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9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93" r:id="rId3"/>
    <p:sldId id="283" r:id="rId4"/>
    <p:sldId id="284" r:id="rId5"/>
    <p:sldId id="296" r:id="rId6"/>
    <p:sldId id="297" r:id="rId7"/>
    <p:sldId id="294" r:id="rId8"/>
    <p:sldId id="277" r:id="rId9"/>
    <p:sldId id="301" r:id="rId10"/>
    <p:sldId id="272" r:id="rId11"/>
    <p:sldId id="300" r:id="rId12"/>
    <p:sldId id="289" r:id="rId13"/>
    <p:sldId id="288" r:id="rId14"/>
    <p:sldId id="298" r:id="rId15"/>
    <p:sldId id="306" r:id="rId16"/>
    <p:sldId id="302" r:id="rId17"/>
    <p:sldId id="303" r:id="rId18"/>
    <p:sldId id="304" r:id="rId19"/>
    <p:sldId id="305" r:id="rId20"/>
    <p:sldId id="299" r:id="rId21"/>
    <p:sldId id="307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04" autoAdjust="0"/>
    <p:restoredTop sz="99919" autoAdjust="0"/>
  </p:normalViewPr>
  <p:slideViewPr>
    <p:cSldViewPr snapToGrid="0" snapToObjects="1">
      <p:cViewPr>
        <p:scale>
          <a:sx n="100" d="100"/>
          <a:sy n="100" d="100"/>
        </p:scale>
        <p:origin x="-4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3340-6033-854C-93E3-7A674FA6DC5A}" type="datetime1">
              <a:rPr lang="nb-NO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D541-8B57-5E42-89E3-64121F44F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D1F8-F50D-AC4E-B687-7D405DAAAF1E}" type="datetime1">
              <a:rPr lang="nb-NO" smtClean="0"/>
              <a:t>12/9/12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4BCB-00E7-954F-8B07-E204BFE46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5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B848-68A6-4D45-B615-76CE9BB9C211}" type="datetime3">
              <a:rPr lang="en-US" smtClean="0"/>
              <a:t>9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AEA1-EF9E-CE46-9E12-816931F711ED}" type="datetime3">
              <a:rPr lang="en-US" smtClean="0"/>
              <a:t>9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BD-FBB4-AF48-B113-B8ED7FBCEE3F}" type="datetime3">
              <a:rPr lang="en-US" smtClean="0"/>
              <a:t>9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655B-739C-1845-8636-3B5458AD3B6A}" type="datetime3">
              <a:rPr lang="en-US" smtClean="0"/>
              <a:t>9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FDB3-607A-7048-BB99-3CA1F821E580}" type="datetime3">
              <a:rPr lang="en-US" smtClean="0"/>
              <a:t>9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4138-3FA1-8641-BDDA-391A6615C32C}" type="datetime3">
              <a:rPr lang="en-US" smtClean="0"/>
              <a:t>9 December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AA76-0167-6040-BF36-6099FCACFAEB}" type="datetime3">
              <a:rPr lang="en-US" smtClean="0"/>
              <a:t>9 December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9C74-9E3E-9944-B7A5-A2C6D7BBF37D}" type="datetime3">
              <a:rPr lang="en-US" smtClean="0"/>
              <a:t>9 December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4F79-5BFE-3C42-BD78-EA289FF22276}" type="datetime3">
              <a:rPr lang="en-US" smtClean="0"/>
              <a:t>9 December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F03-FD35-1A49-8EE5-1A9C08DD5D1A}" type="datetime3">
              <a:rPr lang="en-US" smtClean="0"/>
              <a:t>9 December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5085-645E-AA46-BFC5-BC509E8D2E25}" type="datetime3">
              <a:rPr lang="en-US" smtClean="0"/>
              <a:t>9 December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 Seminar, Oslo, 6 December,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337F70-E742-C846-8B7D-3D2A6FA424A9}" type="datetime3">
              <a:rPr lang="en-US" smtClean="0"/>
              <a:t>9 December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emf"/><Relationship Id="rId7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3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6" descr="UiO_logoutsnitt_grey_stor"/>
          <p:cNvPicPr>
            <a:picLocks noChangeAspect="1" noChangeArrowheads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6400" y="419100"/>
            <a:ext cx="846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268" y="160020"/>
            <a:ext cx="7399232" cy="3675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368" y="972820"/>
            <a:ext cx="8669232" cy="4958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sz="3600" dirty="0" smtClean="0">
                <a:effectLst/>
              </a:rPr>
              <a:t>The Oslo Method Applied </a:t>
            </a:r>
          </a:p>
          <a:p>
            <a:pPr marL="182880" indent="0" algn="ctr">
              <a:buNone/>
            </a:pPr>
            <a:r>
              <a:rPr lang="en-US" sz="3600" dirty="0" smtClean="0">
                <a:effectLst/>
              </a:rPr>
              <a:t>to the Quasi-Continuum </a:t>
            </a:r>
          </a:p>
          <a:p>
            <a:pPr marL="182880" indent="0" algn="ctr">
              <a:buNone/>
            </a:pPr>
            <a:r>
              <a:rPr lang="en-US" sz="3600" dirty="0" smtClean="0">
                <a:effectLst/>
              </a:rPr>
              <a:t>of </a:t>
            </a:r>
            <a:r>
              <a:rPr lang="en-US" sz="3600" dirty="0">
                <a:effectLst/>
              </a:rPr>
              <a:t>E</a:t>
            </a:r>
            <a:r>
              <a:rPr lang="en-US" sz="3600" dirty="0" smtClean="0">
                <a:effectLst/>
              </a:rPr>
              <a:t>xcited </a:t>
            </a:r>
            <a:r>
              <a:rPr lang="en-US" sz="3600" dirty="0">
                <a:effectLst/>
              </a:rPr>
              <a:t>N</a:t>
            </a:r>
            <a:r>
              <a:rPr lang="en-US" sz="3600" dirty="0" smtClean="0">
                <a:effectLst/>
              </a:rPr>
              <a:t>uclei</a:t>
            </a:r>
            <a:endParaRPr lang="en-US" sz="3600" dirty="0">
              <a:effectLst/>
            </a:endParaRPr>
          </a:p>
          <a:p>
            <a:pPr algn="ctr">
              <a:buClrTx/>
              <a:buSzTx/>
              <a:buNone/>
            </a:pPr>
            <a:endParaRPr lang="en-US" sz="2800" dirty="0" smtClean="0"/>
          </a:p>
          <a:p>
            <a:pPr algn="ctr">
              <a:buClrTx/>
              <a:buSzTx/>
              <a:buNone/>
            </a:pPr>
            <a:endParaRPr lang="en-US" sz="2800" dirty="0"/>
          </a:p>
          <a:p>
            <a:pPr algn="ctr">
              <a:buClrTx/>
              <a:buSzTx/>
              <a:buNone/>
            </a:pPr>
            <a:endParaRPr lang="en-US" sz="2800" dirty="0" smtClean="0">
              <a:effectLst/>
            </a:endParaRPr>
          </a:p>
          <a:p>
            <a:pPr algn="ctr">
              <a:buClrTx/>
              <a:buSzTx/>
              <a:buNone/>
            </a:pPr>
            <a:r>
              <a:rPr lang="en-US" sz="2800" dirty="0" smtClean="0">
                <a:effectLst/>
              </a:rPr>
              <a:t>Magne </a:t>
            </a:r>
            <a:r>
              <a:rPr lang="en-US" sz="2800" dirty="0">
                <a:effectLst/>
              </a:rPr>
              <a:t>Guttormsen</a:t>
            </a:r>
          </a:p>
          <a:p>
            <a:pPr algn="ctr">
              <a:buClrTx/>
              <a:buSzTx/>
              <a:buNone/>
            </a:pPr>
            <a:r>
              <a:rPr lang="en-US" sz="2800" dirty="0">
                <a:effectLst/>
              </a:rPr>
              <a:t>Department of Physics and SAFE</a:t>
            </a:r>
          </a:p>
          <a:p>
            <a:pPr marL="182880" indent="0" algn="ctr">
              <a:buNone/>
            </a:pPr>
            <a:r>
              <a:rPr lang="en-US" sz="2800" dirty="0" smtClean="0">
                <a:effectLst/>
              </a:rPr>
              <a:t> University </a:t>
            </a:r>
            <a:r>
              <a:rPr lang="en-US" sz="2800" dirty="0">
                <a:effectLst/>
              </a:rPr>
              <a:t>of Oslo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3229" y="3387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64300"/>
            <a:ext cx="3352801" cy="365125"/>
          </a:xfrm>
        </p:spPr>
        <p:txBody>
          <a:bodyPr/>
          <a:lstStyle/>
          <a:p>
            <a:r>
              <a:rPr lang="en-US" dirty="0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>
                <a:effectLst/>
              </a:rPr>
              <a:t> </a:t>
            </a:r>
            <a:r>
              <a:rPr lang="en-US" sz="2800" b="0" i="1" dirty="0" smtClean="0">
                <a:effectLst/>
              </a:rPr>
              <a:t> </a:t>
            </a:r>
            <a:r>
              <a:rPr lang="en-US" sz="2800" i="1" dirty="0" smtClean="0">
                <a:effectLst/>
              </a:rPr>
              <a:t>P(</a:t>
            </a:r>
            <a:r>
              <a:rPr lang="en-US" sz="2800" i="1" dirty="0" err="1" smtClean="0">
                <a:effectLst/>
              </a:rPr>
              <a:t>E</a:t>
            </a:r>
            <a:r>
              <a:rPr lang="en-US" sz="2800" i="1" baseline="-25000" dirty="0" err="1" smtClean="0">
                <a:effectLst/>
              </a:rPr>
              <a:t>x</a:t>
            </a:r>
            <a:r>
              <a:rPr lang="en-US" sz="2800" i="1" dirty="0" err="1" smtClean="0">
                <a:solidFill>
                  <a:schemeClr val="tx1"/>
                </a:solidFill>
                <a:effectLst/>
              </a:rPr>
              <a:t>,E</a:t>
            </a:r>
            <a:r>
              <a:rPr lang="en-US" sz="2800" i="1" baseline="-25000" dirty="0" err="1" smtClean="0"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>)  </a:t>
            </a:r>
            <a:r>
              <a:rPr lang="en-US" sz="2800" i="1" dirty="0" smtClean="0">
                <a:effectLst/>
              </a:rPr>
              <a:t>=  </a:t>
            </a:r>
            <a:r>
              <a:rPr lang="en-US" sz="2800" i="1" dirty="0" smtClean="0">
                <a:solidFill>
                  <a:schemeClr val="accent1"/>
                </a:solidFill>
                <a:effectLst/>
                <a:latin typeface="Symbol" charset="2"/>
                <a:cs typeface="Symbol" charset="2"/>
              </a:rPr>
              <a:t>r</a:t>
            </a:r>
            <a:r>
              <a:rPr lang="en-US" sz="2800" i="1" dirty="0" smtClean="0">
                <a:solidFill>
                  <a:schemeClr val="accent1"/>
                </a:solidFill>
                <a:effectLst/>
              </a:rPr>
              <a:t>(</a:t>
            </a:r>
            <a:r>
              <a:rPr lang="en-US" sz="2800" i="1" dirty="0" err="1" smtClean="0">
                <a:solidFill>
                  <a:schemeClr val="accent1"/>
                </a:solidFill>
                <a:effectLst/>
              </a:rPr>
              <a:t>E</a:t>
            </a:r>
            <a:r>
              <a:rPr lang="en-US" sz="2800" i="1" baseline="-25000" dirty="0" err="1" smtClean="0">
                <a:solidFill>
                  <a:schemeClr val="accent1"/>
                </a:solidFill>
                <a:effectLst/>
              </a:rPr>
              <a:t>f</a:t>
            </a:r>
            <a:r>
              <a:rPr lang="en-US" sz="2800" i="1" dirty="0" smtClean="0">
                <a:solidFill>
                  <a:schemeClr val="accent1"/>
                </a:solidFill>
                <a:effectLst/>
              </a:rPr>
              <a:t>) </a:t>
            </a:r>
            <a:r>
              <a:rPr lang="en-US" sz="2800" i="1" baseline="30000" dirty="0" smtClean="0">
                <a:effectLst/>
              </a:rPr>
              <a:t>. </a:t>
            </a:r>
            <a:r>
              <a:rPr lang="en-US" sz="2800" i="1" dirty="0" smtClean="0">
                <a:solidFill>
                  <a:schemeClr val="accent6"/>
                </a:solidFill>
                <a:effectLst/>
              </a:rPr>
              <a:t>T(</a:t>
            </a:r>
            <a:r>
              <a:rPr lang="en-US" sz="2800" i="1" dirty="0" err="1" smtClean="0">
                <a:solidFill>
                  <a:schemeClr val="accent6"/>
                </a:solidFill>
                <a:effectLst/>
              </a:rPr>
              <a:t>E</a:t>
            </a:r>
            <a:r>
              <a:rPr lang="en-US" sz="2800" i="1" baseline="-25000" dirty="0" err="1" smtClean="0">
                <a:solidFill>
                  <a:schemeClr val="accent6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2800" i="1" dirty="0" smtClean="0">
                <a:solidFill>
                  <a:schemeClr val="accent6"/>
                </a:solidFill>
                <a:effectLst/>
              </a:rPr>
              <a:t>)</a:t>
            </a:r>
            <a:r>
              <a:rPr lang="en-US" sz="2800" i="1" baseline="30000" dirty="0">
                <a:effectLst/>
              </a:rPr>
              <a:t> </a:t>
            </a:r>
            <a:r>
              <a:rPr lang="en-US" sz="2800" dirty="0" smtClean="0">
                <a:effectLst/>
              </a:rPr>
              <a:t>?</a:t>
            </a:r>
            <a:endParaRPr lang="en-US" sz="2800" dirty="0">
              <a:effectLst/>
            </a:endParaRPr>
          </a:p>
        </p:txBody>
      </p:sp>
      <p:pic>
        <p:nvPicPr>
          <p:cNvPr id="2" name="Picture 1" descr="doesitwork233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4" y="1295065"/>
            <a:ext cx="4866241" cy="462313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1727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Normalization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49600" y="4025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4" descr="spind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6556"/>
            <a:ext cx="2654298" cy="34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9898" y="5424775"/>
            <a:ext cx="502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AutoNum type="arabicParenR"/>
            </a:pPr>
            <a:r>
              <a:rPr lang="nb-NO" sz="1200" dirty="0"/>
              <a:t>A. Gilbert and A.G.W. Cameron, </a:t>
            </a:r>
            <a:r>
              <a:rPr lang="nb-NO" sz="1200" dirty="0" err="1"/>
              <a:t>Can</a:t>
            </a:r>
            <a:r>
              <a:rPr lang="nb-NO" sz="1200" dirty="0"/>
              <a:t>. J. </a:t>
            </a:r>
            <a:r>
              <a:rPr lang="nb-NO" sz="1200" dirty="0" err="1"/>
              <a:t>Phys</a:t>
            </a:r>
            <a:r>
              <a:rPr lang="nb-NO" sz="1200" dirty="0"/>
              <a:t>. 43, 1446 (1965)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nb-NO" sz="1200" dirty="0"/>
              <a:t>T. von </a:t>
            </a:r>
            <a:r>
              <a:rPr lang="nb-NO" sz="1200" dirty="0" err="1"/>
              <a:t>Egidy</a:t>
            </a:r>
            <a:r>
              <a:rPr lang="nb-NO" sz="1200" dirty="0"/>
              <a:t> and D. </a:t>
            </a:r>
            <a:r>
              <a:rPr lang="nb-NO" sz="1200" dirty="0" err="1"/>
              <a:t>Bucurescu</a:t>
            </a:r>
            <a:r>
              <a:rPr lang="nb-NO" sz="1200" dirty="0"/>
              <a:t>, </a:t>
            </a:r>
            <a:r>
              <a:rPr lang="nb-NO" sz="1200" dirty="0" err="1"/>
              <a:t>Phys</a:t>
            </a:r>
            <a:r>
              <a:rPr lang="nb-NO" sz="1200" dirty="0"/>
              <a:t>. Rev. C 72, 044311 (2005), </a:t>
            </a:r>
            <a:r>
              <a:rPr lang="nb-NO" sz="1200" dirty="0" err="1"/>
              <a:t>Phys</a:t>
            </a:r>
            <a:r>
              <a:rPr lang="nb-NO" sz="1200" dirty="0"/>
              <a:t>. Rev. C 73, 049901(E) (2006)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nb-NO" sz="1200" dirty="0"/>
              <a:t>S. </a:t>
            </a:r>
            <a:r>
              <a:rPr lang="nb-NO" sz="1200" dirty="0" err="1"/>
              <a:t>Goriely</a:t>
            </a:r>
            <a:r>
              <a:rPr lang="nb-NO" sz="1200" dirty="0"/>
              <a:t>, HF+</a:t>
            </a:r>
            <a:r>
              <a:rPr lang="nb-NO" sz="1200" dirty="0" smtClean="0"/>
              <a:t>BCS </a:t>
            </a:r>
            <a:r>
              <a:rPr lang="nb-NO" sz="1200" dirty="0" err="1" smtClean="0"/>
              <a:t>Demetriou</a:t>
            </a:r>
            <a:r>
              <a:rPr lang="nb-NO" sz="1200" dirty="0" smtClean="0"/>
              <a:t> </a:t>
            </a:r>
            <a:r>
              <a:rPr lang="nb-NO" sz="1200" dirty="0"/>
              <a:t>and </a:t>
            </a:r>
            <a:r>
              <a:rPr lang="nb-NO" sz="1200" dirty="0" err="1"/>
              <a:t>Goriely</a:t>
            </a:r>
            <a:r>
              <a:rPr lang="nb-NO" sz="1200" dirty="0"/>
              <a:t>, </a:t>
            </a:r>
            <a:r>
              <a:rPr lang="nb-NO" sz="1200" dirty="0" err="1" smtClean="0"/>
              <a:t>Nucl</a:t>
            </a:r>
            <a:r>
              <a:rPr lang="nb-NO" sz="1200" dirty="0"/>
              <a:t>. </a:t>
            </a:r>
            <a:r>
              <a:rPr lang="nb-NO" sz="1200" dirty="0" err="1"/>
              <a:t>Phys</a:t>
            </a:r>
            <a:r>
              <a:rPr lang="nb-NO" sz="1200" dirty="0"/>
              <a:t>. A695 (2001) 95 </a:t>
            </a:r>
          </a:p>
        </p:txBody>
      </p:sp>
      <p:pic>
        <p:nvPicPr>
          <p:cNvPr id="25" name="Picture 10" descr="Bild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532797"/>
            <a:ext cx="5306527" cy="5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7131" y="2002756"/>
            <a:ext cx="72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44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2163465"/>
            <a:ext cx="510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level </a:t>
            </a:r>
            <a:r>
              <a:rPr lang="en-US" dirty="0" err="1" smtClean="0"/>
              <a:t>spacings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 from neutron capture: </a:t>
            </a:r>
            <a:endParaRPr lang="en-US" dirty="0"/>
          </a:p>
        </p:txBody>
      </p:sp>
      <p:pic>
        <p:nvPicPr>
          <p:cNvPr id="7" name="Picture 6" descr="Screen Shot 2012-12-04 at 2.58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835203"/>
            <a:ext cx="4432301" cy="883762"/>
          </a:xfrm>
          <a:prstGeom prst="rect">
            <a:avLst/>
          </a:prstGeom>
        </p:spPr>
      </p:pic>
      <p:pic>
        <p:nvPicPr>
          <p:cNvPr id="9" name="Picture 8" descr="Screen Shot 2012-12-04 at 2.58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62" y="865924"/>
            <a:ext cx="3575992" cy="807482"/>
          </a:xfrm>
          <a:prstGeom prst="rect">
            <a:avLst/>
          </a:prstGeom>
        </p:spPr>
      </p:pic>
      <p:pic>
        <p:nvPicPr>
          <p:cNvPr id="26" name="Picture 25" descr="Screen Shot 2012-12-04 at 3.01.5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575050"/>
            <a:ext cx="4626402" cy="13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/>
              <a:t> </a:t>
            </a:r>
            <a:r>
              <a:rPr lang="en-US" sz="2800" i="1" dirty="0" smtClean="0">
                <a:solidFill>
                  <a:schemeClr val="accent1"/>
                </a:solidFill>
                <a:effectLst/>
                <a:latin typeface="Symbol" charset="2"/>
                <a:cs typeface="Symbol" charset="2"/>
              </a:rPr>
              <a:t>r</a:t>
            </a:r>
            <a:r>
              <a:rPr lang="en-US" sz="2800" i="1" dirty="0" smtClean="0">
                <a:solidFill>
                  <a:schemeClr val="accent1"/>
                </a:solidFill>
                <a:effectLst/>
              </a:rPr>
              <a:t>(</a:t>
            </a:r>
            <a:r>
              <a:rPr lang="en-US" sz="2800" i="1" dirty="0" err="1" smtClean="0">
                <a:solidFill>
                  <a:schemeClr val="accent1"/>
                </a:solidFill>
                <a:effectLst/>
              </a:rPr>
              <a:t>E</a:t>
            </a:r>
            <a:r>
              <a:rPr lang="en-US" sz="2800" i="1" baseline="-25000" dirty="0" err="1" smtClean="0">
                <a:solidFill>
                  <a:schemeClr val="accent1"/>
                </a:solidFill>
                <a:effectLst/>
              </a:rPr>
              <a:t>f</a:t>
            </a:r>
            <a:r>
              <a:rPr lang="en-US" sz="2800" i="1" dirty="0" smtClean="0">
                <a:solidFill>
                  <a:schemeClr val="accent1"/>
                </a:solidFill>
                <a:effectLst/>
              </a:rPr>
              <a:t>)</a:t>
            </a:r>
            <a:r>
              <a:rPr lang="en-US" sz="2800" i="1" baseline="30000" dirty="0">
                <a:effectLst/>
              </a:rPr>
              <a:t> </a:t>
            </a: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and </a:t>
            </a:r>
            <a:r>
              <a:rPr lang="en-US" sz="2800" i="1" dirty="0">
                <a:solidFill>
                  <a:schemeClr val="accent6"/>
                </a:solidFill>
                <a:effectLst/>
              </a:rPr>
              <a:t>T</a:t>
            </a:r>
            <a:r>
              <a:rPr lang="en-US" sz="2800" i="1" dirty="0" smtClean="0">
                <a:solidFill>
                  <a:schemeClr val="accent6"/>
                </a:solidFill>
                <a:effectLst/>
              </a:rPr>
              <a:t>(</a:t>
            </a:r>
            <a:r>
              <a:rPr lang="en-US" sz="2800" i="1" dirty="0" err="1" smtClean="0">
                <a:solidFill>
                  <a:schemeClr val="accent6"/>
                </a:solidFill>
                <a:effectLst/>
              </a:rPr>
              <a:t>E</a:t>
            </a:r>
            <a:r>
              <a:rPr lang="en-US" sz="2800" i="1" baseline="-25000" dirty="0" err="1" smtClean="0">
                <a:solidFill>
                  <a:schemeClr val="accent6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2800" i="1" dirty="0" smtClean="0">
                <a:solidFill>
                  <a:schemeClr val="accent6"/>
                </a:solidFill>
                <a:effectLst/>
              </a:rPr>
              <a:t>)</a:t>
            </a:r>
            <a:endParaRPr lang="en-US" sz="28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700" y="2247900"/>
            <a:ext cx="6223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ig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724856"/>
            <a:ext cx="4190733" cy="402197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coun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" y="1724856"/>
            <a:ext cx="4184028" cy="401554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262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aseline="30000" dirty="0" smtClean="0">
                <a:solidFill>
                  <a:schemeClr val="tx1"/>
                </a:solidFill>
                <a:effectLst/>
              </a:rPr>
              <a:t>231,232,233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Th and </a:t>
            </a:r>
            <a:r>
              <a:rPr lang="en-US" sz="2800" baseline="30000" dirty="0" smtClean="0">
                <a:solidFill>
                  <a:schemeClr val="tx1"/>
                </a:solidFill>
                <a:effectLst/>
              </a:rPr>
              <a:t>232,233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Pa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 descr="pygmy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7" y="1354602"/>
            <a:ext cx="2997183" cy="496387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" name="Picture 2" descr="Screen Shot 2012-08-21 at 12.23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01" y="1358564"/>
            <a:ext cx="4357655" cy="255561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21647" y="4244732"/>
            <a:ext cx="3771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energy-weighted sum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95904"/>
              </p:ext>
            </p:extLst>
          </p:nvPr>
        </p:nvGraphicFramePr>
        <p:xfrm>
          <a:off x="3785766" y="4833796"/>
          <a:ext cx="4348048" cy="116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6" imgW="2984500" imgH="800100" progId="Equation.3">
                  <p:embed/>
                </p:oleObj>
              </mc:Choice>
              <mc:Fallback>
                <p:oleObj name="Equation" r:id="rId6" imgW="2984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5766" y="4833796"/>
                        <a:ext cx="4348048" cy="116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1099" y="6045213"/>
            <a:ext cx="5542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Heyde</a:t>
            </a:r>
            <a:r>
              <a:rPr lang="en-US" sz="1200" dirty="0" smtClean="0"/>
              <a:t>, P. von Neumann-</a:t>
            </a:r>
            <a:r>
              <a:rPr lang="en-US" sz="1200" dirty="0" err="1" smtClean="0"/>
              <a:t>Cosel</a:t>
            </a:r>
            <a:r>
              <a:rPr lang="en-US" sz="1200" dirty="0" smtClean="0"/>
              <a:t>, A. Richter, Rev. Mod. Phys., </a:t>
            </a:r>
            <a:r>
              <a:rPr lang="en-US" sz="1200" b="1" dirty="0" smtClean="0"/>
              <a:t>82</a:t>
            </a:r>
            <a:r>
              <a:rPr lang="en-US" sz="1200" dirty="0" smtClean="0"/>
              <a:t>, 2365 (2010)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964864"/>
            <a:ext cx="49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Guttormsen et al., PRL 109, 162503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Thermal quasi-particles, </a:t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the spectators of mid-shell nuclei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62500" y="1917700"/>
            <a:ext cx="4221163" cy="4318000"/>
            <a:chOff x="3556000" y="1562100"/>
            <a:chExt cx="4221163" cy="43180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1562100"/>
              <a:ext cx="4221163" cy="43180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5754688" y="4143375"/>
              <a:ext cx="1122362" cy="649288"/>
            </a:xfrm>
            <a:custGeom>
              <a:avLst/>
              <a:gdLst>
                <a:gd name="T0" fmla="*/ 266 w 919"/>
                <a:gd name="T1" fmla="*/ 29 h 531"/>
                <a:gd name="T2" fmla="*/ 295 w 919"/>
                <a:gd name="T3" fmla="*/ 16 h 531"/>
                <a:gd name="T4" fmla="*/ 349 w 919"/>
                <a:gd name="T5" fmla="*/ 11 h 531"/>
                <a:gd name="T6" fmla="*/ 375 w 919"/>
                <a:gd name="T7" fmla="*/ 0 h 531"/>
                <a:gd name="T8" fmla="*/ 487 w 919"/>
                <a:gd name="T9" fmla="*/ 11 h 531"/>
                <a:gd name="T10" fmla="*/ 527 w 919"/>
                <a:gd name="T11" fmla="*/ 3 h 531"/>
                <a:gd name="T12" fmla="*/ 551 w 919"/>
                <a:gd name="T13" fmla="*/ 5 h 531"/>
                <a:gd name="T14" fmla="*/ 562 w 919"/>
                <a:gd name="T15" fmla="*/ 19 h 531"/>
                <a:gd name="T16" fmla="*/ 570 w 919"/>
                <a:gd name="T17" fmla="*/ 21 h 531"/>
                <a:gd name="T18" fmla="*/ 626 w 919"/>
                <a:gd name="T19" fmla="*/ 32 h 531"/>
                <a:gd name="T20" fmla="*/ 642 w 919"/>
                <a:gd name="T21" fmla="*/ 64 h 531"/>
                <a:gd name="T22" fmla="*/ 703 w 919"/>
                <a:gd name="T23" fmla="*/ 51 h 531"/>
                <a:gd name="T24" fmla="*/ 735 w 919"/>
                <a:gd name="T25" fmla="*/ 69 h 531"/>
                <a:gd name="T26" fmla="*/ 743 w 919"/>
                <a:gd name="T27" fmla="*/ 75 h 531"/>
                <a:gd name="T28" fmla="*/ 786 w 919"/>
                <a:gd name="T29" fmla="*/ 96 h 531"/>
                <a:gd name="T30" fmla="*/ 810 w 919"/>
                <a:gd name="T31" fmla="*/ 123 h 531"/>
                <a:gd name="T32" fmla="*/ 837 w 919"/>
                <a:gd name="T33" fmla="*/ 133 h 531"/>
                <a:gd name="T34" fmla="*/ 861 w 919"/>
                <a:gd name="T35" fmla="*/ 149 h 531"/>
                <a:gd name="T36" fmla="*/ 885 w 919"/>
                <a:gd name="T37" fmla="*/ 189 h 531"/>
                <a:gd name="T38" fmla="*/ 906 w 919"/>
                <a:gd name="T39" fmla="*/ 205 h 531"/>
                <a:gd name="T40" fmla="*/ 903 w 919"/>
                <a:gd name="T41" fmla="*/ 277 h 531"/>
                <a:gd name="T42" fmla="*/ 871 w 919"/>
                <a:gd name="T43" fmla="*/ 349 h 531"/>
                <a:gd name="T44" fmla="*/ 855 w 919"/>
                <a:gd name="T45" fmla="*/ 387 h 531"/>
                <a:gd name="T46" fmla="*/ 853 w 919"/>
                <a:gd name="T47" fmla="*/ 395 h 531"/>
                <a:gd name="T48" fmla="*/ 847 w 919"/>
                <a:gd name="T49" fmla="*/ 400 h 531"/>
                <a:gd name="T50" fmla="*/ 810 w 919"/>
                <a:gd name="T51" fmla="*/ 421 h 531"/>
                <a:gd name="T52" fmla="*/ 773 w 919"/>
                <a:gd name="T53" fmla="*/ 480 h 531"/>
                <a:gd name="T54" fmla="*/ 722 w 919"/>
                <a:gd name="T55" fmla="*/ 464 h 531"/>
                <a:gd name="T56" fmla="*/ 658 w 919"/>
                <a:gd name="T57" fmla="*/ 472 h 531"/>
                <a:gd name="T58" fmla="*/ 618 w 919"/>
                <a:gd name="T59" fmla="*/ 493 h 531"/>
                <a:gd name="T60" fmla="*/ 565 w 919"/>
                <a:gd name="T61" fmla="*/ 517 h 531"/>
                <a:gd name="T62" fmla="*/ 495 w 919"/>
                <a:gd name="T63" fmla="*/ 517 h 531"/>
                <a:gd name="T64" fmla="*/ 445 w 919"/>
                <a:gd name="T65" fmla="*/ 525 h 531"/>
                <a:gd name="T66" fmla="*/ 397 w 919"/>
                <a:gd name="T67" fmla="*/ 507 h 531"/>
                <a:gd name="T68" fmla="*/ 301 w 919"/>
                <a:gd name="T69" fmla="*/ 520 h 531"/>
                <a:gd name="T70" fmla="*/ 258 w 919"/>
                <a:gd name="T71" fmla="*/ 509 h 531"/>
                <a:gd name="T72" fmla="*/ 173 w 919"/>
                <a:gd name="T73" fmla="*/ 459 h 531"/>
                <a:gd name="T74" fmla="*/ 119 w 919"/>
                <a:gd name="T75" fmla="*/ 448 h 531"/>
                <a:gd name="T76" fmla="*/ 103 w 919"/>
                <a:gd name="T77" fmla="*/ 429 h 531"/>
                <a:gd name="T78" fmla="*/ 106 w 919"/>
                <a:gd name="T79" fmla="*/ 405 h 531"/>
                <a:gd name="T80" fmla="*/ 87 w 919"/>
                <a:gd name="T81" fmla="*/ 384 h 531"/>
                <a:gd name="T82" fmla="*/ 74 w 919"/>
                <a:gd name="T83" fmla="*/ 357 h 531"/>
                <a:gd name="T84" fmla="*/ 26 w 919"/>
                <a:gd name="T85" fmla="*/ 344 h 531"/>
                <a:gd name="T86" fmla="*/ 7 w 919"/>
                <a:gd name="T87" fmla="*/ 275 h 531"/>
                <a:gd name="T88" fmla="*/ 23 w 919"/>
                <a:gd name="T89" fmla="*/ 227 h 531"/>
                <a:gd name="T90" fmla="*/ 37 w 919"/>
                <a:gd name="T91" fmla="*/ 200 h 531"/>
                <a:gd name="T92" fmla="*/ 50 w 919"/>
                <a:gd name="T93" fmla="*/ 141 h 531"/>
                <a:gd name="T94" fmla="*/ 87 w 919"/>
                <a:gd name="T95" fmla="*/ 131 h 531"/>
                <a:gd name="T96" fmla="*/ 101 w 919"/>
                <a:gd name="T97" fmla="*/ 120 h 531"/>
                <a:gd name="T98" fmla="*/ 130 w 919"/>
                <a:gd name="T99" fmla="*/ 80 h 531"/>
                <a:gd name="T100" fmla="*/ 202 w 919"/>
                <a:gd name="T101" fmla="*/ 59 h 531"/>
                <a:gd name="T102" fmla="*/ 263 w 919"/>
                <a:gd name="T103" fmla="*/ 37 h 531"/>
                <a:gd name="T104" fmla="*/ 266 w 919"/>
                <a:gd name="T105" fmla="*/ 2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9" h="531">
                  <a:moveTo>
                    <a:pt x="266" y="29"/>
                  </a:moveTo>
                  <a:cubicBezTo>
                    <a:pt x="285" y="36"/>
                    <a:pt x="278" y="18"/>
                    <a:pt x="295" y="16"/>
                  </a:cubicBezTo>
                  <a:cubicBezTo>
                    <a:pt x="312" y="13"/>
                    <a:pt x="331" y="12"/>
                    <a:pt x="349" y="11"/>
                  </a:cubicBezTo>
                  <a:cubicBezTo>
                    <a:pt x="359" y="7"/>
                    <a:pt x="364" y="3"/>
                    <a:pt x="375" y="0"/>
                  </a:cubicBezTo>
                  <a:cubicBezTo>
                    <a:pt x="415" y="6"/>
                    <a:pt x="443" y="9"/>
                    <a:pt x="487" y="11"/>
                  </a:cubicBezTo>
                  <a:cubicBezTo>
                    <a:pt x="503" y="8"/>
                    <a:pt x="512" y="6"/>
                    <a:pt x="527" y="3"/>
                  </a:cubicBezTo>
                  <a:cubicBezTo>
                    <a:pt x="535" y="3"/>
                    <a:pt x="543" y="1"/>
                    <a:pt x="551" y="5"/>
                  </a:cubicBezTo>
                  <a:cubicBezTo>
                    <a:pt x="556" y="7"/>
                    <a:pt x="556" y="17"/>
                    <a:pt x="562" y="19"/>
                  </a:cubicBezTo>
                  <a:cubicBezTo>
                    <a:pt x="564" y="19"/>
                    <a:pt x="567" y="20"/>
                    <a:pt x="570" y="21"/>
                  </a:cubicBezTo>
                  <a:cubicBezTo>
                    <a:pt x="581" y="35"/>
                    <a:pt x="611" y="30"/>
                    <a:pt x="626" y="32"/>
                  </a:cubicBezTo>
                  <a:cubicBezTo>
                    <a:pt x="629" y="45"/>
                    <a:pt x="628" y="58"/>
                    <a:pt x="642" y="64"/>
                  </a:cubicBezTo>
                  <a:cubicBezTo>
                    <a:pt x="662" y="60"/>
                    <a:pt x="697" y="73"/>
                    <a:pt x="703" y="51"/>
                  </a:cubicBezTo>
                  <a:cubicBezTo>
                    <a:pt x="722" y="54"/>
                    <a:pt x="710" y="50"/>
                    <a:pt x="735" y="69"/>
                  </a:cubicBezTo>
                  <a:cubicBezTo>
                    <a:pt x="737" y="71"/>
                    <a:pt x="743" y="75"/>
                    <a:pt x="743" y="75"/>
                  </a:cubicBezTo>
                  <a:cubicBezTo>
                    <a:pt x="752" y="100"/>
                    <a:pt x="753" y="92"/>
                    <a:pt x="786" y="96"/>
                  </a:cubicBezTo>
                  <a:cubicBezTo>
                    <a:pt x="810" y="102"/>
                    <a:pt x="795" y="113"/>
                    <a:pt x="810" y="123"/>
                  </a:cubicBezTo>
                  <a:cubicBezTo>
                    <a:pt x="816" y="127"/>
                    <a:pt x="829" y="129"/>
                    <a:pt x="837" y="133"/>
                  </a:cubicBezTo>
                  <a:cubicBezTo>
                    <a:pt x="844" y="140"/>
                    <a:pt x="851" y="143"/>
                    <a:pt x="861" y="149"/>
                  </a:cubicBezTo>
                  <a:cubicBezTo>
                    <a:pt x="865" y="174"/>
                    <a:pt x="861" y="183"/>
                    <a:pt x="885" y="189"/>
                  </a:cubicBezTo>
                  <a:cubicBezTo>
                    <a:pt x="894" y="196"/>
                    <a:pt x="901" y="193"/>
                    <a:pt x="906" y="205"/>
                  </a:cubicBezTo>
                  <a:cubicBezTo>
                    <a:pt x="889" y="224"/>
                    <a:pt x="898" y="253"/>
                    <a:pt x="903" y="277"/>
                  </a:cubicBezTo>
                  <a:cubicBezTo>
                    <a:pt x="900" y="347"/>
                    <a:pt x="919" y="344"/>
                    <a:pt x="871" y="349"/>
                  </a:cubicBezTo>
                  <a:cubicBezTo>
                    <a:pt x="868" y="362"/>
                    <a:pt x="864" y="377"/>
                    <a:pt x="855" y="387"/>
                  </a:cubicBezTo>
                  <a:cubicBezTo>
                    <a:pt x="854" y="389"/>
                    <a:pt x="854" y="392"/>
                    <a:pt x="853" y="395"/>
                  </a:cubicBezTo>
                  <a:cubicBezTo>
                    <a:pt x="851" y="397"/>
                    <a:pt x="848" y="397"/>
                    <a:pt x="847" y="400"/>
                  </a:cubicBezTo>
                  <a:cubicBezTo>
                    <a:pt x="836" y="424"/>
                    <a:pt x="849" y="418"/>
                    <a:pt x="810" y="421"/>
                  </a:cubicBezTo>
                  <a:cubicBezTo>
                    <a:pt x="802" y="440"/>
                    <a:pt x="791" y="468"/>
                    <a:pt x="773" y="480"/>
                  </a:cubicBezTo>
                  <a:cubicBezTo>
                    <a:pt x="754" y="477"/>
                    <a:pt x="739" y="470"/>
                    <a:pt x="722" y="464"/>
                  </a:cubicBezTo>
                  <a:cubicBezTo>
                    <a:pt x="684" y="466"/>
                    <a:pt x="686" y="464"/>
                    <a:pt x="658" y="472"/>
                  </a:cubicBezTo>
                  <a:cubicBezTo>
                    <a:pt x="642" y="476"/>
                    <a:pt x="632" y="489"/>
                    <a:pt x="618" y="493"/>
                  </a:cubicBezTo>
                  <a:cubicBezTo>
                    <a:pt x="601" y="502"/>
                    <a:pt x="583" y="512"/>
                    <a:pt x="565" y="517"/>
                  </a:cubicBezTo>
                  <a:cubicBezTo>
                    <a:pt x="545" y="531"/>
                    <a:pt x="517" y="520"/>
                    <a:pt x="495" y="517"/>
                  </a:cubicBezTo>
                  <a:cubicBezTo>
                    <a:pt x="477" y="518"/>
                    <a:pt x="461" y="520"/>
                    <a:pt x="445" y="525"/>
                  </a:cubicBezTo>
                  <a:cubicBezTo>
                    <a:pt x="425" y="520"/>
                    <a:pt x="415" y="511"/>
                    <a:pt x="397" y="507"/>
                  </a:cubicBezTo>
                  <a:cubicBezTo>
                    <a:pt x="364" y="510"/>
                    <a:pt x="333" y="517"/>
                    <a:pt x="301" y="520"/>
                  </a:cubicBezTo>
                  <a:cubicBezTo>
                    <a:pt x="285" y="515"/>
                    <a:pt x="274" y="511"/>
                    <a:pt x="258" y="509"/>
                  </a:cubicBezTo>
                  <a:cubicBezTo>
                    <a:pt x="241" y="453"/>
                    <a:pt x="243" y="461"/>
                    <a:pt x="173" y="459"/>
                  </a:cubicBezTo>
                  <a:cubicBezTo>
                    <a:pt x="150" y="456"/>
                    <a:pt x="138" y="453"/>
                    <a:pt x="119" y="448"/>
                  </a:cubicBezTo>
                  <a:cubicBezTo>
                    <a:pt x="109" y="441"/>
                    <a:pt x="110" y="436"/>
                    <a:pt x="103" y="429"/>
                  </a:cubicBezTo>
                  <a:cubicBezTo>
                    <a:pt x="100" y="419"/>
                    <a:pt x="102" y="414"/>
                    <a:pt x="106" y="405"/>
                  </a:cubicBezTo>
                  <a:cubicBezTo>
                    <a:pt x="100" y="395"/>
                    <a:pt x="92" y="393"/>
                    <a:pt x="87" y="384"/>
                  </a:cubicBezTo>
                  <a:cubicBezTo>
                    <a:pt x="82" y="376"/>
                    <a:pt x="80" y="362"/>
                    <a:pt x="74" y="357"/>
                  </a:cubicBezTo>
                  <a:cubicBezTo>
                    <a:pt x="62" y="347"/>
                    <a:pt x="40" y="346"/>
                    <a:pt x="26" y="344"/>
                  </a:cubicBezTo>
                  <a:cubicBezTo>
                    <a:pt x="10" y="319"/>
                    <a:pt x="16" y="301"/>
                    <a:pt x="7" y="275"/>
                  </a:cubicBezTo>
                  <a:cubicBezTo>
                    <a:pt x="8" y="249"/>
                    <a:pt x="0" y="232"/>
                    <a:pt x="23" y="227"/>
                  </a:cubicBezTo>
                  <a:cubicBezTo>
                    <a:pt x="32" y="217"/>
                    <a:pt x="33" y="212"/>
                    <a:pt x="37" y="200"/>
                  </a:cubicBezTo>
                  <a:cubicBezTo>
                    <a:pt x="38" y="187"/>
                    <a:pt x="38" y="149"/>
                    <a:pt x="50" y="141"/>
                  </a:cubicBezTo>
                  <a:cubicBezTo>
                    <a:pt x="56" y="136"/>
                    <a:pt x="77" y="133"/>
                    <a:pt x="87" y="131"/>
                  </a:cubicBezTo>
                  <a:cubicBezTo>
                    <a:pt x="91" y="126"/>
                    <a:pt x="97" y="124"/>
                    <a:pt x="101" y="120"/>
                  </a:cubicBezTo>
                  <a:cubicBezTo>
                    <a:pt x="111" y="106"/>
                    <a:pt x="117" y="92"/>
                    <a:pt x="130" y="80"/>
                  </a:cubicBezTo>
                  <a:cubicBezTo>
                    <a:pt x="141" y="55"/>
                    <a:pt x="179" y="60"/>
                    <a:pt x="202" y="59"/>
                  </a:cubicBezTo>
                  <a:cubicBezTo>
                    <a:pt x="222" y="51"/>
                    <a:pt x="242" y="44"/>
                    <a:pt x="263" y="37"/>
                  </a:cubicBezTo>
                  <a:cubicBezTo>
                    <a:pt x="270" y="31"/>
                    <a:pt x="270" y="33"/>
                    <a:pt x="266" y="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B509"/>
                </a:gs>
                <a:gs pos="100000">
                  <a:srgbClr val="FFB50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D1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5"/>
            <p:cNvGrpSpPr>
              <a:grpSpLocks noChangeAspect="1"/>
            </p:cNvGrpSpPr>
            <p:nvPr/>
          </p:nvGrpSpPr>
          <p:grpSpPr bwMode="auto">
            <a:xfrm>
              <a:off x="4481513" y="2062163"/>
              <a:ext cx="1087437" cy="719137"/>
              <a:chOff x="3264" y="3024"/>
              <a:chExt cx="919" cy="608"/>
            </a:xfrm>
          </p:grpSpPr>
          <p:sp>
            <p:nvSpPr>
              <p:cNvPr id="18" name="Freeform 16"/>
              <p:cNvSpPr>
                <a:spLocks noChangeAspect="1"/>
              </p:cNvSpPr>
              <p:nvPr/>
            </p:nvSpPr>
            <p:spPr bwMode="auto">
              <a:xfrm>
                <a:off x="3264" y="3072"/>
                <a:ext cx="919" cy="531"/>
              </a:xfrm>
              <a:custGeom>
                <a:avLst/>
                <a:gdLst>
                  <a:gd name="T0" fmla="*/ 266 w 919"/>
                  <a:gd name="T1" fmla="*/ 29 h 531"/>
                  <a:gd name="T2" fmla="*/ 295 w 919"/>
                  <a:gd name="T3" fmla="*/ 16 h 531"/>
                  <a:gd name="T4" fmla="*/ 349 w 919"/>
                  <a:gd name="T5" fmla="*/ 11 h 531"/>
                  <a:gd name="T6" fmla="*/ 375 w 919"/>
                  <a:gd name="T7" fmla="*/ 0 h 531"/>
                  <a:gd name="T8" fmla="*/ 487 w 919"/>
                  <a:gd name="T9" fmla="*/ 11 h 531"/>
                  <a:gd name="T10" fmla="*/ 527 w 919"/>
                  <a:gd name="T11" fmla="*/ 3 h 531"/>
                  <a:gd name="T12" fmla="*/ 551 w 919"/>
                  <a:gd name="T13" fmla="*/ 5 h 531"/>
                  <a:gd name="T14" fmla="*/ 562 w 919"/>
                  <a:gd name="T15" fmla="*/ 19 h 531"/>
                  <a:gd name="T16" fmla="*/ 570 w 919"/>
                  <a:gd name="T17" fmla="*/ 21 h 531"/>
                  <a:gd name="T18" fmla="*/ 626 w 919"/>
                  <a:gd name="T19" fmla="*/ 32 h 531"/>
                  <a:gd name="T20" fmla="*/ 642 w 919"/>
                  <a:gd name="T21" fmla="*/ 64 h 531"/>
                  <a:gd name="T22" fmla="*/ 703 w 919"/>
                  <a:gd name="T23" fmla="*/ 51 h 531"/>
                  <a:gd name="T24" fmla="*/ 735 w 919"/>
                  <a:gd name="T25" fmla="*/ 69 h 531"/>
                  <a:gd name="T26" fmla="*/ 743 w 919"/>
                  <a:gd name="T27" fmla="*/ 75 h 531"/>
                  <a:gd name="T28" fmla="*/ 786 w 919"/>
                  <a:gd name="T29" fmla="*/ 96 h 531"/>
                  <a:gd name="T30" fmla="*/ 810 w 919"/>
                  <a:gd name="T31" fmla="*/ 123 h 531"/>
                  <a:gd name="T32" fmla="*/ 837 w 919"/>
                  <a:gd name="T33" fmla="*/ 133 h 531"/>
                  <a:gd name="T34" fmla="*/ 861 w 919"/>
                  <a:gd name="T35" fmla="*/ 149 h 531"/>
                  <a:gd name="T36" fmla="*/ 885 w 919"/>
                  <a:gd name="T37" fmla="*/ 189 h 531"/>
                  <a:gd name="T38" fmla="*/ 906 w 919"/>
                  <a:gd name="T39" fmla="*/ 205 h 531"/>
                  <a:gd name="T40" fmla="*/ 903 w 919"/>
                  <a:gd name="T41" fmla="*/ 277 h 531"/>
                  <a:gd name="T42" fmla="*/ 871 w 919"/>
                  <a:gd name="T43" fmla="*/ 349 h 531"/>
                  <a:gd name="T44" fmla="*/ 855 w 919"/>
                  <a:gd name="T45" fmla="*/ 387 h 531"/>
                  <a:gd name="T46" fmla="*/ 853 w 919"/>
                  <a:gd name="T47" fmla="*/ 395 h 531"/>
                  <a:gd name="T48" fmla="*/ 847 w 919"/>
                  <a:gd name="T49" fmla="*/ 400 h 531"/>
                  <a:gd name="T50" fmla="*/ 810 w 919"/>
                  <a:gd name="T51" fmla="*/ 421 h 531"/>
                  <a:gd name="T52" fmla="*/ 773 w 919"/>
                  <a:gd name="T53" fmla="*/ 480 h 531"/>
                  <a:gd name="T54" fmla="*/ 722 w 919"/>
                  <a:gd name="T55" fmla="*/ 464 h 531"/>
                  <a:gd name="T56" fmla="*/ 658 w 919"/>
                  <a:gd name="T57" fmla="*/ 472 h 531"/>
                  <a:gd name="T58" fmla="*/ 618 w 919"/>
                  <a:gd name="T59" fmla="*/ 493 h 531"/>
                  <a:gd name="T60" fmla="*/ 565 w 919"/>
                  <a:gd name="T61" fmla="*/ 517 h 531"/>
                  <a:gd name="T62" fmla="*/ 495 w 919"/>
                  <a:gd name="T63" fmla="*/ 517 h 531"/>
                  <a:gd name="T64" fmla="*/ 445 w 919"/>
                  <a:gd name="T65" fmla="*/ 525 h 531"/>
                  <a:gd name="T66" fmla="*/ 397 w 919"/>
                  <a:gd name="T67" fmla="*/ 507 h 531"/>
                  <a:gd name="T68" fmla="*/ 301 w 919"/>
                  <a:gd name="T69" fmla="*/ 520 h 531"/>
                  <a:gd name="T70" fmla="*/ 258 w 919"/>
                  <a:gd name="T71" fmla="*/ 509 h 531"/>
                  <a:gd name="T72" fmla="*/ 173 w 919"/>
                  <a:gd name="T73" fmla="*/ 459 h 531"/>
                  <a:gd name="T74" fmla="*/ 119 w 919"/>
                  <a:gd name="T75" fmla="*/ 448 h 531"/>
                  <a:gd name="T76" fmla="*/ 103 w 919"/>
                  <a:gd name="T77" fmla="*/ 429 h 531"/>
                  <a:gd name="T78" fmla="*/ 106 w 919"/>
                  <a:gd name="T79" fmla="*/ 405 h 531"/>
                  <a:gd name="T80" fmla="*/ 87 w 919"/>
                  <a:gd name="T81" fmla="*/ 384 h 531"/>
                  <a:gd name="T82" fmla="*/ 74 w 919"/>
                  <a:gd name="T83" fmla="*/ 357 h 531"/>
                  <a:gd name="T84" fmla="*/ 26 w 919"/>
                  <a:gd name="T85" fmla="*/ 344 h 531"/>
                  <a:gd name="T86" fmla="*/ 7 w 919"/>
                  <a:gd name="T87" fmla="*/ 275 h 531"/>
                  <a:gd name="T88" fmla="*/ 23 w 919"/>
                  <a:gd name="T89" fmla="*/ 227 h 531"/>
                  <a:gd name="T90" fmla="*/ 37 w 919"/>
                  <a:gd name="T91" fmla="*/ 200 h 531"/>
                  <a:gd name="T92" fmla="*/ 50 w 919"/>
                  <a:gd name="T93" fmla="*/ 141 h 531"/>
                  <a:gd name="T94" fmla="*/ 87 w 919"/>
                  <a:gd name="T95" fmla="*/ 131 h 531"/>
                  <a:gd name="T96" fmla="*/ 101 w 919"/>
                  <a:gd name="T97" fmla="*/ 120 h 531"/>
                  <a:gd name="T98" fmla="*/ 130 w 919"/>
                  <a:gd name="T99" fmla="*/ 80 h 531"/>
                  <a:gd name="T100" fmla="*/ 202 w 919"/>
                  <a:gd name="T101" fmla="*/ 59 h 531"/>
                  <a:gd name="T102" fmla="*/ 263 w 919"/>
                  <a:gd name="T103" fmla="*/ 37 h 531"/>
                  <a:gd name="T104" fmla="*/ 266 w 919"/>
                  <a:gd name="T105" fmla="*/ 29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9" h="531">
                    <a:moveTo>
                      <a:pt x="266" y="29"/>
                    </a:moveTo>
                    <a:cubicBezTo>
                      <a:pt x="285" y="36"/>
                      <a:pt x="278" y="18"/>
                      <a:pt x="295" y="16"/>
                    </a:cubicBezTo>
                    <a:cubicBezTo>
                      <a:pt x="312" y="13"/>
                      <a:pt x="331" y="12"/>
                      <a:pt x="349" y="11"/>
                    </a:cubicBezTo>
                    <a:cubicBezTo>
                      <a:pt x="359" y="7"/>
                      <a:pt x="364" y="3"/>
                      <a:pt x="375" y="0"/>
                    </a:cubicBezTo>
                    <a:cubicBezTo>
                      <a:pt x="415" y="6"/>
                      <a:pt x="443" y="9"/>
                      <a:pt x="487" y="11"/>
                    </a:cubicBezTo>
                    <a:cubicBezTo>
                      <a:pt x="503" y="8"/>
                      <a:pt x="512" y="6"/>
                      <a:pt x="527" y="3"/>
                    </a:cubicBezTo>
                    <a:cubicBezTo>
                      <a:pt x="535" y="3"/>
                      <a:pt x="543" y="1"/>
                      <a:pt x="551" y="5"/>
                    </a:cubicBezTo>
                    <a:cubicBezTo>
                      <a:pt x="556" y="7"/>
                      <a:pt x="556" y="17"/>
                      <a:pt x="562" y="19"/>
                    </a:cubicBezTo>
                    <a:cubicBezTo>
                      <a:pt x="564" y="19"/>
                      <a:pt x="567" y="20"/>
                      <a:pt x="570" y="21"/>
                    </a:cubicBezTo>
                    <a:cubicBezTo>
                      <a:pt x="581" y="35"/>
                      <a:pt x="611" y="30"/>
                      <a:pt x="626" y="32"/>
                    </a:cubicBezTo>
                    <a:cubicBezTo>
                      <a:pt x="629" y="45"/>
                      <a:pt x="628" y="58"/>
                      <a:pt x="642" y="64"/>
                    </a:cubicBezTo>
                    <a:cubicBezTo>
                      <a:pt x="662" y="60"/>
                      <a:pt x="697" y="73"/>
                      <a:pt x="703" y="51"/>
                    </a:cubicBezTo>
                    <a:cubicBezTo>
                      <a:pt x="722" y="54"/>
                      <a:pt x="710" y="50"/>
                      <a:pt x="735" y="69"/>
                    </a:cubicBezTo>
                    <a:cubicBezTo>
                      <a:pt x="737" y="71"/>
                      <a:pt x="743" y="75"/>
                      <a:pt x="743" y="75"/>
                    </a:cubicBezTo>
                    <a:cubicBezTo>
                      <a:pt x="752" y="100"/>
                      <a:pt x="753" y="92"/>
                      <a:pt x="786" y="96"/>
                    </a:cubicBezTo>
                    <a:cubicBezTo>
                      <a:pt x="810" y="102"/>
                      <a:pt x="795" y="113"/>
                      <a:pt x="810" y="123"/>
                    </a:cubicBezTo>
                    <a:cubicBezTo>
                      <a:pt x="816" y="127"/>
                      <a:pt x="829" y="129"/>
                      <a:pt x="837" y="133"/>
                    </a:cubicBezTo>
                    <a:cubicBezTo>
                      <a:pt x="844" y="140"/>
                      <a:pt x="851" y="143"/>
                      <a:pt x="861" y="149"/>
                    </a:cubicBezTo>
                    <a:cubicBezTo>
                      <a:pt x="865" y="174"/>
                      <a:pt x="861" y="183"/>
                      <a:pt x="885" y="189"/>
                    </a:cubicBezTo>
                    <a:cubicBezTo>
                      <a:pt x="894" y="196"/>
                      <a:pt x="901" y="193"/>
                      <a:pt x="906" y="205"/>
                    </a:cubicBezTo>
                    <a:cubicBezTo>
                      <a:pt x="889" y="224"/>
                      <a:pt x="898" y="253"/>
                      <a:pt x="903" y="277"/>
                    </a:cubicBezTo>
                    <a:cubicBezTo>
                      <a:pt x="900" y="347"/>
                      <a:pt x="919" y="344"/>
                      <a:pt x="871" y="349"/>
                    </a:cubicBezTo>
                    <a:cubicBezTo>
                      <a:pt x="868" y="362"/>
                      <a:pt x="864" y="377"/>
                      <a:pt x="855" y="387"/>
                    </a:cubicBezTo>
                    <a:cubicBezTo>
                      <a:pt x="854" y="389"/>
                      <a:pt x="854" y="392"/>
                      <a:pt x="853" y="395"/>
                    </a:cubicBezTo>
                    <a:cubicBezTo>
                      <a:pt x="851" y="397"/>
                      <a:pt x="848" y="397"/>
                      <a:pt x="847" y="400"/>
                    </a:cubicBezTo>
                    <a:cubicBezTo>
                      <a:pt x="836" y="424"/>
                      <a:pt x="849" y="418"/>
                      <a:pt x="810" y="421"/>
                    </a:cubicBezTo>
                    <a:cubicBezTo>
                      <a:pt x="802" y="440"/>
                      <a:pt x="791" y="468"/>
                      <a:pt x="773" y="480"/>
                    </a:cubicBezTo>
                    <a:cubicBezTo>
                      <a:pt x="754" y="477"/>
                      <a:pt x="739" y="470"/>
                      <a:pt x="722" y="464"/>
                    </a:cubicBezTo>
                    <a:cubicBezTo>
                      <a:pt x="684" y="466"/>
                      <a:pt x="686" y="464"/>
                      <a:pt x="658" y="472"/>
                    </a:cubicBezTo>
                    <a:cubicBezTo>
                      <a:pt x="642" y="476"/>
                      <a:pt x="632" y="489"/>
                      <a:pt x="618" y="493"/>
                    </a:cubicBezTo>
                    <a:cubicBezTo>
                      <a:pt x="601" y="502"/>
                      <a:pt x="583" y="512"/>
                      <a:pt x="565" y="517"/>
                    </a:cubicBezTo>
                    <a:cubicBezTo>
                      <a:pt x="545" y="531"/>
                      <a:pt x="517" y="520"/>
                      <a:pt x="495" y="517"/>
                    </a:cubicBezTo>
                    <a:cubicBezTo>
                      <a:pt x="477" y="518"/>
                      <a:pt x="461" y="520"/>
                      <a:pt x="445" y="525"/>
                    </a:cubicBezTo>
                    <a:cubicBezTo>
                      <a:pt x="425" y="520"/>
                      <a:pt x="415" y="511"/>
                      <a:pt x="397" y="507"/>
                    </a:cubicBezTo>
                    <a:cubicBezTo>
                      <a:pt x="364" y="510"/>
                      <a:pt x="333" y="517"/>
                      <a:pt x="301" y="520"/>
                    </a:cubicBezTo>
                    <a:cubicBezTo>
                      <a:pt x="285" y="515"/>
                      <a:pt x="274" y="511"/>
                      <a:pt x="258" y="509"/>
                    </a:cubicBezTo>
                    <a:cubicBezTo>
                      <a:pt x="241" y="453"/>
                      <a:pt x="243" y="461"/>
                      <a:pt x="173" y="459"/>
                    </a:cubicBezTo>
                    <a:cubicBezTo>
                      <a:pt x="150" y="456"/>
                      <a:pt x="138" y="453"/>
                      <a:pt x="119" y="448"/>
                    </a:cubicBezTo>
                    <a:cubicBezTo>
                      <a:pt x="109" y="441"/>
                      <a:pt x="110" y="436"/>
                      <a:pt x="103" y="429"/>
                    </a:cubicBezTo>
                    <a:cubicBezTo>
                      <a:pt x="100" y="419"/>
                      <a:pt x="102" y="414"/>
                      <a:pt x="106" y="405"/>
                    </a:cubicBezTo>
                    <a:cubicBezTo>
                      <a:pt x="100" y="395"/>
                      <a:pt x="92" y="393"/>
                      <a:pt x="87" y="384"/>
                    </a:cubicBezTo>
                    <a:cubicBezTo>
                      <a:pt x="82" y="376"/>
                      <a:pt x="80" y="362"/>
                      <a:pt x="74" y="357"/>
                    </a:cubicBezTo>
                    <a:cubicBezTo>
                      <a:pt x="62" y="347"/>
                      <a:pt x="40" y="346"/>
                      <a:pt x="26" y="344"/>
                    </a:cubicBezTo>
                    <a:cubicBezTo>
                      <a:pt x="10" y="319"/>
                      <a:pt x="16" y="301"/>
                      <a:pt x="7" y="275"/>
                    </a:cubicBezTo>
                    <a:cubicBezTo>
                      <a:pt x="8" y="249"/>
                      <a:pt x="0" y="232"/>
                      <a:pt x="23" y="227"/>
                    </a:cubicBezTo>
                    <a:cubicBezTo>
                      <a:pt x="32" y="217"/>
                      <a:pt x="33" y="212"/>
                      <a:pt x="37" y="200"/>
                    </a:cubicBezTo>
                    <a:cubicBezTo>
                      <a:pt x="38" y="187"/>
                      <a:pt x="38" y="149"/>
                      <a:pt x="50" y="141"/>
                    </a:cubicBezTo>
                    <a:cubicBezTo>
                      <a:pt x="56" y="136"/>
                      <a:pt x="77" y="133"/>
                      <a:pt x="87" y="131"/>
                    </a:cubicBezTo>
                    <a:cubicBezTo>
                      <a:pt x="91" y="126"/>
                      <a:pt x="97" y="124"/>
                      <a:pt x="101" y="120"/>
                    </a:cubicBezTo>
                    <a:cubicBezTo>
                      <a:pt x="111" y="106"/>
                      <a:pt x="117" y="92"/>
                      <a:pt x="130" y="80"/>
                    </a:cubicBezTo>
                    <a:cubicBezTo>
                      <a:pt x="141" y="55"/>
                      <a:pt x="179" y="60"/>
                      <a:pt x="202" y="59"/>
                    </a:cubicBezTo>
                    <a:cubicBezTo>
                      <a:pt x="222" y="51"/>
                      <a:pt x="242" y="44"/>
                      <a:pt x="263" y="37"/>
                    </a:cubicBezTo>
                    <a:cubicBezTo>
                      <a:pt x="270" y="31"/>
                      <a:pt x="270" y="33"/>
                      <a:pt x="266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B509"/>
                  </a:gs>
                  <a:gs pos="100000">
                    <a:srgbClr val="FFB509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FFFD1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 noChangeAspect="1"/>
              </p:cNvSpPr>
              <p:nvPr/>
            </p:nvSpPr>
            <p:spPr bwMode="auto">
              <a:xfrm>
                <a:off x="3504" y="3024"/>
                <a:ext cx="352" cy="608"/>
              </a:xfrm>
              <a:custGeom>
                <a:avLst/>
                <a:gdLst>
                  <a:gd name="T0" fmla="*/ 16 w 352"/>
                  <a:gd name="T1" fmla="*/ 0 h 608"/>
                  <a:gd name="T2" fmla="*/ 16 w 352"/>
                  <a:gd name="T3" fmla="*/ 144 h 608"/>
                  <a:gd name="T4" fmla="*/ 112 w 352"/>
                  <a:gd name="T5" fmla="*/ 384 h 608"/>
                  <a:gd name="T6" fmla="*/ 304 w 352"/>
                  <a:gd name="T7" fmla="*/ 576 h 608"/>
                  <a:gd name="T8" fmla="*/ 352 w 352"/>
                  <a:gd name="T9" fmla="*/ 576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608">
                    <a:moveTo>
                      <a:pt x="16" y="0"/>
                    </a:moveTo>
                    <a:cubicBezTo>
                      <a:pt x="8" y="40"/>
                      <a:pt x="0" y="80"/>
                      <a:pt x="16" y="144"/>
                    </a:cubicBezTo>
                    <a:cubicBezTo>
                      <a:pt x="32" y="208"/>
                      <a:pt x="64" y="312"/>
                      <a:pt x="112" y="384"/>
                    </a:cubicBezTo>
                    <a:cubicBezTo>
                      <a:pt x="160" y="456"/>
                      <a:pt x="264" y="544"/>
                      <a:pt x="304" y="576"/>
                    </a:cubicBezTo>
                    <a:cubicBezTo>
                      <a:pt x="344" y="608"/>
                      <a:pt x="348" y="592"/>
                      <a:pt x="352" y="5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Aspect="1" noChangeShapeType="1"/>
              </p:cNvSpPr>
              <p:nvPr/>
            </p:nvSpPr>
            <p:spPr bwMode="auto">
              <a:xfrm>
                <a:off x="3504" y="3120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3456" y="30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CC0F11"/>
                  </a:gs>
                  <a:gs pos="100000">
                    <a:srgbClr val="CC0F11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416578" y="976605"/>
            <a:ext cx="1533636" cy="928395"/>
            <a:chOff x="1206500" y="1570038"/>
            <a:chExt cx="1905000" cy="1206500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1206500" y="1570038"/>
              <a:ext cx="1905000" cy="1206500"/>
            </a:xfrm>
            <a:prstGeom prst="roundRect">
              <a:avLst>
                <a:gd name="adj" fmla="val 16667"/>
              </a:avLst>
            </a:prstGeom>
            <a:solidFill>
              <a:srgbClr val="CDE1E3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2555578"/>
                </p:ext>
              </p:extLst>
            </p:nvPr>
          </p:nvGraphicFramePr>
          <p:xfrm>
            <a:off x="1335088" y="1727200"/>
            <a:ext cx="1776412" cy="10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5" imgW="1117600" imgH="660400" progId="Equation.3">
                    <p:embed/>
                  </p:oleObj>
                </mc:Choice>
                <mc:Fallback>
                  <p:oleObj name="Equation" r:id="rId5" imgW="11176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088" y="1727200"/>
                          <a:ext cx="1776412" cy="1049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917700"/>
            <a:ext cx="43084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1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5156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Thermal quasi-particles create level density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2133600" y="3098800"/>
            <a:ext cx="4800597" cy="2719321"/>
            <a:chOff x="406" y="1248"/>
            <a:chExt cx="2304" cy="1226"/>
          </a:xfrm>
        </p:grpSpPr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492" y="1248"/>
              <a:ext cx="202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Times" charset="0"/>
                </a:rPr>
                <a:t>Cooper pair               Broken pair</a:t>
              </a:r>
              <a:endParaRPr lang="en-US" sz="1800">
                <a:latin typeface="Times" charset="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519" y="2294"/>
              <a:ext cx="21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latin typeface="Times" charset="0"/>
                </a:rPr>
                <a:t>1 level                                          25 levels</a:t>
              </a:r>
              <a:endParaRPr lang="en-US" sz="2000" b="1" dirty="0">
                <a:latin typeface="Times" charset="0"/>
              </a:endParaRPr>
            </a:p>
          </p:txBody>
        </p:sp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406" y="1642"/>
              <a:ext cx="2304" cy="608"/>
              <a:chOff x="1968" y="1359"/>
              <a:chExt cx="2304" cy="608"/>
            </a:xfrm>
          </p:grpSpPr>
          <p:grpSp>
            <p:nvGrpSpPr>
              <p:cNvPr id="49" name="Group 8"/>
              <p:cNvGrpSpPr>
                <a:grpSpLocks/>
              </p:cNvGrpSpPr>
              <p:nvPr/>
            </p:nvGrpSpPr>
            <p:grpSpPr bwMode="auto">
              <a:xfrm>
                <a:off x="1968" y="1359"/>
                <a:ext cx="912" cy="608"/>
                <a:chOff x="1008" y="1056"/>
                <a:chExt cx="912" cy="608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1008" y="1104"/>
                  <a:ext cx="912" cy="5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725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0" name="Freeform 10"/>
                <p:cNvSpPr>
                  <a:spLocks/>
                </p:cNvSpPr>
                <p:nvPr/>
              </p:nvSpPr>
              <p:spPr bwMode="auto">
                <a:xfrm>
                  <a:off x="1248" y="1056"/>
                  <a:ext cx="352" cy="608"/>
                </a:xfrm>
                <a:custGeom>
                  <a:avLst/>
                  <a:gdLst>
                    <a:gd name="T0" fmla="*/ 16 w 352"/>
                    <a:gd name="T1" fmla="*/ 0 h 608"/>
                    <a:gd name="T2" fmla="*/ 16 w 352"/>
                    <a:gd name="T3" fmla="*/ 144 h 608"/>
                    <a:gd name="T4" fmla="*/ 112 w 352"/>
                    <a:gd name="T5" fmla="*/ 384 h 608"/>
                    <a:gd name="T6" fmla="*/ 304 w 352"/>
                    <a:gd name="T7" fmla="*/ 576 h 608"/>
                    <a:gd name="T8" fmla="*/ 352 w 352"/>
                    <a:gd name="T9" fmla="*/ 576 h 6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2"/>
                    <a:gd name="T16" fmla="*/ 0 h 608"/>
                    <a:gd name="T17" fmla="*/ 352 w 352"/>
                    <a:gd name="T18" fmla="*/ 608 h 6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2" h="608">
                      <a:moveTo>
                        <a:pt x="16" y="0"/>
                      </a:moveTo>
                      <a:cubicBezTo>
                        <a:pt x="8" y="40"/>
                        <a:pt x="0" y="80"/>
                        <a:pt x="16" y="144"/>
                      </a:cubicBezTo>
                      <a:cubicBezTo>
                        <a:pt x="32" y="208"/>
                        <a:pt x="64" y="312"/>
                        <a:pt x="112" y="384"/>
                      </a:cubicBezTo>
                      <a:cubicBezTo>
                        <a:pt x="160" y="456"/>
                        <a:pt x="264" y="544"/>
                        <a:pt x="304" y="576"/>
                      </a:cubicBezTo>
                      <a:cubicBezTo>
                        <a:pt x="344" y="608"/>
                        <a:pt x="348" y="592"/>
                        <a:pt x="352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1" name="Freeform 11"/>
                <p:cNvSpPr>
                  <a:spLocks/>
                </p:cNvSpPr>
                <p:nvPr/>
              </p:nvSpPr>
              <p:spPr bwMode="auto">
                <a:xfrm>
                  <a:off x="1344" y="1056"/>
                  <a:ext cx="352" cy="608"/>
                </a:xfrm>
                <a:custGeom>
                  <a:avLst/>
                  <a:gdLst>
                    <a:gd name="T0" fmla="*/ 16 w 352"/>
                    <a:gd name="T1" fmla="*/ 0 h 608"/>
                    <a:gd name="T2" fmla="*/ 16 w 352"/>
                    <a:gd name="T3" fmla="*/ 144 h 608"/>
                    <a:gd name="T4" fmla="*/ 112 w 352"/>
                    <a:gd name="T5" fmla="*/ 384 h 608"/>
                    <a:gd name="T6" fmla="*/ 304 w 352"/>
                    <a:gd name="T7" fmla="*/ 576 h 608"/>
                    <a:gd name="T8" fmla="*/ 352 w 352"/>
                    <a:gd name="T9" fmla="*/ 576 h 6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2"/>
                    <a:gd name="T16" fmla="*/ 0 h 608"/>
                    <a:gd name="T17" fmla="*/ 352 w 352"/>
                    <a:gd name="T18" fmla="*/ 608 h 6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2" h="608">
                      <a:moveTo>
                        <a:pt x="16" y="0"/>
                      </a:moveTo>
                      <a:cubicBezTo>
                        <a:pt x="8" y="40"/>
                        <a:pt x="0" y="80"/>
                        <a:pt x="16" y="144"/>
                      </a:cubicBezTo>
                      <a:cubicBezTo>
                        <a:pt x="32" y="208"/>
                        <a:pt x="64" y="312"/>
                        <a:pt x="112" y="384"/>
                      </a:cubicBezTo>
                      <a:cubicBezTo>
                        <a:pt x="160" y="456"/>
                        <a:pt x="264" y="544"/>
                        <a:pt x="304" y="576"/>
                      </a:cubicBezTo>
                      <a:cubicBezTo>
                        <a:pt x="344" y="608"/>
                        <a:pt x="348" y="592"/>
                        <a:pt x="352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" name="Oval 12"/>
                <p:cNvSpPr>
                  <a:spLocks noChangeArrowheads="1"/>
                </p:cNvSpPr>
                <p:nvPr/>
              </p:nvSpPr>
              <p:spPr bwMode="auto">
                <a:xfrm>
                  <a:off x="1296" y="105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F11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3" name="Oval 13"/>
                <p:cNvSpPr>
                  <a:spLocks noChangeArrowheads="1"/>
                </p:cNvSpPr>
                <p:nvPr/>
              </p:nvSpPr>
              <p:spPr bwMode="auto">
                <a:xfrm>
                  <a:off x="1344" y="14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F11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4" name="Line 14"/>
                <p:cNvSpPr>
                  <a:spLocks noChangeShapeType="1"/>
                </p:cNvSpPr>
                <p:nvPr/>
              </p:nvSpPr>
              <p:spPr bwMode="auto">
                <a:xfrm>
                  <a:off x="1344" y="11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296" y="1344"/>
                  <a:ext cx="7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6"/>
              <p:cNvGrpSpPr>
                <a:grpSpLocks/>
              </p:cNvGrpSpPr>
              <p:nvPr/>
            </p:nvGrpSpPr>
            <p:grpSpPr bwMode="auto">
              <a:xfrm>
                <a:off x="3328" y="1359"/>
                <a:ext cx="944" cy="608"/>
                <a:chOff x="3328" y="1359"/>
                <a:chExt cx="944" cy="608"/>
              </a:xfrm>
            </p:grpSpPr>
            <p:sp>
              <p:nvSpPr>
                <p:cNvPr id="52" name="Oval 17"/>
                <p:cNvSpPr>
                  <a:spLocks noChangeArrowheads="1"/>
                </p:cNvSpPr>
                <p:nvPr/>
              </p:nvSpPr>
              <p:spPr bwMode="auto">
                <a:xfrm>
                  <a:off x="3360" y="1407"/>
                  <a:ext cx="912" cy="5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725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/>
              </p:nvSpPr>
              <p:spPr bwMode="auto">
                <a:xfrm>
                  <a:off x="3696" y="1359"/>
                  <a:ext cx="352" cy="608"/>
                </a:xfrm>
                <a:custGeom>
                  <a:avLst/>
                  <a:gdLst>
                    <a:gd name="T0" fmla="*/ 16 w 352"/>
                    <a:gd name="T1" fmla="*/ 0 h 608"/>
                    <a:gd name="T2" fmla="*/ 16 w 352"/>
                    <a:gd name="T3" fmla="*/ 144 h 608"/>
                    <a:gd name="T4" fmla="*/ 112 w 352"/>
                    <a:gd name="T5" fmla="*/ 384 h 608"/>
                    <a:gd name="T6" fmla="*/ 304 w 352"/>
                    <a:gd name="T7" fmla="*/ 576 h 608"/>
                    <a:gd name="T8" fmla="*/ 352 w 352"/>
                    <a:gd name="T9" fmla="*/ 576 h 6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2"/>
                    <a:gd name="T16" fmla="*/ 0 h 608"/>
                    <a:gd name="T17" fmla="*/ 352 w 352"/>
                    <a:gd name="T18" fmla="*/ 608 h 6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2" h="608">
                      <a:moveTo>
                        <a:pt x="16" y="0"/>
                      </a:moveTo>
                      <a:cubicBezTo>
                        <a:pt x="8" y="40"/>
                        <a:pt x="0" y="80"/>
                        <a:pt x="16" y="144"/>
                      </a:cubicBezTo>
                      <a:cubicBezTo>
                        <a:pt x="32" y="208"/>
                        <a:pt x="64" y="312"/>
                        <a:pt x="112" y="384"/>
                      </a:cubicBezTo>
                      <a:cubicBezTo>
                        <a:pt x="160" y="456"/>
                        <a:pt x="264" y="544"/>
                        <a:pt x="304" y="576"/>
                      </a:cubicBezTo>
                      <a:cubicBezTo>
                        <a:pt x="344" y="608"/>
                        <a:pt x="348" y="592"/>
                        <a:pt x="352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4" name="Oval 19"/>
                <p:cNvSpPr>
                  <a:spLocks noChangeArrowheads="1"/>
                </p:cNvSpPr>
                <p:nvPr/>
              </p:nvSpPr>
              <p:spPr bwMode="auto">
                <a:xfrm>
                  <a:off x="3648" y="1359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F11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5" name="Line 20"/>
                <p:cNvSpPr>
                  <a:spLocks noChangeShapeType="1"/>
                </p:cNvSpPr>
                <p:nvPr/>
              </p:nvSpPr>
              <p:spPr bwMode="auto">
                <a:xfrm>
                  <a:off x="3696" y="1455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552" y="183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/>
                </p:cNvSpPr>
                <p:nvPr/>
              </p:nvSpPr>
              <p:spPr bwMode="auto">
                <a:xfrm>
                  <a:off x="3328" y="1647"/>
                  <a:ext cx="944" cy="208"/>
                </a:xfrm>
                <a:custGeom>
                  <a:avLst/>
                  <a:gdLst>
                    <a:gd name="T0" fmla="*/ 32 w 944"/>
                    <a:gd name="T1" fmla="*/ 0 h 208"/>
                    <a:gd name="T2" fmla="*/ 32 w 944"/>
                    <a:gd name="T3" fmla="*/ 96 h 208"/>
                    <a:gd name="T4" fmla="*/ 224 w 944"/>
                    <a:gd name="T5" fmla="*/ 192 h 208"/>
                    <a:gd name="T6" fmla="*/ 512 w 944"/>
                    <a:gd name="T7" fmla="*/ 192 h 208"/>
                    <a:gd name="T8" fmla="*/ 848 w 944"/>
                    <a:gd name="T9" fmla="*/ 144 h 208"/>
                    <a:gd name="T10" fmla="*/ 944 w 944"/>
                    <a:gd name="T11" fmla="*/ 96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208"/>
                    <a:gd name="T20" fmla="*/ 944 w 944"/>
                    <a:gd name="T21" fmla="*/ 208 h 2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208">
                      <a:moveTo>
                        <a:pt x="32" y="0"/>
                      </a:moveTo>
                      <a:cubicBezTo>
                        <a:pt x="16" y="32"/>
                        <a:pt x="0" y="64"/>
                        <a:pt x="32" y="96"/>
                      </a:cubicBezTo>
                      <a:cubicBezTo>
                        <a:pt x="64" y="128"/>
                        <a:pt x="144" y="176"/>
                        <a:pt x="224" y="192"/>
                      </a:cubicBezTo>
                      <a:cubicBezTo>
                        <a:pt x="304" y="208"/>
                        <a:pt x="408" y="200"/>
                        <a:pt x="512" y="192"/>
                      </a:cubicBezTo>
                      <a:cubicBezTo>
                        <a:pt x="616" y="184"/>
                        <a:pt x="776" y="160"/>
                        <a:pt x="848" y="144"/>
                      </a:cubicBezTo>
                      <a:cubicBezTo>
                        <a:pt x="920" y="128"/>
                        <a:pt x="932" y="112"/>
                        <a:pt x="944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8" name="Oval 23"/>
                <p:cNvSpPr>
                  <a:spLocks noChangeArrowheads="1"/>
                </p:cNvSpPr>
                <p:nvPr/>
              </p:nvSpPr>
              <p:spPr bwMode="auto">
                <a:xfrm>
                  <a:off x="3648" y="179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F11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" name="AutoShape 24"/>
              <p:cNvSpPr>
                <a:spLocks noChangeArrowheads="1"/>
              </p:cNvSpPr>
              <p:nvPr/>
            </p:nvSpPr>
            <p:spPr bwMode="auto">
              <a:xfrm>
                <a:off x="3024" y="1543"/>
                <a:ext cx="240" cy="24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A simple model for level density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2400" y="1524000"/>
            <a:ext cx="868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t>- </a:t>
            </a:r>
            <a:r>
              <a:rPr lang="en-GB" sz="2400" smtClean="0">
                <a:latin typeface="Times New Roman" charset="0"/>
                <a:ea typeface="ＭＳ Ｐゴシック" charset="0"/>
                <a:cs typeface="ＭＳ Ｐゴシック" charset="0"/>
              </a:rPr>
              <a:t>Combining all possible proton and neutron configurations</a:t>
            </a:r>
          </a:p>
          <a:p>
            <a:pPr>
              <a:buFont typeface="Arial" charset="0"/>
              <a:buNone/>
            </a:pPr>
            <a:r>
              <a:rPr lang="en-GB" sz="2400" smtClean="0">
                <a:latin typeface="Times New Roman" charset="0"/>
                <a:ea typeface="ＭＳ Ｐゴシック" charset="0"/>
                <a:cs typeface="ＭＳ Ｐゴシック" charset="0"/>
              </a:rPr>
              <a:t>- Nilsson single-particle energy scheme</a:t>
            </a:r>
          </a:p>
          <a:p>
            <a:pPr>
              <a:buFont typeface="Arial" charset="0"/>
              <a:buNone/>
            </a:pPr>
            <a:r>
              <a:rPr lang="en-GB" sz="2400" smtClean="0">
                <a:latin typeface="Times New Roman" charset="0"/>
                <a:ea typeface="ＭＳ Ｐゴシック" charset="0"/>
                <a:cs typeface="ＭＳ Ｐゴシック" charset="0"/>
              </a:rPr>
              <a:t>- BCS quasi-particles</a:t>
            </a: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5562600" y="3200400"/>
            <a:ext cx="22860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876800" y="3886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67056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6705600" y="29718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8153400" y="2971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924800" y="3962400"/>
            <a:ext cx="41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2400">
                <a:latin typeface="Arial" charset="0"/>
                <a:sym typeface="Symbol" charset="0"/>
              </a:rPr>
              <a:t>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7620000" y="2667000"/>
            <a:ext cx="25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2400" i="1">
                <a:latin typeface="Arial" charset="0"/>
              </a:rPr>
              <a:t>j</a:t>
            </a:r>
            <a:endParaRPr lang="en-GB" sz="2400">
              <a:latin typeface="Arial" charset="0"/>
            </a:endParaRPr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6324600" y="3124200"/>
            <a:ext cx="838200" cy="1371600"/>
          </a:xfrm>
          <a:custGeom>
            <a:avLst/>
            <a:gdLst>
              <a:gd name="T0" fmla="*/ 24 w 408"/>
              <a:gd name="T1" fmla="*/ 0 h 768"/>
              <a:gd name="T2" fmla="*/ 24 w 408"/>
              <a:gd name="T3" fmla="*/ 144 h 768"/>
              <a:gd name="T4" fmla="*/ 168 w 408"/>
              <a:gd name="T5" fmla="*/ 528 h 768"/>
              <a:gd name="T6" fmla="*/ 408 w 408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768"/>
              <a:gd name="T14" fmla="*/ 408 w 40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768">
                <a:moveTo>
                  <a:pt x="24" y="0"/>
                </a:moveTo>
                <a:cubicBezTo>
                  <a:pt x="12" y="28"/>
                  <a:pt x="0" y="56"/>
                  <a:pt x="24" y="144"/>
                </a:cubicBezTo>
                <a:cubicBezTo>
                  <a:pt x="48" y="232"/>
                  <a:pt x="104" y="424"/>
                  <a:pt x="168" y="528"/>
                </a:cubicBezTo>
                <a:cubicBezTo>
                  <a:pt x="232" y="632"/>
                  <a:pt x="368" y="728"/>
                  <a:pt x="408" y="76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rot="20793083">
            <a:off x="7094538" y="4408488"/>
            <a:ext cx="234950" cy="1508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6172200" y="29718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04800" y="3733800"/>
          <a:ext cx="3429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4" imgW="1828800" imgH="558800" progId="Equation.3">
                  <p:embed/>
                </p:oleObj>
              </mc:Choice>
              <mc:Fallback>
                <p:oleObj name="Equation" r:id="rId4" imgW="1828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429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304800" y="5029200"/>
          <a:ext cx="571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6" imgW="3048000" imgH="609600" progId="Equation.3">
                  <p:embed/>
                </p:oleObj>
              </mc:Choice>
              <mc:Fallback>
                <p:oleObj name="Equation" r:id="rId6" imgW="304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571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6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Nilsson level scheme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pic>
        <p:nvPicPr>
          <p:cNvPr id="19" name="Picture 4" descr="nils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066800"/>
            <a:ext cx="468153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25146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2000">
                <a:latin typeface="Times New Roman" charset="0"/>
              </a:rPr>
              <a:t>Model parameters: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Symbol" charset="0"/>
              <a:buChar char="k"/>
            </a:pPr>
            <a:r>
              <a:rPr lang="nb-NO" sz="2000">
                <a:latin typeface="Times New Roman" charset="0"/>
              </a:rPr>
              <a:t> = 0.066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Symbol" charset="0"/>
              <a:buChar char="m"/>
            </a:pPr>
            <a:r>
              <a:rPr lang="nb-NO" sz="2000">
                <a:latin typeface="Times New Roman" charset="0"/>
              </a:rPr>
              <a:t> = 0.32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Symbol" charset="0"/>
              <a:buChar char="b"/>
            </a:pPr>
            <a:r>
              <a:rPr lang="nb-NO" sz="2000">
                <a:latin typeface="Times New Roman" charset="0"/>
              </a:rPr>
              <a:t> = 0.23</a:t>
            </a:r>
            <a:endParaRPr lang="nb-NO" sz="2400">
              <a:latin typeface="Arial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381000" y="1676400"/>
          <a:ext cx="2559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559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81000" y="4191000"/>
          <a:ext cx="1377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7" imgW="736600" imgH="203200" progId="Equation.3">
                  <p:embed/>
                </p:oleObj>
              </mc:Choice>
              <mc:Fallback>
                <p:oleObj name="Equation"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377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65125" y="4641850"/>
            <a:ext cx="64135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1p 1n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1p 3n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1p 5n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1p 7n</a:t>
            </a:r>
            <a:endParaRPr lang="en-US" sz="1200">
              <a:latin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066800" y="4641850"/>
            <a:ext cx="641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3p 1n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3p 3n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3p 5n</a:t>
            </a:r>
            <a:endParaRPr lang="en-US" sz="1200">
              <a:latin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752600" y="4641850"/>
            <a:ext cx="6413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5p 1n</a:t>
            </a:r>
          </a:p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5p 3n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438400" y="46418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>
                <a:latin typeface="Times New Roman" charset="0"/>
              </a:rPr>
              <a:t>7p 1n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7239000" y="2286000"/>
            <a:ext cx="457200" cy="3124200"/>
          </a:xfrm>
          <a:prstGeom prst="roundRect">
            <a:avLst>
              <a:gd name="adj" fmla="val 16667"/>
            </a:avLst>
          </a:prstGeom>
          <a:solidFill>
            <a:schemeClr val="folHlink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838700" y="3886200"/>
            <a:ext cx="739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4876800" y="3810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953000" y="39370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>
                <a:latin typeface="Arial" charset="0"/>
              </a:rPr>
              <a:t>20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Level density and broken pairs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pic>
        <p:nvPicPr>
          <p:cNvPr id="17" name="Picture 4" descr="p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143000"/>
            <a:ext cx="33924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micro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43000"/>
            <a:ext cx="30368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77800" y="1447800"/>
            <a:ext cx="97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>
                <a:latin typeface="Times New Roman" charset="0"/>
              </a:rPr>
              <a:t>Level </a:t>
            </a:r>
          </a:p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>
                <a:latin typeface="Times New Roman" charset="0"/>
              </a:rPr>
              <a:t>densities</a:t>
            </a:r>
            <a:r>
              <a:rPr lang="en-GB" sz="2400">
                <a:latin typeface="Arial" charset="0"/>
              </a:rPr>
              <a:t> 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597400" y="1371600"/>
            <a:ext cx="1019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>
                <a:latin typeface="Times New Roman" charset="0"/>
              </a:rPr>
              <a:t>Number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>
                <a:latin typeface="Times New Roman" charset="0"/>
              </a:rPr>
              <a:t>of broken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>
                <a:latin typeface="Times New Roman" charset="0"/>
              </a:rPr>
              <a:t>pairs</a:t>
            </a:r>
            <a:endParaRPr lang="en-GB" sz="2400">
              <a:latin typeface="Arial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36269"/>
              </p:ext>
            </p:extLst>
          </p:nvPr>
        </p:nvGraphicFramePr>
        <p:xfrm>
          <a:off x="6654800" y="1447800"/>
          <a:ext cx="835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6" imgW="393700" imgH="203200" progId="Equation.3">
                  <p:embed/>
                </p:oleObj>
              </mc:Choice>
              <mc:Fallback>
                <p:oleObj name="Equation" r:id="rId6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447800"/>
                        <a:ext cx="835025" cy="431800"/>
                      </a:xfrm>
                      <a:prstGeom prst="rect">
                        <a:avLst/>
                      </a:prstGeom>
                      <a:solidFill>
                        <a:srgbClr val="B4DCFA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72910"/>
              </p:ext>
            </p:extLst>
          </p:nvPr>
        </p:nvGraphicFramePr>
        <p:xfrm>
          <a:off x="2463800" y="1447800"/>
          <a:ext cx="835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8" imgW="393700" imgH="203200" progId="Equation.3">
                  <p:embed/>
                </p:oleObj>
              </mc:Choice>
              <mc:Fallback>
                <p:oleObj name="Equation" r:id="rId8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447800"/>
                        <a:ext cx="835025" cy="431800"/>
                      </a:xfrm>
                      <a:prstGeom prst="rect">
                        <a:avLst/>
                      </a:prstGeom>
                      <a:solidFill>
                        <a:srgbClr val="B4DCFA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63537"/>
              </p:ext>
            </p:extLst>
          </p:nvPr>
        </p:nvGraphicFramePr>
        <p:xfrm>
          <a:off x="6654800" y="3657600"/>
          <a:ext cx="835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0" imgW="393700" imgH="203200" progId="Equation.3">
                  <p:embed/>
                </p:oleObj>
              </mc:Choice>
              <mc:Fallback>
                <p:oleObj name="Equation" r:id="rId10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3657600"/>
                        <a:ext cx="835025" cy="431800"/>
                      </a:xfrm>
                      <a:prstGeom prst="rect">
                        <a:avLst/>
                      </a:prstGeom>
                      <a:solidFill>
                        <a:srgbClr val="B4DCFA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752492"/>
              </p:ext>
            </p:extLst>
          </p:nvPr>
        </p:nvGraphicFramePr>
        <p:xfrm>
          <a:off x="2463800" y="3733800"/>
          <a:ext cx="835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12" imgW="393700" imgH="203200" progId="Equation.3">
                  <p:embed/>
                </p:oleObj>
              </mc:Choice>
              <mc:Fallback>
                <p:oleObj name="Equation" r:id="rId12" imgW="39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733800"/>
                        <a:ext cx="835025" cy="431800"/>
                      </a:xfrm>
                      <a:prstGeom prst="rect">
                        <a:avLst/>
                      </a:prstGeom>
                      <a:solidFill>
                        <a:srgbClr val="B4DCFA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33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Parity asymmetry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pic>
        <p:nvPicPr>
          <p:cNvPr id="13" name="Picture 4" descr="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066800"/>
            <a:ext cx="3609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400800" y="1371600"/>
            <a:ext cx="835025" cy="2794000"/>
            <a:chOff x="4032" y="864"/>
            <a:chExt cx="526" cy="1760"/>
          </a:xfrm>
          <a:solidFill>
            <a:srgbClr val="B4DCFA"/>
          </a:solidFill>
        </p:grpSpPr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470978"/>
                </p:ext>
              </p:extLst>
            </p:nvPr>
          </p:nvGraphicFramePr>
          <p:xfrm>
            <a:off x="4032" y="864"/>
            <a:ext cx="52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Equation" r:id="rId5" imgW="393700" imgH="203200" progId="Equation.3">
                    <p:embed/>
                  </p:oleObj>
                </mc:Choice>
                <mc:Fallback>
                  <p:oleObj name="Equation" r:id="rId5" imgW="393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864"/>
                          <a:ext cx="526" cy="272"/>
                        </a:xfrm>
                        <a:prstGeom prst="rect">
                          <a:avLst/>
                        </a:prstGeom>
                        <a:solidFill>
                          <a:srgbClr val="B4DCFA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74832"/>
                </p:ext>
              </p:extLst>
            </p:nvPr>
          </p:nvGraphicFramePr>
          <p:xfrm>
            <a:off x="4032" y="2352"/>
            <a:ext cx="52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Equation" r:id="rId7" imgW="393700" imgH="203200" progId="Equation.3">
                    <p:embed/>
                  </p:oleObj>
                </mc:Choice>
                <mc:Fallback>
                  <p:oleObj name="Equation" r:id="rId7" imgW="393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352"/>
                          <a:ext cx="526" cy="272"/>
                        </a:xfrm>
                        <a:prstGeom prst="rect">
                          <a:avLst/>
                        </a:prstGeom>
                        <a:solidFill>
                          <a:srgbClr val="B4DCFA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676400" y="1447800"/>
          <a:ext cx="14414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9" imgW="749300" imgH="406400" progId="Equation.3">
                  <p:embed/>
                </p:oleObj>
              </mc:Choice>
              <mc:Fallback>
                <p:oleObj name="Equation" r:id="rId9" imgW="749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4414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304800" y="3581400"/>
            <a:ext cx="7696200" cy="1524000"/>
            <a:chOff x="192" y="2256"/>
            <a:chExt cx="4848" cy="96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H="1">
              <a:off x="4944" y="3024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92" y="2928"/>
              <a:ext cx="2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sz="1200">
                  <a:latin typeface="Times New Roman" charset="0"/>
                </a:rPr>
                <a:t>U. Agvaanluvsan, G.E. Mitchell</a:t>
              </a:r>
              <a:r>
                <a:rPr lang="nb-NO" sz="1200" i="1">
                  <a:latin typeface="Times New Roman" charset="0"/>
                </a:rPr>
                <a:t>, </a:t>
              </a:r>
              <a:r>
                <a:rPr lang="nb-NO" sz="1200">
                  <a:latin typeface="Times New Roman" charset="0"/>
                </a:rPr>
                <a:t>J.F. Shriner Jr., 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sz="1200">
                  <a:latin typeface="Times New Roman" charset="0"/>
                </a:rPr>
                <a:t>Phys. Rev. C 67, 064608 (2003)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584" y="2640"/>
              <a:ext cx="3216" cy="33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192" y="2256"/>
            <a:ext cx="1383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" name="Equation" r:id="rId11" imgW="1143000" imgH="406400" progId="Equation.3">
                    <p:embed/>
                  </p:oleObj>
                </mc:Choice>
                <mc:Fallback>
                  <p:oleObj name="Equation" r:id="rId11" imgW="11430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56"/>
                          <a:ext cx="1383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Freeform 17"/>
          <p:cNvSpPr>
            <a:spLocks/>
          </p:cNvSpPr>
          <p:nvPr/>
        </p:nvSpPr>
        <p:spPr bwMode="auto">
          <a:xfrm>
            <a:off x="6324600" y="1981200"/>
            <a:ext cx="1600200" cy="533400"/>
          </a:xfrm>
          <a:custGeom>
            <a:avLst/>
            <a:gdLst>
              <a:gd name="T0" fmla="*/ 0 w 1056"/>
              <a:gd name="T1" fmla="*/ 0 h 240"/>
              <a:gd name="T2" fmla="*/ 144 w 1056"/>
              <a:gd name="T3" fmla="*/ 144 h 240"/>
              <a:gd name="T4" fmla="*/ 432 w 1056"/>
              <a:gd name="T5" fmla="*/ 192 h 240"/>
              <a:gd name="T6" fmla="*/ 1056 w 105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40"/>
              <a:gd name="T14" fmla="*/ 1056 w 10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40">
                <a:moveTo>
                  <a:pt x="0" y="0"/>
                </a:moveTo>
                <a:cubicBezTo>
                  <a:pt x="36" y="56"/>
                  <a:pt x="72" y="112"/>
                  <a:pt x="144" y="144"/>
                </a:cubicBezTo>
                <a:cubicBezTo>
                  <a:pt x="216" y="176"/>
                  <a:pt x="280" y="176"/>
                  <a:pt x="432" y="192"/>
                </a:cubicBezTo>
                <a:cubicBezTo>
                  <a:pt x="584" y="208"/>
                  <a:pt x="820" y="224"/>
                  <a:pt x="1056" y="24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 flipV="1">
            <a:off x="6172200" y="4800600"/>
            <a:ext cx="1752600" cy="762000"/>
          </a:xfrm>
          <a:custGeom>
            <a:avLst/>
            <a:gdLst>
              <a:gd name="T0" fmla="*/ 0 w 1056"/>
              <a:gd name="T1" fmla="*/ 0 h 240"/>
              <a:gd name="T2" fmla="*/ 144 w 1056"/>
              <a:gd name="T3" fmla="*/ 144 h 240"/>
              <a:gd name="T4" fmla="*/ 432 w 1056"/>
              <a:gd name="T5" fmla="*/ 192 h 240"/>
              <a:gd name="T6" fmla="*/ 1056 w 105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40"/>
              <a:gd name="T14" fmla="*/ 1056 w 10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40">
                <a:moveTo>
                  <a:pt x="0" y="0"/>
                </a:moveTo>
                <a:cubicBezTo>
                  <a:pt x="36" y="56"/>
                  <a:pt x="72" y="112"/>
                  <a:pt x="144" y="144"/>
                </a:cubicBezTo>
                <a:cubicBezTo>
                  <a:pt x="216" y="176"/>
                  <a:pt x="280" y="176"/>
                  <a:pt x="432" y="192"/>
                </a:cubicBezTo>
                <a:cubicBezTo>
                  <a:pt x="584" y="208"/>
                  <a:pt x="820" y="224"/>
                  <a:pt x="1056" y="24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1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068" y="4267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The Oslo Method</a:t>
            </a:r>
            <a:endParaRPr lang="en-US" sz="2800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dirty="0" smtClean="0"/>
              <a:t>Oslo Seminar, Oslo, 6 December, 2012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47990" y="4532313"/>
            <a:ext cx="609242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baseline="30000" dirty="0" smtClean="0"/>
              <a:t>1) </a:t>
            </a:r>
            <a:r>
              <a:rPr lang="nb-NO" dirty="0" smtClean="0"/>
              <a:t>M</a:t>
            </a:r>
            <a:r>
              <a:rPr lang="nb-NO" dirty="0"/>
              <a:t>. Guttormsen et al., NIM A374 (1996) 371</a:t>
            </a:r>
          </a:p>
          <a:p>
            <a:pPr algn="ctr"/>
            <a:r>
              <a:rPr lang="nb-NO" baseline="30000" dirty="0" smtClean="0"/>
              <a:t>2) </a:t>
            </a:r>
            <a:r>
              <a:rPr lang="nb-NO" dirty="0" smtClean="0"/>
              <a:t>M</a:t>
            </a:r>
            <a:r>
              <a:rPr lang="nb-NO" dirty="0"/>
              <a:t>. Guttormsen et al., NIM A255 (1987) 518</a:t>
            </a:r>
          </a:p>
          <a:p>
            <a:pPr algn="ctr"/>
            <a:r>
              <a:rPr lang="nb-NO" baseline="30000" dirty="0" smtClean="0"/>
              <a:t>3) </a:t>
            </a:r>
            <a:r>
              <a:rPr lang="nb-NO" dirty="0" smtClean="0"/>
              <a:t>A</a:t>
            </a:r>
            <a:r>
              <a:rPr lang="nb-NO" dirty="0"/>
              <a:t>. </a:t>
            </a:r>
            <a:r>
              <a:rPr lang="nb-NO" dirty="0" err="1"/>
              <a:t>Schiller</a:t>
            </a:r>
            <a:r>
              <a:rPr lang="nb-NO" dirty="0"/>
              <a:t> et al., </a:t>
            </a:r>
            <a:r>
              <a:rPr lang="nb-NO" dirty="0" smtClean="0"/>
              <a:t>       NIM </a:t>
            </a:r>
            <a:r>
              <a:rPr lang="nb-NO" dirty="0"/>
              <a:t>A447 (2000) </a:t>
            </a:r>
            <a:r>
              <a:rPr lang="nb-NO" dirty="0" smtClean="0"/>
              <a:t>498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Analysis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systematic</a:t>
            </a:r>
            <a:r>
              <a:rPr lang="nb-NO" dirty="0" smtClean="0"/>
              <a:t> </a:t>
            </a:r>
            <a:r>
              <a:rPr lang="nb-NO" dirty="0" err="1" smtClean="0"/>
              <a:t>errors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Oslo </a:t>
            </a:r>
            <a:r>
              <a:rPr lang="nb-NO" dirty="0" err="1" smtClean="0"/>
              <a:t>method</a:t>
            </a:r>
            <a:endParaRPr lang="nb-NO" dirty="0" smtClean="0"/>
          </a:p>
          <a:p>
            <a:pPr algn="ctr"/>
            <a:r>
              <a:rPr lang="en-US" dirty="0" smtClean="0"/>
              <a:t>A.C. Larsen et al., </a:t>
            </a:r>
            <a:r>
              <a:rPr lang="en-US" dirty="0"/>
              <a:t>Phys. Rev. C 83, </a:t>
            </a:r>
            <a:r>
              <a:rPr lang="en-US" dirty="0" smtClean="0"/>
              <a:t>034315 (2011)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1358900"/>
            <a:ext cx="5473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400" dirty="0" err="1" smtClean="0"/>
              <a:t>Measure</a:t>
            </a:r>
            <a:r>
              <a:rPr lang="nb-NO" sz="2400" dirty="0" smtClean="0"/>
              <a:t> </a:t>
            </a:r>
            <a:r>
              <a:rPr lang="nb-NO" sz="2400" dirty="0" err="1" smtClean="0"/>
              <a:t>particle</a:t>
            </a:r>
            <a:r>
              <a:rPr lang="nb-NO" sz="2400" dirty="0" smtClean="0"/>
              <a:t>-</a:t>
            </a:r>
            <a:r>
              <a:rPr lang="nb-NO" sz="2400" dirty="0" smtClean="0">
                <a:latin typeface="Symbol" charset="2"/>
                <a:cs typeface="Symbol" charset="2"/>
              </a:rPr>
              <a:t>g</a:t>
            </a:r>
            <a:r>
              <a:rPr lang="nb-NO" sz="2400" dirty="0" smtClean="0"/>
              <a:t> </a:t>
            </a:r>
            <a:r>
              <a:rPr lang="nb-NO" sz="2400" dirty="0" err="1" smtClean="0"/>
              <a:t>coincidences</a:t>
            </a:r>
            <a:endParaRPr lang="nb-NO" sz="2400" dirty="0" smtClean="0"/>
          </a:p>
          <a:p>
            <a:pPr marL="285750" indent="-285750">
              <a:buFont typeface="Arial"/>
              <a:buChar char="•"/>
            </a:pPr>
            <a:r>
              <a:rPr lang="nb-NO" sz="2400" dirty="0" err="1" smtClean="0"/>
              <a:t>Unfold</a:t>
            </a:r>
            <a:r>
              <a:rPr lang="nb-NO" sz="2400" dirty="0" smtClean="0"/>
              <a:t> </a:t>
            </a:r>
            <a:r>
              <a:rPr lang="nb-NO" sz="2400" dirty="0">
                <a:sym typeface="Symbol" charset="0"/>
              </a:rPr>
              <a:t> </a:t>
            </a:r>
            <a:r>
              <a:rPr lang="nb-NO" sz="2400" dirty="0" err="1" smtClean="0">
                <a:sym typeface="Symbol" charset="0"/>
              </a:rPr>
              <a:t>spectra</a:t>
            </a:r>
            <a:r>
              <a:rPr lang="nb-NO" sz="2400" dirty="0" smtClean="0">
                <a:sym typeface="Symbol" charset="0"/>
              </a:rPr>
              <a:t> at </a:t>
            </a:r>
            <a:r>
              <a:rPr lang="nb-NO" sz="2400" dirty="0" err="1" smtClean="0">
                <a:sym typeface="Symbol" charset="0"/>
              </a:rPr>
              <a:t>each</a:t>
            </a:r>
            <a:r>
              <a:rPr lang="nb-NO" sz="2400" dirty="0" smtClean="0">
                <a:sym typeface="Symbol" charset="0"/>
              </a:rPr>
              <a:t> E </a:t>
            </a:r>
            <a:r>
              <a:rPr lang="nb-NO" sz="2400" baseline="30000" dirty="0" smtClean="0">
                <a:sym typeface="Symbol" charset="0"/>
              </a:rPr>
              <a:t>1)</a:t>
            </a:r>
            <a:r>
              <a:rPr lang="nb-NO" sz="2400" dirty="0" smtClean="0">
                <a:sym typeface="Symbol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nb-NO" sz="2400" dirty="0" err="1" smtClean="0">
                <a:sym typeface="Symbol" charset="0"/>
              </a:rPr>
              <a:t>Apply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the</a:t>
            </a:r>
            <a:r>
              <a:rPr lang="nb-NO" sz="2400" dirty="0" smtClean="0">
                <a:sym typeface="Symbol" charset="0"/>
              </a:rPr>
              <a:t> first-</a:t>
            </a:r>
            <a:r>
              <a:rPr lang="nb-NO" sz="2400" dirty="0" err="1" smtClean="0">
                <a:sym typeface="Symbol" charset="0"/>
              </a:rPr>
              <a:t>generation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method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baseline="30000" dirty="0" smtClean="0">
                <a:sym typeface="Symbol" charset="0"/>
              </a:rPr>
              <a:t>2)</a:t>
            </a:r>
            <a:endParaRPr lang="nb-NO" sz="2400" dirty="0" smtClean="0">
              <a:sym typeface="Symbol" charset="0"/>
            </a:endParaRPr>
          </a:p>
          <a:p>
            <a:pPr marL="285750" indent="-285750">
              <a:buFont typeface="Arial"/>
              <a:buChar char="•"/>
            </a:pPr>
            <a:r>
              <a:rPr lang="nb-NO" sz="2400" dirty="0" err="1" smtClean="0">
                <a:sym typeface="Symbol" charset="0"/>
              </a:rPr>
              <a:t>Ansatz</a:t>
            </a:r>
            <a:r>
              <a:rPr lang="nb-NO" sz="2400" dirty="0" smtClean="0">
                <a:sym typeface="Symbol" charset="0"/>
              </a:rPr>
              <a:t>: First-</a:t>
            </a:r>
            <a:r>
              <a:rPr lang="nb-NO" sz="2400" dirty="0" err="1" smtClean="0">
                <a:sym typeface="Symbol" charset="0"/>
              </a:rPr>
              <a:t>generation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matrix</a:t>
            </a:r>
            <a:r>
              <a:rPr lang="nb-NO" sz="2400" dirty="0" smtClean="0">
                <a:sym typeface="Symbol" charset="0"/>
              </a:rPr>
              <a:t> </a:t>
            </a:r>
          </a:p>
          <a:p>
            <a:r>
              <a:rPr lang="nb-NO" sz="2400" dirty="0" smtClean="0">
                <a:sym typeface="Symbol" charset="0"/>
              </a:rPr>
              <a:t>   P(E,</a:t>
            </a:r>
            <a:r>
              <a:rPr lang="nb-NO" sz="2400" dirty="0">
                <a:sym typeface="Symbol" charset="0"/>
              </a:rPr>
              <a:t> E</a:t>
            </a:r>
            <a:r>
              <a:rPr lang="nb-NO" sz="2400" baseline="-25000" dirty="0" smtClean="0">
                <a:sym typeface="Symbol" charset="0"/>
              </a:rPr>
              <a:t></a:t>
            </a:r>
            <a:r>
              <a:rPr lang="nb-NO" sz="2400" dirty="0" smtClean="0">
                <a:sym typeface="Symbol" charset="0"/>
              </a:rPr>
              <a:t>)  </a:t>
            </a:r>
            <a:r>
              <a:rPr lang="nb-NO" sz="2400" dirty="0">
                <a:sym typeface="Symbol" charset="0"/>
              </a:rPr>
              <a:t>(</a:t>
            </a:r>
            <a:r>
              <a:rPr lang="nb-NO" sz="2400" dirty="0" smtClean="0">
                <a:sym typeface="Symbol" charset="0"/>
              </a:rPr>
              <a:t>E - E</a:t>
            </a:r>
            <a:r>
              <a:rPr lang="nb-NO" sz="2400" baseline="-25000" dirty="0">
                <a:sym typeface="Symbol" charset="0"/>
              </a:rPr>
              <a:t></a:t>
            </a:r>
            <a:r>
              <a:rPr lang="nb-NO" sz="2400" dirty="0" smtClean="0">
                <a:sym typeface="Symbol" charset="0"/>
              </a:rPr>
              <a:t>)  </a:t>
            </a:r>
            <a:r>
              <a:rPr lang="nb-NO" sz="2400" dirty="0" smtClean="0">
                <a:latin typeface="Lucida Calligraphy" charset="0"/>
              </a:rPr>
              <a:t>T</a:t>
            </a:r>
            <a:r>
              <a:rPr lang="nb-NO" sz="2400" dirty="0"/>
              <a:t>(</a:t>
            </a:r>
            <a:r>
              <a:rPr lang="nb-NO" sz="2400" dirty="0">
                <a:sym typeface="Symbol" charset="0"/>
              </a:rPr>
              <a:t>E</a:t>
            </a:r>
            <a:r>
              <a:rPr lang="nb-NO" sz="2400" baseline="-25000" dirty="0">
                <a:sym typeface="Symbol" charset="0"/>
              </a:rPr>
              <a:t></a:t>
            </a:r>
            <a:r>
              <a:rPr lang="nb-NO" sz="2400" dirty="0" smtClean="0">
                <a:sym typeface="Symbol" charset="0"/>
              </a:rPr>
              <a:t>) </a:t>
            </a:r>
            <a:r>
              <a:rPr lang="nb-NO" sz="2400" baseline="30000" dirty="0" smtClean="0">
                <a:sym typeface="Symbol" charset="0"/>
              </a:rPr>
              <a:t>3)</a:t>
            </a:r>
            <a:r>
              <a:rPr lang="nb-NO" sz="2400" dirty="0" smtClean="0">
                <a:sym typeface="Symbol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 err="1" smtClean="0">
                <a:sym typeface="Symbol" charset="0"/>
              </a:rPr>
              <a:t>Normalization</a:t>
            </a:r>
            <a:endParaRPr lang="nb-NO" sz="2400" dirty="0" smtClean="0"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 err="1" smtClean="0">
                <a:sym typeface="Symbol" charset="0"/>
              </a:rPr>
              <a:t>Examples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of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level</a:t>
            </a:r>
            <a:r>
              <a:rPr lang="nb-NO" sz="2400" dirty="0" smtClean="0">
                <a:sym typeface="Symbol" charset="0"/>
              </a:rPr>
              <a:t> </a:t>
            </a:r>
            <a:r>
              <a:rPr lang="nb-NO" sz="2400" dirty="0" err="1" smtClean="0">
                <a:sym typeface="Symbol" charset="0"/>
              </a:rPr>
              <a:t>density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56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Titanium and tin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pic>
        <p:nvPicPr>
          <p:cNvPr id="2" name="Picture 1" descr="counting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358565"/>
            <a:ext cx="4305300" cy="4852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1904330"/>
            <a:ext cx="53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46</a:t>
            </a:r>
            <a:r>
              <a:rPr lang="en-US" dirty="0" smtClean="0"/>
              <a:t>Ti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1722" y="2070463"/>
            <a:ext cx="4326377" cy="39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2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Summary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6500" y="2424668"/>
            <a:ext cx="7122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Simultaneous extraction of level density and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-strength 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Examples from A = 40 – 230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Number of thermal quasi-particles determines number of levels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Constant temperature level density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Fluctuations for lighter even-</a:t>
            </a:r>
            <a:r>
              <a:rPr lang="en-US" smtClean="0"/>
              <a:t>even nuclei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19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" name="Picture 6" descr="Screen Shot 2012-10-09 at 8.54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3143"/>
            <a:ext cx="8763000" cy="59855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dirty="0" smtClean="0"/>
              <a:t>Oslo Seminar, Oslo, 6 December, 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08191" y="5809328"/>
            <a:ext cx="367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tid.uio.no</a:t>
            </a:r>
            <a:r>
              <a:rPr lang="en-US" dirty="0"/>
              <a:t>/workshop2013/</a:t>
            </a:r>
          </a:p>
        </p:txBody>
      </p:sp>
    </p:spTree>
    <p:extLst>
      <p:ext uri="{BB962C8B-B14F-4D97-AF65-F5344CB8AC3E}">
        <p14:creationId xmlns:p14="http://schemas.microsoft.com/office/powerpoint/2010/main" val="41927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1600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Experiments at OCL</a:t>
            </a:r>
            <a:endParaRPr lang="en-US" sz="28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00" y="1392767"/>
            <a:ext cx="2692400" cy="12208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12 MeV    d  on </a:t>
            </a:r>
            <a:r>
              <a:rPr lang="en-US" sz="2000" baseline="30000" dirty="0" smtClean="0"/>
              <a:t>232</a:t>
            </a:r>
            <a:r>
              <a:rPr lang="en-US" sz="2000" dirty="0" smtClean="0"/>
              <a:t>Th	</a:t>
            </a:r>
          </a:p>
          <a:p>
            <a:r>
              <a:rPr lang="en-US" sz="2000" dirty="0" smtClean="0"/>
              <a:t>24 </a:t>
            </a:r>
            <a:r>
              <a:rPr lang="en-US" sz="2000" dirty="0"/>
              <a:t>MeV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 on </a:t>
            </a:r>
            <a:r>
              <a:rPr lang="en-US" sz="2000" baseline="30000" dirty="0"/>
              <a:t>232</a:t>
            </a:r>
            <a:r>
              <a:rPr lang="en-US" sz="2000" dirty="0"/>
              <a:t>Th </a:t>
            </a:r>
          </a:p>
          <a:p>
            <a:endParaRPr lang="en-US" sz="2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799" y="4107899"/>
            <a:ext cx="3577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                                 g</a:t>
            </a:r>
          </a:p>
          <a:p>
            <a:r>
              <a:rPr lang="en-US" baseline="30000" dirty="0" smtClean="0">
                <a:cs typeface="Symbol" charset="2"/>
              </a:rPr>
              <a:t>3</a:t>
            </a:r>
            <a:r>
              <a:rPr lang="en-US" dirty="0" smtClean="0">
                <a:cs typeface="Symbol" charset="2"/>
              </a:rPr>
              <a:t>He –bea</a:t>
            </a:r>
            <a:r>
              <a:rPr lang="en-US" dirty="0">
                <a:cs typeface="Symbol" charset="2"/>
              </a:rPr>
              <a:t>m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                                      </a:t>
            </a:r>
          </a:p>
          <a:p>
            <a:endParaRPr lang="en-US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>
              <a:cs typeface="Symbol" charset="2"/>
            </a:endParaRPr>
          </a:p>
          <a:p>
            <a:r>
              <a:rPr lang="en-US" baseline="30000" dirty="0" smtClean="0">
                <a:cs typeface="Symbol" charset="2"/>
              </a:rPr>
              <a:t>3</a:t>
            </a:r>
            <a:r>
              <a:rPr lang="en-US" dirty="0" smtClean="0">
                <a:cs typeface="Symbol" charset="2"/>
              </a:rPr>
              <a:t>He</a:t>
            </a:r>
            <a:r>
              <a:rPr lang="en-US" i="1" dirty="0" smtClean="0">
                <a:cs typeface="Symbol" charset="2"/>
              </a:rPr>
              <a:t>,</a:t>
            </a:r>
            <a:r>
              <a:rPr lang="en-US" baseline="30000" dirty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>
                <a:cs typeface="Symbol" charset="2"/>
              </a:rPr>
              <a:t>,</a:t>
            </a:r>
            <a:r>
              <a:rPr lang="en-US" i="1" dirty="0" err="1" smtClean="0">
                <a:cs typeface="Symbol" charset="2"/>
              </a:rPr>
              <a:t>d</a:t>
            </a:r>
            <a:r>
              <a:rPr lang="en-US" i="1" dirty="0" err="1">
                <a:cs typeface="Symbol" charset="2"/>
              </a:rPr>
              <a:t>,t</a:t>
            </a:r>
            <a:endParaRPr lang="en-US" i="1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+mj-lt"/>
                <a:cs typeface="Symbol" charset="2"/>
              </a:rPr>
              <a:t>                       </a:t>
            </a:r>
            <a:endParaRPr lang="en-US" dirty="0">
              <a:latin typeface="+mj-lt"/>
              <a:cs typeface="Symbol" charset="2"/>
            </a:endParaRPr>
          </a:p>
        </p:txBody>
      </p:sp>
      <p:sp>
        <p:nvSpPr>
          <p:cNvPr id="3" name="Can 2"/>
          <p:cNvSpPr/>
          <p:nvPr/>
        </p:nvSpPr>
        <p:spPr>
          <a:xfrm rot="1053066">
            <a:off x="2931277" y="3340184"/>
            <a:ext cx="592288" cy="626588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solid"/>
            <a:round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7400" y="4765123"/>
            <a:ext cx="1968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36333" y="3999160"/>
            <a:ext cx="279400" cy="723631"/>
          </a:xfrm>
          <a:prstGeom prst="straightConnector1">
            <a:avLst/>
          </a:prstGeom>
          <a:ln w="38100" cap="rnd">
            <a:solidFill>
              <a:srgbClr val="FF8021"/>
            </a:solidFill>
            <a:prstDash val="dash"/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47433" y="4539698"/>
            <a:ext cx="4234" cy="452967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2503575">
            <a:off x="1906862" y="5355215"/>
            <a:ext cx="274986" cy="165100"/>
            <a:chOff x="7031747" y="3043767"/>
            <a:chExt cx="274986" cy="165100"/>
          </a:xfrm>
        </p:grpSpPr>
        <p:sp>
          <p:nvSpPr>
            <p:cNvPr id="17" name="Rectangle 16"/>
            <p:cNvSpPr/>
            <p:nvPr/>
          </p:nvSpPr>
          <p:spPr>
            <a:xfrm>
              <a:off x="7031747" y="3043767"/>
              <a:ext cx="274986" cy="165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031747" y="3096686"/>
              <a:ext cx="274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>
            <a:off x="2127250" y="4842857"/>
            <a:ext cx="548216" cy="505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4555" y="3760765"/>
            <a:ext cx="118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5”x5” </a:t>
            </a:r>
            <a:r>
              <a:rPr lang="en-US" dirty="0" err="1" smtClean="0"/>
              <a:t>NaI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499" y="1320800"/>
            <a:ext cx="3054093" cy="22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7248" y="5837537"/>
            <a:ext cx="3832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err="1" smtClean="0"/>
              <a:t>M.Guttormsen</a:t>
            </a:r>
            <a:r>
              <a:rPr lang="en-US" baseline="30000" dirty="0" smtClean="0"/>
              <a:t>,</a:t>
            </a:r>
            <a:r>
              <a:rPr lang="en-US" dirty="0" smtClean="0"/>
              <a:t> </a:t>
            </a:r>
            <a:r>
              <a:rPr lang="en-US" baseline="30000" dirty="0" err="1" smtClean="0"/>
              <a:t>A.Bürger</a:t>
            </a:r>
            <a:r>
              <a:rPr lang="en-US" baseline="30000" dirty="0" smtClean="0"/>
              <a:t>, </a:t>
            </a:r>
            <a:r>
              <a:rPr lang="en-US" baseline="30000" dirty="0" err="1" smtClean="0"/>
              <a:t>T.E.Hansen</a:t>
            </a:r>
            <a:r>
              <a:rPr lang="en-US" baseline="30000" dirty="0" smtClean="0"/>
              <a:t>, </a:t>
            </a:r>
            <a:r>
              <a:rPr lang="en-US" baseline="30000" dirty="0" err="1" smtClean="0"/>
              <a:t>N.Lietaer</a:t>
            </a:r>
            <a:r>
              <a:rPr lang="en-US" baseline="30000" dirty="0" smtClean="0"/>
              <a:t>, </a:t>
            </a:r>
          </a:p>
          <a:p>
            <a:r>
              <a:rPr lang="en-US" baseline="30000" dirty="0" smtClean="0"/>
              <a:t>NIM A648(2011)168</a:t>
            </a:r>
            <a:endParaRPr lang="en-US" dirty="0"/>
          </a:p>
        </p:txBody>
      </p:sp>
      <p:pic>
        <p:nvPicPr>
          <p:cNvPr id="6" name="Picture 5" descr="Screen Shot 2012-01-28 at 12.20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3668770"/>
            <a:ext cx="3054093" cy="2119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886796" y="5105400"/>
            <a:ext cx="114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∆E-E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568" y="3354980"/>
            <a:ext cx="145180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Backwards: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Symbol" charset="2"/>
                <a:cs typeface="Symbol" charset="2"/>
              </a:rPr>
              <a:t>J </a:t>
            </a:r>
            <a:r>
              <a:rPr lang="en-US" dirty="0" smtClean="0"/>
              <a:t>= 40</a:t>
            </a:r>
            <a:r>
              <a:rPr lang="en-US" baseline="30000" dirty="0" smtClean="0"/>
              <a:t>o</a:t>
            </a:r>
            <a:r>
              <a:rPr lang="en-US" dirty="0" smtClean="0"/>
              <a:t> – 54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8" name="Freeform 17"/>
          <p:cNvSpPr/>
          <p:nvPr/>
        </p:nvSpPr>
        <p:spPr>
          <a:xfrm>
            <a:off x="2243666" y="4775200"/>
            <a:ext cx="118533" cy="330200"/>
          </a:xfrm>
          <a:custGeom>
            <a:avLst/>
            <a:gdLst>
              <a:gd name="connsiteX0" fmla="*/ 0 w 71966"/>
              <a:gd name="connsiteY0" fmla="*/ 0 h 258233"/>
              <a:gd name="connsiteX1" fmla="*/ 8466 w 71966"/>
              <a:gd name="connsiteY1" fmla="*/ 127000 h 258233"/>
              <a:gd name="connsiteX2" fmla="*/ 38100 w 71966"/>
              <a:gd name="connsiteY2" fmla="*/ 211667 h 258233"/>
              <a:gd name="connsiteX3" fmla="*/ 71966 w 71966"/>
              <a:gd name="connsiteY3" fmla="*/ 258233 h 2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66" h="258233">
                <a:moveTo>
                  <a:pt x="0" y="0"/>
                </a:moveTo>
                <a:lnTo>
                  <a:pt x="8466" y="127000"/>
                </a:lnTo>
                <a:lnTo>
                  <a:pt x="38100" y="211667"/>
                </a:lnTo>
                <a:lnTo>
                  <a:pt x="71966" y="258233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10833" y="3999160"/>
            <a:ext cx="191081" cy="907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199" y="64262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1600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∆E-E bananas</a:t>
            </a:r>
            <a:endParaRPr lang="en-US" sz="2800" dirty="0">
              <a:effectLst/>
            </a:endParaRPr>
          </a:p>
        </p:txBody>
      </p:sp>
      <p:pic>
        <p:nvPicPr>
          <p:cNvPr id="9" name="Picture 8" descr="Screen Shot 2012-01-29 at 2.4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84259"/>
            <a:ext cx="8895192" cy="4938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97969" y="4079934"/>
            <a:ext cx="267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i="1" dirty="0" err="1"/>
              <a:t>d</a:t>
            </a:r>
            <a:r>
              <a:rPr lang="en-US" i="1" dirty="0" err="1" smtClean="0"/>
              <a:t>,d</a:t>
            </a:r>
            <a:r>
              <a:rPr lang="en-US" i="1" dirty="0" smtClean="0"/>
              <a:t>’</a:t>
            </a:r>
            <a:r>
              <a:rPr lang="en-US" dirty="0" smtClean="0"/>
              <a:t>)</a:t>
            </a:r>
            <a:r>
              <a:rPr lang="en-US" baseline="30000" dirty="0" smtClean="0"/>
              <a:t>232</a:t>
            </a:r>
            <a:r>
              <a:rPr lang="en-US" dirty="0" smtClean="0"/>
              <a:t>Th     </a:t>
            </a:r>
            <a:r>
              <a:rPr lang="en-US" dirty="0"/>
              <a:t>(</a:t>
            </a:r>
            <a:r>
              <a:rPr lang="en-US" i="1" dirty="0" err="1"/>
              <a:t>d,p</a:t>
            </a:r>
            <a:r>
              <a:rPr lang="en-US" dirty="0"/>
              <a:t>)</a:t>
            </a:r>
            <a:r>
              <a:rPr lang="en-US" baseline="30000" dirty="0" smtClean="0"/>
              <a:t>233</a:t>
            </a:r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74624" y="4232334"/>
            <a:ext cx="317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baseline="30000" dirty="0" smtClean="0"/>
              <a:t>3</a:t>
            </a:r>
            <a:r>
              <a:rPr lang="en-US" dirty="0" smtClean="0"/>
              <a:t>He</a:t>
            </a:r>
            <a:r>
              <a:rPr lang="en-US" i="1" dirty="0" smtClean="0"/>
              <a:t>,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232</a:t>
            </a:r>
            <a:r>
              <a:rPr lang="en-US" dirty="0" smtClean="0"/>
              <a:t>Pa    </a:t>
            </a:r>
            <a:r>
              <a:rPr lang="en-US" dirty="0"/>
              <a:t>(</a:t>
            </a:r>
            <a:r>
              <a:rPr lang="en-US" i="1" baseline="30000" dirty="0"/>
              <a:t>3</a:t>
            </a:r>
            <a:r>
              <a:rPr lang="en-US" dirty="0"/>
              <a:t>He</a:t>
            </a:r>
            <a:r>
              <a:rPr lang="en-US" i="1" dirty="0" smtClean="0"/>
              <a:t>,d</a:t>
            </a:r>
            <a:r>
              <a:rPr lang="en-US" dirty="0" smtClean="0"/>
              <a:t>)</a:t>
            </a:r>
            <a:r>
              <a:rPr lang="en-US" baseline="30000" dirty="0" smtClean="0"/>
              <a:t>233</a:t>
            </a: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2558" y="2525945"/>
            <a:ext cx="175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baseline="30000" dirty="0"/>
              <a:t>3</a:t>
            </a:r>
            <a:r>
              <a:rPr lang="en-US" dirty="0"/>
              <a:t>He</a:t>
            </a:r>
            <a:r>
              <a:rPr lang="en-US" i="1" dirty="0" smtClean="0"/>
              <a:t>,</a:t>
            </a:r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</a:t>
            </a:r>
            <a:r>
              <a:rPr lang="en-US" baseline="30000" dirty="0" smtClean="0"/>
              <a:t>231</a:t>
            </a:r>
            <a:r>
              <a:rPr lang="en-US" dirty="0" smtClean="0"/>
              <a:t>Th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27202" y="2895277"/>
            <a:ext cx="133688" cy="4888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18050" y="4601666"/>
            <a:ext cx="728928" cy="7042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02558" y="4536631"/>
            <a:ext cx="175188" cy="476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83428" y="4536631"/>
            <a:ext cx="305080" cy="8946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45072" y="4411294"/>
            <a:ext cx="305080" cy="710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98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1600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Assumption for the extraction of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first-generation </a:t>
            </a:r>
            <a:r>
              <a:rPr lang="en-US" sz="2800" dirty="0" smtClean="0">
                <a:effectLst/>
                <a:latin typeface="Symbol" charset="2"/>
                <a:cs typeface="Symbol" charset="2"/>
              </a:rPr>
              <a:t>g</a:t>
            </a:r>
            <a:r>
              <a:rPr lang="en-US" sz="2800" dirty="0" smtClean="0">
                <a:effectLst/>
              </a:rPr>
              <a:t>-spectra</a:t>
            </a:r>
            <a:endParaRPr lang="en-US" sz="2800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98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2374900"/>
            <a:ext cx="11684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695700"/>
            <a:ext cx="11684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501900" y="3721100"/>
            <a:ext cx="711200" cy="2184400"/>
          </a:xfrm>
          <a:custGeom>
            <a:avLst/>
            <a:gdLst>
              <a:gd name="connsiteX0" fmla="*/ 0 w 711200"/>
              <a:gd name="connsiteY0" fmla="*/ 0 h 1955800"/>
              <a:gd name="connsiteX1" fmla="*/ 76200 w 711200"/>
              <a:gd name="connsiteY1" fmla="*/ 292100 h 1955800"/>
              <a:gd name="connsiteX2" fmla="*/ 317500 w 711200"/>
              <a:gd name="connsiteY2" fmla="*/ 406400 h 1955800"/>
              <a:gd name="connsiteX3" fmla="*/ 546100 w 711200"/>
              <a:gd name="connsiteY3" fmla="*/ 647700 h 1955800"/>
              <a:gd name="connsiteX4" fmla="*/ 711200 w 711200"/>
              <a:gd name="connsiteY4" fmla="*/ 850900 h 1955800"/>
              <a:gd name="connsiteX5" fmla="*/ 711200 w 711200"/>
              <a:gd name="connsiteY5" fmla="*/ 1066800 h 1955800"/>
              <a:gd name="connsiteX6" fmla="*/ 711200 w 711200"/>
              <a:gd name="connsiteY6" fmla="*/ 1270000 h 1955800"/>
              <a:gd name="connsiteX7" fmla="*/ 584200 w 711200"/>
              <a:gd name="connsiteY7" fmla="*/ 1562100 h 1955800"/>
              <a:gd name="connsiteX8" fmla="*/ 381000 w 711200"/>
              <a:gd name="connsiteY8" fmla="*/ 1714500 h 1955800"/>
              <a:gd name="connsiteX9" fmla="*/ 152400 w 711200"/>
              <a:gd name="connsiteY9" fmla="*/ 1879600 h 1955800"/>
              <a:gd name="connsiteX10" fmla="*/ 38100 w 711200"/>
              <a:gd name="connsiteY10" fmla="*/ 1955800 h 1955800"/>
              <a:gd name="connsiteX11" fmla="*/ 38100 w 711200"/>
              <a:gd name="connsiteY11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200" h="1955800">
                <a:moveTo>
                  <a:pt x="0" y="0"/>
                </a:moveTo>
                <a:lnTo>
                  <a:pt x="76200" y="292100"/>
                </a:lnTo>
                <a:lnTo>
                  <a:pt x="317500" y="406400"/>
                </a:lnTo>
                <a:lnTo>
                  <a:pt x="546100" y="647700"/>
                </a:lnTo>
                <a:lnTo>
                  <a:pt x="711200" y="850900"/>
                </a:lnTo>
                <a:lnTo>
                  <a:pt x="711200" y="1066800"/>
                </a:lnTo>
                <a:lnTo>
                  <a:pt x="711200" y="1270000"/>
                </a:lnTo>
                <a:lnTo>
                  <a:pt x="584200" y="1562100"/>
                </a:lnTo>
                <a:lnTo>
                  <a:pt x="381000" y="1714500"/>
                </a:lnTo>
                <a:lnTo>
                  <a:pt x="152400" y="1879600"/>
                </a:lnTo>
                <a:lnTo>
                  <a:pt x="38100" y="1955800"/>
                </a:lnTo>
                <a:lnTo>
                  <a:pt x="38100" y="1955800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01700" y="2247900"/>
            <a:ext cx="1206500" cy="596900"/>
            <a:chOff x="901700" y="2247900"/>
            <a:chExt cx="1206500" cy="5969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155700" y="2374900"/>
              <a:ext cx="952500" cy="46990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01700" y="2247900"/>
              <a:ext cx="69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d,p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1700" y="3683000"/>
            <a:ext cx="1206500" cy="596900"/>
            <a:chOff x="901700" y="2247900"/>
            <a:chExt cx="1206500" cy="5969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155700" y="2374900"/>
              <a:ext cx="952500" cy="46990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01700" y="2247900"/>
              <a:ext cx="69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d,p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2743200" y="2451100"/>
            <a:ext cx="215900" cy="1189567"/>
          </a:xfrm>
          <a:custGeom>
            <a:avLst/>
            <a:gdLst>
              <a:gd name="connsiteX0" fmla="*/ 165100 w 431800"/>
              <a:gd name="connsiteY0" fmla="*/ 0 h 2768600"/>
              <a:gd name="connsiteX1" fmla="*/ 317500 w 431800"/>
              <a:gd name="connsiteY1" fmla="*/ 139700 h 2768600"/>
              <a:gd name="connsiteX2" fmla="*/ 393700 w 431800"/>
              <a:gd name="connsiteY2" fmla="*/ 368300 h 2768600"/>
              <a:gd name="connsiteX3" fmla="*/ 355600 w 431800"/>
              <a:gd name="connsiteY3" fmla="*/ 584200 h 2768600"/>
              <a:gd name="connsiteX4" fmla="*/ 203200 w 431800"/>
              <a:gd name="connsiteY4" fmla="*/ 749300 h 2768600"/>
              <a:gd name="connsiteX5" fmla="*/ 88900 w 431800"/>
              <a:gd name="connsiteY5" fmla="*/ 838200 h 2768600"/>
              <a:gd name="connsiteX6" fmla="*/ 25400 w 431800"/>
              <a:gd name="connsiteY6" fmla="*/ 990600 h 2768600"/>
              <a:gd name="connsiteX7" fmla="*/ 0 w 431800"/>
              <a:gd name="connsiteY7" fmla="*/ 1104900 h 2768600"/>
              <a:gd name="connsiteX8" fmla="*/ 101600 w 431800"/>
              <a:gd name="connsiteY8" fmla="*/ 1358900 h 2768600"/>
              <a:gd name="connsiteX9" fmla="*/ 203200 w 431800"/>
              <a:gd name="connsiteY9" fmla="*/ 1422400 h 2768600"/>
              <a:gd name="connsiteX10" fmla="*/ 355600 w 431800"/>
              <a:gd name="connsiteY10" fmla="*/ 1562100 h 2768600"/>
              <a:gd name="connsiteX11" fmla="*/ 431800 w 431800"/>
              <a:gd name="connsiteY11" fmla="*/ 1714500 h 2768600"/>
              <a:gd name="connsiteX12" fmla="*/ 381000 w 431800"/>
              <a:gd name="connsiteY12" fmla="*/ 2032000 h 2768600"/>
              <a:gd name="connsiteX13" fmla="*/ 279400 w 431800"/>
              <a:gd name="connsiteY13" fmla="*/ 2222500 h 2768600"/>
              <a:gd name="connsiteX14" fmla="*/ 139700 w 431800"/>
              <a:gd name="connsiteY14" fmla="*/ 2336800 h 2768600"/>
              <a:gd name="connsiteX15" fmla="*/ 12700 w 431800"/>
              <a:gd name="connsiteY15" fmla="*/ 2540000 h 2768600"/>
              <a:gd name="connsiteX16" fmla="*/ 38100 w 431800"/>
              <a:gd name="connsiteY16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800" h="2768600">
                <a:moveTo>
                  <a:pt x="165100" y="0"/>
                </a:moveTo>
                <a:lnTo>
                  <a:pt x="317500" y="139700"/>
                </a:lnTo>
                <a:lnTo>
                  <a:pt x="393700" y="368300"/>
                </a:lnTo>
                <a:lnTo>
                  <a:pt x="355600" y="584200"/>
                </a:lnTo>
                <a:lnTo>
                  <a:pt x="203200" y="749300"/>
                </a:lnTo>
                <a:lnTo>
                  <a:pt x="88900" y="838200"/>
                </a:lnTo>
                <a:lnTo>
                  <a:pt x="25400" y="990600"/>
                </a:lnTo>
                <a:lnTo>
                  <a:pt x="0" y="1104900"/>
                </a:lnTo>
                <a:lnTo>
                  <a:pt x="101600" y="1358900"/>
                </a:lnTo>
                <a:lnTo>
                  <a:pt x="203200" y="1422400"/>
                </a:lnTo>
                <a:lnTo>
                  <a:pt x="355600" y="1562100"/>
                </a:lnTo>
                <a:lnTo>
                  <a:pt x="431800" y="1714500"/>
                </a:lnTo>
                <a:lnTo>
                  <a:pt x="381000" y="2032000"/>
                </a:lnTo>
                <a:lnTo>
                  <a:pt x="279400" y="2222500"/>
                </a:lnTo>
                <a:lnTo>
                  <a:pt x="139700" y="2336800"/>
                </a:lnTo>
                <a:lnTo>
                  <a:pt x="12700" y="2540000"/>
                </a:lnTo>
                <a:lnTo>
                  <a:pt x="38100" y="2768600"/>
                </a:lnTo>
              </a:path>
            </a:pathLst>
          </a:custGeom>
          <a:ln w="3810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11600" y="5143500"/>
            <a:ext cx="462177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-energy distribution is the same</a:t>
            </a:r>
          </a:p>
          <a:p>
            <a:r>
              <a:rPr lang="en-US" dirty="0" smtClean="0"/>
              <a:t>if the decay starts at E after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-emission or</a:t>
            </a:r>
          </a:p>
          <a:p>
            <a:r>
              <a:rPr lang="en-US" dirty="0" smtClean="0"/>
              <a:t>starts after the direct reaction into E.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58945" y="3313668"/>
            <a:ext cx="30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2209800" y="1676400"/>
            <a:ext cx="1168400" cy="4292600"/>
          </a:xfrm>
          <a:custGeom>
            <a:avLst/>
            <a:gdLst>
              <a:gd name="connsiteX0" fmla="*/ 0 w 1168400"/>
              <a:gd name="connsiteY0" fmla="*/ 0 h 4292600"/>
              <a:gd name="connsiteX1" fmla="*/ 0 w 1168400"/>
              <a:gd name="connsiteY1" fmla="*/ 4279900 h 4292600"/>
              <a:gd name="connsiteX2" fmla="*/ 1168400 w 1168400"/>
              <a:gd name="connsiteY2" fmla="*/ 4292600 h 4292600"/>
              <a:gd name="connsiteX3" fmla="*/ 1168400 w 1168400"/>
              <a:gd name="connsiteY3" fmla="*/ 2540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4292600">
                <a:moveTo>
                  <a:pt x="0" y="0"/>
                </a:moveTo>
                <a:lnTo>
                  <a:pt x="0" y="4279900"/>
                </a:lnTo>
                <a:lnTo>
                  <a:pt x="1168400" y="4292600"/>
                </a:lnTo>
                <a:lnTo>
                  <a:pt x="1168400" y="25400"/>
                </a:ln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25701" y="2617232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67000" y="5143500"/>
            <a:ext cx="1155700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8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9575" y="185085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Gamma-multiplicity</a:t>
            </a:r>
            <a:endParaRPr lang="en-US" sz="2800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98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36700" y="2260600"/>
            <a:ext cx="1168400" cy="0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1536700" y="1354667"/>
            <a:ext cx="1168400" cy="4614333"/>
          </a:xfrm>
          <a:custGeom>
            <a:avLst/>
            <a:gdLst>
              <a:gd name="connsiteX0" fmla="*/ 0 w 1168400"/>
              <a:gd name="connsiteY0" fmla="*/ 0 h 4292600"/>
              <a:gd name="connsiteX1" fmla="*/ 0 w 1168400"/>
              <a:gd name="connsiteY1" fmla="*/ 4279900 h 4292600"/>
              <a:gd name="connsiteX2" fmla="*/ 1168400 w 1168400"/>
              <a:gd name="connsiteY2" fmla="*/ 4292600 h 4292600"/>
              <a:gd name="connsiteX3" fmla="*/ 1168400 w 1168400"/>
              <a:gd name="connsiteY3" fmla="*/ 2540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4292600">
                <a:moveTo>
                  <a:pt x="0" y="0"/>
                </a:moveTo>
                <a:lnTo>
                  <a:pt x="0" y="4279900"/>
                </a:lnTo>
                <a:lnTo>
                  <a:pt x="1168400" y="4292600"/>
                </a:lnTo>
                <a:lnTo>
                  <a:pt x="1168400" y="25400"/>
                </a:ln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84939" y="22860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84939" y="13546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018806" y="1422400"/>
            <a:ext cx="1727200" cy="863600"/>
          </a:xfrm>
          <a:custGeom>
            <a:avLst/>
            <a:gdLst>
              <a:gd name="connsiteX0" fmla="*/ 0 w 1727200"/>
              <a:gd name="connsiteY0" fmla="*/ 821267 h 863600"/>
              <a:gd name="connsiteX1" fmla="*/ 0 w 1727200"/>
              <a:gd name="connsiteY1" fmla="*/ 821267 h 863600"/>
              <a:gd name="connsiteX2" fmla="*/ 169333 w 1727200"/>
              <a:gd name="connsiteY2" fmla="*/ 508000 h 863600"/>
              <a:gd name="connsiteX3" fmla="*/ 270933 w 1727200"/>
              <a:gd name="connsiteY3" fmla="*/ 0 h 863600"/>
              <a:gd name="connsiteX4" fmla="*/ 279400 w 1727200"/>
              <a:gd name="connsiteY4" fmla="*/ 203200 h 863600"/>
              <a:gd name="connsiteX5" fmla="*/ 313267 w 1727200"/>
              <a:gd name="connsiteY5" fmla="*/ 330200 h 863600"/>
              <a:gd name="connsiteX6" fmla="*/ 372533 w 1727200"/>
              <a:gd name="connsiteY6" fmla="*/ 127000 h 863600"/>
              <a:gd name="connsiteX7" fmla="*/ 406400 w 1727200"/>
              <a:gd name="connsiteY7" fmla="*/ 338667 h 863600"/>
              <a:gd name="connsiteX8" fmla="*/ 406400 w 1727200"/>
              <a:gd name="connsiteY8" fmla="*/ 465667 h 863600"/>
              <a:gd name="connsiteX9" fmla="*/ 431800 w 1727200"/>
              <a:gd name="connsiteY9" fmla="*/ 254000 h 863600"/>
              <a:gd name="connsiteX10" fmla="*/ 474133 w 1727200"/>
              <a:gd name="connsiteY10" fmla="*/ 491067 h 863600"/>
              <a:gd name="connsiteX11" fmla="*/ 558800 w 1727200"/>
              <a:gd name="connsiteY11" fmla="*/ 575733 h 863600"/>
              <a:gd name="connsiteX12" fmla="*/ 829733 w 1727200"/>
              <a:gd name="connsiteY12" fmla="*/ 618067 h 863600"/>
              <a:gd name="connsiteX13" fmla="*/ 965200 w 1727200"/>
              <a:gd name="connsiteY13" fmla="*/ 584200 h 863600"/>
              <a:gd name="connsiteX14" fmla="*/ 1202267 w 1727200"/>
              <a:gd name="connsiteY14" fmla="*/ 584200 h 863600"/>
              <a:gd name="connsiteX15" fmla="*/ 1540933 w 1727200"/>
              <a:gd name="connsiteY15" fmla="*/ 745067 h 863600"/>
              <a:gd name="connsiteX16" fmla="*/ 1727200 w 1727200"/>
              <a:gd name="connsiteY1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7200" h="863600">
                <a:moveTo>
                  <a:pt x="0" y="821267"/>
                </a:moveTo>
                <a:lnTo>
                  <a:pt x="0" y="821267"/>
                </a:lnTo>
                <a:lnTo>
                  <a:pt x="169333" y="508000"/>
                </a:lnTo>
                <a:lnTo>
                  <a:pt x="270933" y="0"/>
                </a:lnTo>
                <a:lnTo>
                  <a:pt x="279400" y="203200"/>
                </a:lnTo>
                <a:lnTo>
                  <a:pt x="313267" y="330200"/>
                </a:lnTo>
                <a:lnTo>
                  <a:pt x="372533" y="127000"/>
                </a:lnTo>
                <a:lnTo>
                  <a:pt x="406400" y="338667"/>
                </a:lnTo>
                <a:lnTo>
                  <a:pt x="406400" y="465667"/>
                </a:lnTo>
                <a:lnTo>
                  <a:pt x="431800" y="254000"/>
                </a:lnTo>
                <a:lnTo>
                  <a:pt x="474133" y="491067"/>
                </a:lnTo>
                <a:lnTo>
                  <a:pt x="558800" y="575733"/>
                </a:lnTo>
                <a:lnTo>
                  <a:pt x="829733" y="618067"/>
                </a:lnTo>
                <a:lnTo>
                  <a:pt x="965200" y="584200"/>
                </a:lnTo>
                <a:lnTo>
                  <a:pt x="1202267" y="584200"/>
                </a:lnTo>
                <a:lnTo>
                  <a:pt x="1540933" y="745067"/>
                </a:lnTo>
                <a:lnTo>
                  <a:pt x="1727200" y="863600"/>
                </a:lnTo>
              </a:path>
            </a:pathLst>
          </a:custGeom>
          <a:solidFill>
            <a:srgbClr val="A7EA52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84940" y="4792133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84940" y="3860800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32941" y="486357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032941" y="393223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6057901" y="4588403"/>
            <a:ext cx="1714500" cy="270934"/>
          </a:xfrm>
          <a:custGeom>
            <a:avLst/>
            <a:gdLst>
              <a:gd name="connsiteX0" fmla="*/ 0 w 1714500"/>
              <a:gd name="connsiteY0" fmla="*/ 249767 h 270934"/>
              <a:gd name="connsiteX1" fmla="*/ 143933 w 1714500"/>
              <a:gd name="connsiteY1" fmla="*/ 160867 h 270934"/>
              <a:gd name="connsiteX2" fmla="*/ 355600 w 1714500"/>
              <a:gd name="connsiteY2" fmla="*/ 127000 h 270934"/>
              <a:gd name="connsiteX3" fmla="*/ 486833 w 1714500"/>
              <a:gd name="connsiteY3" fmla="*/ 71967 h 270934"/>
              <a:gd name="connsiteX4" fmla="*/ 647700 w 1714500"/>
              <a:gd name="connsiteY4" fmla="*/ 67734 h 270934"/>
              <a:gd name="connsiteX5" fmla="*/ 808566 w 1714500"/>
              <a:gd name="connsiteY5" fmla="*/ 84667 h 270934"/>
              <a:gd name="connsiteX6" fmla="*/ 944033 w 1714500"/>
              <a:gd name="connsiteY6" fmla="*/ 29634 h 270934"/>
              <a:gd name="connsiteX7" fmla="*/ 1172633 w 1714500"/>
              <a:gd name="connsiteY7" fmla="*/ 0 h 270934"/>
              <a:gd name="connsiteX8" fmla="*/ 1172633 w 1714500"/>
              <a:gd name="connsiteY8" fmla="*/ 0 h 270934"/>
              <a:gd name="connsiteX9" fmla="*/ 1405466 w 1714500"/>
              <a:gd name="connsiteY9" fmla="*/ 97367 h 270934"/>
              <a:gd name="connsiteX10" fmla="*/ 1545166 w 1714500"/>
              <a:gd name="connsiteY10" fmla="*/ 169334 h 270934"/>
              <a:gd name="connsiteX11" fmla="*/ 1714500 w 1714500"/>
              <a:gd name="connsiteY11" fmla="*/ 270934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0" h="270934">
                <a:moveTo>
                  <a:pt x="0" y="249767"/>
                </a:moveTo>
                <a:lnTo>
                  <a:pt x="143933" y="160867"/>
                </a:lnTo>
                <a:lnTo>
                  <a:pt x="355600" y="127000"/>
                </a:lnTo>
                <a:lnTo>
                  <a:pt x="486833" y="71967"/>
                </a:lnTo>
                <a:lnTo>
                  <a:pt x="647700" y="67734"/>
                </a:lnTo>
                <a:lnTo>
                  <a:pt x="808566" y="84667"/>
                </a:lnTo>
                <a:lnTo>
                  <a:pt x="944033" y="29634"/>
                </a:lnTo>
                <a:lnTo>
                  <a:pt x="1172633" y="0"/>
                </a:lnTo>
                <a:lnTo>
                  <a:pt x="1172633" y="0"/>
                </a:lnTo>
                <a:lnTo>
                  <a:pt x="1405466" y="97367"/>
                </a:lnTo>
                <a:lnTo>
                  <a:pt x="1545166" y="169334"/>
                </a:lnTo>
                <a:lnTo>
                  <a:pt x="1714500" y="270934"/>
                </a:lnTo>
              </a:path>
            </a:pathLst>
          </a:custGeom>
          <a:solidFill>
            <a:srgbClr val="F14124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01433" y="4237567"/>
            <a:ext cx="1405467" cy="546100"/>
          </a:xfrm>
          <a:custGeom>
            <a:avLst/>
            <a:gdLst>
              <a:gd name="connsiteX0" fmla="*/ 0 w 1405467"/>
              <a:gd name="connsiteY0" fmla="*/ 546100 h 546100"/>
              <a:gd name="connsiteX1" fmla="*/ 203200 w 1405467"/>
              <a:gd name="connsiteY1" fmla="*/ 321733 h 546100"/>
              <a:gd name="connsiteX2" fmla="*/ 275167 w 1405467"/>
              <a:gd name="connsiteY2" fmla="*/ 0 h 546100"/>
              <a:gd name="connsiteX3" fmla="*/ 313267 w 1405467"/>
              <a:gd name="connsiteY3" fmla="*/ 207433 h 546100"/>
              <a:gd name="connsiteX4" fmla="*/ 368300 w 1405467"/>
              <a:gd name="connsiteY4" fmla="*/ 50800 h 546100"/>
              <a:gd name="connsiteX5" fmla="*/ 406400 w 1405467"/>
              <a:gd name="connsiteY5" fmla="*/ 207433 h 546100"/>
              <a:gd name="connsiteX6" fmla="*/ 406400 w 1405467"/>
              <a:gd name="connsiteY6" fmla="*/ 347133 h 546100"/>
              <a:gd name="connsiteX7" fmla="*/ 436034 w 1405467"/>
              <a:gd name="connsiteY7" fmla="*/ 165100 h 546100"/>
              <a:gd name="connsiteX8" fmla="*/ 465667 w 1405467"/>
              <a:gd name="connsiteY8" fmla="*/ 372533 h 546100"/>
              <a:gd name="connsiteX9" fmla="*/ 529167 w 1405467"/>
              <a:gd name="connsiteY9" fmla="*/ 431800 h 546100"/>
              <a:gd name="connsiteX10" fmla="*/ 694267 w 1405467"/>
              <a:gd name="connsiteY10" fmla="*/ 457200 h 546100"/>
              <a:gd name="connsiteX11" fmla="*/ 808567 w 1405467"/>
              <a:gd name="connsiteY11" fmla="*/ 465666 h 546100"/>
              <a:gd name="connsiteX12" fmla="*/ 977900 w 1405467"/>
              <a:gd name="connsiteY12" fmla="*/ 512233 h 546100"/>
              <a:gd name="connsiteX13" fmla="*/ 1096434 w 1405467"/>
              <a:gd name="connsiteY13" fmla="*/ 516466 h 546100"/>
              <a:gd name="connsiteX14" fmla="*/ 1274234 w 1405467"/>
              <a:gd name="connsiteY14" fmla="*/ 524933 h 546100"/>
              <a:gd name="connsiteX15" fmla="*/ 1405467 w 1405467"/>
              <a:gd name="connsiteY15" fmla="*/ 537633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5467" h="546100">
                <a:moveTo>
                  <a:pt x="0" y="546100"/>
                </a:moveTo>
                <a:lnTo>
                  <a:pt x="203200" y="321733"/>
                </a:lnTo>
                <a:lnTo>
                  <a:pt x="275167" y="0"/>
                </a:lnTo>
                <a:lnTo>
                  <a:pt x="313267" y="207433"/>
                </a:lnTo>
                <a:lnTo>
                  <a:pt x="368300" y="50800"/>
                </a:lnTo>
                <a:lnTo>
                  <a:pt x="406400" y="207433"/>
                </a:lnTo>
                <a:lnTo>
                  <a:pt x="406400" y="347133"/>
                </a:lnTo>
                <a:lnTo>
                  <a:pt x="436034" y="165100"/>
                </a:lnTo>
                <a:lnTo>
                  <a:pt x="465667" y="372533"/>
                </a:lnTo>
                <a:lnTo>
                  <a:pt x="529167" y="431800"/>
                </a:lnTo>
                <a:lnTo>
                  <a:pt x="694267" y="457200"/>
                </a:lnTo>
                <a:lnTo>
                  <a:pt x="808567" y="465666"/>
                </a:lnTo>
                <a:lnTo>
                  <a:pt x="977900" y="512233"/>
                </a:lnTo>
                <a:lnTo>
                  <a:pt x="1096434" y="516466"/>
                </a:lnTo>
                <a:lnTo>
                  <a:pt x="1274234" y="524933"/>
                </a:lnTo>
                <a:lnTo>
                  <a:pt x="1405467" y="537633"/>
                </a:lnTo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95700" y="313690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8234" y="4385204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8234" y="452067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73499" y="3014133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73499" y="3251202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2489200"/>
            <a:ext cx="889000" cy="3289299"/>
          </a:xfrm>
          <a:prstGeom prst="roundRect">
            <a:avLst/>
          </a:prstGeom>
          <a:solidFill>
            <a:srgbClr val="B4DCF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71700" y="3323167"/>
            <a:ext cx="7239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07039" y="4273550"/>
            <a:ext cx="888561" cy="184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71700" y="4673600"/>
            <a:ext cx="723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2094"/>
              </p:ext>
            </p:extLst>
          </p:nvPr>
        </p:nvGraphicFramePr>
        <p:xfrm>
          <a:off x="5600701" y="118410"/>
          <a:ext cx="18875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4" imgW="1003300" imgH="457200" progId="Equation.3">
                  <p:embed/>
                </p:oleObj>
              </mc:Choice>
              <mc:Fallback>
                <p:oleObj name="Equation" r:id="rId4" imgW="1003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0701" y="118410"/>
                        <a:ext cx="188753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58795"/>
              </p:ext>
            </p:extLst>
          </p:nvPr>
        </p:nvGraphicFramePr>
        <p:xfrm>
          <a:off x="3778691" y="1481667"/>
          <a:ext cx="1085850" cy="41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6" imgW="698500" imgH="266700" progId="Equation.3">
                  <p:embed/>
                </p:oleObj>
              </mc:Choice>
              <mc:Fallback>
                <p:oleObj name="Equation" r:id="rId6" imgW="698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8691" y="1481667"/>
                        <a:ext cx="1085850" cy="414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46908"/>
              </p:ext>
            </p:extLst>
          </p:nvPr>
        </p:nvGraphicFramePr>
        <p:xfrm>
          <a:off x="3778691" y="4195503"/>
          <a:ext cx="1085850" cy="41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8" imgW="698500" imgH="266700" progId="Equation.3">
                  <p:embed/>
                </p:oleObj>
              </mc:Choice>
              <mc:Fallback>
                <p:oleObj name="Equation" r:id="rId8" imgW="698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8691" y="4195503"/>
                        <a:ext cx="1085850" cy="414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230482"/>
              </p:ext>
            </p:extLst>
          </p:nvPr>
        </p:nvGraphicFramePr>
        <p:xfrm>
          <a:off x="6845741" y="4174066"/>
          <a:ext cx="1066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10" imgW="685800" imgH="266700" progId="Equation.3">
                  <p:embed/>
                </p:oleObj>
              </mc:Choice>
              <mc:Fallback>
                <p:oleObj name="Equation" r:id="rId10" imgW="685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5741" y="4174066"/>
                        <a:ext cx="106680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49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4895" y="223520"/>
            <a:ext cx="7367843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i="1" dirty="0" smtClean="0">
                <a:latin typeface="Symbol" charset="2"/>
                <a:cs typeface="Symbol" charset="2"/>
              </a:rPr>
              <a:t>   </a:t>
            </a:r>
            <a:r>
              <a:rPr lang="en-US" sz="2800" dirty="0" smtClean="0">
                <a:effectLst/>
              </a:rPr>
              <a:t>From total to primary </a:t>
            </a:r>
            <a:r>
              <a:rPr lang="en-US" sz="2800" i="1" dirty="0" smtClean="0">
                <a:effectLst/>
                <a:latin typeface="Symbol" charset="2"/>
                <a:cs typeface="Symbol" charset="2"/>
              </a:rPr>
              <a:t>g</a:t>
            </a:r>
            <a:r>
              <a:rPr lang="en-US" sz="2800" dirty="0" smtClean="0">
                <a:effectLst/>
              </a:rPr>
              <a:t>-ray matrix </a:t>
            </a:r>
            <a:endParaRPr lang="en-US" sz="2800" dirty="0">
              <a:effectLst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61933" y="22860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61933" y="13546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495800" y="1422400"/>
            <a:ext cx="1727200" cy="863600"/>
          </a:xfrm>
          <a:custGeom>
            <a:avLst/>
            <a:gdLst>
              <a:gd name="connsiteX0" fmla="*/ 0 w 1727200"/>
              <a:gd name="connsiteY0" fmla="*/ 821267 h 863600"/>
              <a:gd name="connsiteX1" fmla="*/ 0 w 1727200"/>
              <a:gd name="connsiteY1" fmla="*/ 821267 h 863600"/>
              <a:gd name="connsiteX2" fmla="*/ 169333 w 1727200"/>
              <a:gd name="connsiteY2" fmla="*/ 508000 h 863600"/>
              <a:gd name="connsiteX3" fmla="*/ 270933 w 1727200"/>
              <a:gd name="connsiteY3" fmla="*/ 0 h 863600"/>
              <a:gd name="connsiteX4" fmla="*/ 279400 w 1727200"/>
              <a:gd name="connsiteY4" fmla="*/ 203200 h 863600"/>
              <a:gd name="connsiteX5" fmla="*/ 313267 w 1727200"/>
              <a:gd name="connsiteY5" fmla="*/ 330200 h 863600"/>
              <a:gd name="connsiteX6" fmla="*/ 372533 w 1727200"/>
              <a:gd name="connsiteY6" fmla="*/ 127000 h 863600"/>
              <a:gd name="connsiteX7" fmla="*/ 406400 w 1727200"/>
              <a:gd name="connsiteY7" fmla="*/ 338667 h 863600"/>
              <a:gd name="connsiteX8" fmla="*/ 406400 w 1727200"/>
              <a:gd name="connsiteY8" fmla="*/ 465667 h 863600"/>
              <a:gd name="connsiteX9" fmla="*/ 431800 w 1727200"/>
              <a:gd name="connsiteY9" fmla="*/ 254000 h 863600"/>
              <a:gd name="connsiteX10" fmla="*/ 474133 w 1727200"/>
              <a:gd name="connsiteY10" fmla="*/ 491067 h 863600"/>
              <a:gd name="connsiteX11" fmla="*/ 558800 w 1727200"/>
              <a:gd name="connsiteY11" fmla="*/ 575733 h 863600"/>
              <a:gd name="connsiteX12" fmla="*/ 829733 w 1727200"/>
              <a:gd name="connsiteY12" fmla="*/ 618067 h 863600"/>
              <a:gd name="connsiteX13" fmla="*/ 965200 w 1727200"/>
              <a:gd name="connsiteY13" fmla="*/ 584200 h 863600"/>
              <a:gd name="connsiteX14" fmla="*/ 1202267 w 1727200"/>
              <a:gd name="connsiteY14" fmla="*/ 584200 h 863600"/>
              <a:gd name="connsiteX15" fmla="*/ 1540933 w 1727200"/>
              <a:gd name="connsiteY15" fmla="*/ 745067 h 863600"/>
              <a:gd name="connsiteX16" fmla="*/ 1727200 w 1727200"/>
              <a:gd name="connsiteY1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7200" h="863600">
                <a:moveTo>
                  <a:pt x="0" y="821267"/>
                </a:moveTo>
                <a:lnTo>
                  <a:pt x="0" y="821267"/>
                </a:lnTo>
                <a:lnTo>
                  <a:pt x="169333" y="508000"/>
                </a:lnTo>
                <a:lnTo>
                  <a:pt x="270933" y="0"/>
                </a:lnTo>
                <a:lnTo>
                  <a:pt x="279400" y="203200"/>
                </a:lnTo>
                <a:lnTo>
                  <a:pt x="313267" y="330200"/>
                </a:lnTo>
                <a:lnTo>
                  <a:pt x="372533" y="127000"/>
                </a:lnTo>
                <a:lnTo>
                  <a:pt x="406400" y="338667"/>
                </a:lnTo>
                <a:lnTo>
                  <a:pt x="406400" y="465667"/>
                </a:lnTo>
                <a:lnTo>
                  <a:pt x="431800" y="254000"/>
                </a:lnTo>
                <a:lnTo>
                  <a:pt x="474133" y="491067"/>
                </a:lnTo>
                <a:lnTo>
                  <a:pt x="558800" y="575733"/>
                </a:lnTo>
                <a:lnTo>
                  <a:pt x="829733" y="618067"/>
                </a:lnTo>
                <a:lnTo>
                  <a:pt x="965200" y="584200"/>
                </a:lnTo>
                <a:lnTo>
                  <a:pt x="1202267" y="584200"/>
                </a:lnTo>
                <a:lnTo>
                  <a:pt x="1540933" y="745067"/>
                </a:lnTo>
                <a:lnTo>
                  <a:pt x="1727200" y="863600"/>
                </a:lnTo>
              </a:path>
            </a:pathLst>
          </a:custGeom>
          <a:solidFill>
            <a:schemeClr val="accent3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461933" y="35306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461933" y="25992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461933" y="47752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461933" y="38438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61933" y="60198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461933" y="50884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37839" y="2286000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137839" y="1354667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>
            <a:off x="7171706" y="1422400"/>
            <a:ext cx="1727200" cy="863600"/>
          </a:xfrm>
          <a:custGeom>
            <a:avLst/>
            <a:gdLst>
              <a:gd name="connsiteX0" fmla="*/ 0 w 1727200"/>
              <a:gd name="connsiteY0" fmla="*/ 821267 h 863600"/>
              <a:gd name="connsiteX1" fmla="*/ 0 w 1727200"/>
              <a:gd name="connsiteY1" fmla="*/ 821267 h 863600"/>
              <a:gd name="connsiteX2" fmla="*/ 169333 w 1727200"/>
              <a:gd name="connsiteY2" fmla="*/ 508000 h 863600"/>
              <a:gd name="connsiteX3" fmla="*/ 270933 w 1727200"/>
              <a:gd name="connsiteY3" fmla="*/ 0 h 863600"/>
              <a:gd name="connsiteX4" fmla="*/ 279400 w 1727200"/>
              <a:gd name="connsiteY4" fmla="*/ 203200 h 863600"/>
              <a:gd name="connsiteX5" fmla="*/ 313267 w 1727200"/>
              <a:gd name="connsiteY5" fmla="*/ 330200 h 863600"/>
              <a:gd name="connsiteX6" fmla="*/ 372533 w 1727200"/>
              <a:gd name="connsiteY6" fmla="*/ 127000 h 863600"/>
              <a:gd name="connsiteX7" fmla="*/ 406400 w 1727200"/>
              <a:gd name="connsiteY7" fmla="*/ 338667 h 863600"/>
              <a:gd name="connsiteX8" fmla="*/ 406400 w 1727200"/>
              <a:gd name="connsiteY8" fmla="*/ 465667 h 863600"/>
              <a:gd name="connsiteX9" fmla="*/ 431800 w 1727200"/>
              <a:gd name="connsiteY9" fmla="*/ 254000 h 863600"/>
              <a:gd name="connsiteX10" fmla="*/ 474133 w 1727200"/>
              <a:gd name="connsiteY10" fmla="*/ 491067 h 863600"/>
              <a:gd name="connsiteX11" fmla="*/ 558800 w 1727200"/>
              <a:gd name="connsiteY11" fmla="*/ 575733 h 863600"/>
              <a:gd name="connsiteX12" fmla="*/ 829733 w 1727200"/>
              <a:gd name="connsiteY12" fmla="*/ 618067 h 863600"/>
              <a:gd name="connsiteX13" fmla="*/ 965200 w 1727200"/>
              <a:gd name="connsiteY13" fmla="*/ 584200 h 863600"/>
              <a:gd name="connsiteX14" fmla="*/ 1202267 w 1727200"/>
              <a:gd name="connsiteY14" fmla="*/ 584200 h 863600"/>
              <a:gd name="connsiteX15" fmla="*/ 1540933 w 1727200"/>
              <a:gd name="connsiteY15" fmla="*/ 745067 h 863600"/>
              <a:gd name="connsiteX16" fmla="*/ 1727200 w 1727200"/>
              <a:gd name="connsiteY1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7200" h="863600">
                <a:moveTo>
                  <a:pt x="0" y="821267"/>
                </a:moveTo>
                <a:lnTo>
                  <a:pt x="0" y="821267"/>
                </a:lnTo>
                <a:lnTo>
                  <a:pt x="169333" y="508000"/>
                </a:lnTo>
                <a:lnTo>
                  <a:pt x="270933" y="0"/>
                </a:lnTo>
                <a:lnTo>
                  <a:pt x="279400" y="203200"/>
                </a:lnTo>
                <a:lnTo>
                  <a:pt x="313267" y="330200"/>
                </a:lnTo>
                <a:lnTo>
                  <a:pt x="372533" y="127000"/>
                </a:lnTo>
                <a:lnTo>
                  <a:pt x="406400" y="338667"/>
                </a:lnTo>
                <a:lnTo>
                  <a:pt x="406400" y="465667"/>
                </a:lnTo>
                <a:lnTo>
                  <a:pt x="431800" y="254000"/>
                </a:lnTo>
                <a:lnTo>
                  <a:pt x="474133" y="491067"/>
                </a:lnTo>
                <a:lnTo>
                  <a:pt x="558800" y="575733"/>
                </a:lnTo>
                <a:lnTo>
                  <a:pt x="829733" y="618067"/>
                </a:lnTo>
                <a:lnTo>
                  <a:pt x="965200" y="584200"/>
                </a:lnTo>
                <a:lnTo>
                  <a:pt x="1202267" y="584200"/>
                </a:lnTo>
                <a:lnTo>
                  <a:pt x="1540933" y="745067"/>
                </a:lnTo>
                <a:lnTo>
                  <a:pt x="1727200" y="863600"/>
                </a:lnTo>
              </a:path>
            </a:pathLst>
          </a:custGeom>
          <a:solidFill>
            <a:srgbClr val="A7EA52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137840" y="4436533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137840" y="3505200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137841" y="6053666"/>
            <a:ext cx="187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37841" y="5122333"/>
            <a:ext cx="0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162801" y="5778499"/>
            <a:ext cx="1714500" cy="270934"/>
          </a:xfrm>
          <a:custGeom>
            <a:avLst/>
            <a:gdLst>
              <a:gd name="connsiteX0" fmla="*/ 0 w 1714500"/>
              <a:gd name="connsiteY0" fmla="*/ 249767 h 270934"/>
              <a:gd name="connsiteX1" fmla="*/ 143933 w 1714500"/>
              <a:gd name="connsiteY1" fmla="*/ 160867 h 270934"/>
              <a:gd name="connsiteX2" fmla="*/ 355600 w 1714500"/>
              <a:gd name="connsiteY2" fmla="*/ 127000 h 270934"/>
              <a:gd name="connsiteX3" fmla="*/ 486833 w 1714500"/>
              <a:gd name="connsiteY3" fmla="*/ 71967 h 270934"/>
              <a:gd name="connsiteX4" fmla="*/ 647700 w 1714500"/>
              <a:gd name="connsiteY4" fmla="*/ 67734 h 270934"/>
              <a:gd name="connsiteX5" fmla="*/ 808566 w 1714500"/>
              <a:gd name="connsiteY5" fmla="*/ 84667 h 270934"/>
              <a:gd name="connsiteX6" fmla="*/ 944033 w 1714500"/>
              <a:gd name="connsiteY6" fmla="*/ 29634 h 270934"/>
              <a:gd name="connsiteX7" fmla="*/ 1172633 w 1714500"/>
              <a:gd name="connsiteY7" fmla="*/ 0 h 270934"/>
              <a:gd name="connsiteX8" fmla="*/ 1172633 w 1714500"/>
              <a:gd name="connsiteY8" fmla="*/ 0 h 270934"/>
              <a:gd name="connsiteX9" fmla="*/ 1405466 w 1714500"/>
              <a:gd name="connsiteY9" fmla="*/ 97367 h 270934"/>
              <a:gd name="connsiteX10" fmla="*/ 1545166 w 1714500"/>
              <a:gd name="connsiteY10" fmla="*/ 169334 h 270934"/>
              <a:gd name="connsiteX11" fmla="*/ 1714500 w 1714500"/>
              <a:gd name="connsiteY11" fmla="*/ 270934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0" h="270934">
                <a:moveTo>
                  <a:pt x="0" y="249767"/>
                </a:moveTo>
                <a:lnTo>
                  <a:pt x="143933" y="160867"/>
                </a:lnTo>
                <a:lnTo>
                  <a:pt x="355600" y="127000"/>
                </a:lnTo>
                <a:lnTo>
                  <a:pt x="486833" y="71967"/>
                </a:lnTo>
                <a:lnTo>
                  <a:pt x="647700" y="67734"/>
                </a:lnTo>
                <a:lnTo>
                  <a:pt x="808566" y="84667"/>
                </a:lnTo>
                <a:lnTo>
                  <a:pt x="944033" y="29634"/>
                </a:lnTo>
                <a:lnTo>
                  <a:pt x="1172633" y="0"/>
                </a:lnTo>
                <a:lnTo>
                  <a:pt x="1172633" y="0"/>
                </a:lnTo>
                <a:lnTo>
                  <a:pt x="1405466" y="97367"/>
                </a:lnTo>
                <a:lnTo>
                  <a:pt x="1545166" y="169334"/>
                </a:lnTo>
                <a:lnTo>
                  <a:pt x="1714500" y="270934"/>
                </a:lnTo>
              </a:path>
            </a:pathLst>
          </a:custGeom>
          <a:solidFill>
            <a:srgbClr val="F14124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154333" y="3881967"/>
            <a:ext cx="1405467" cy="546100"/>
          </a:xfrm>
          <a:custGeom>
            <a:avLst/>
            <a:gdLst>
              <a:gd name="connsiteX0" fmla="*/ 0 w 1405467"/>
              <a:gd name="connsiteY0" fmla="*/ 546100 h 546100"/>
              <a:gd name="connsiteX1" fmla="*/ 203200 w 1405467"/>
              <a:gd name="connsiteY1" fmla="*/ 321733 h 546100"/>
              <a:gd name="connsiteX2" fmla="*/ 275167 w 1405467"/>
              <a:gd name="connsiteY2" fmla="*/ 0 h 546100"/>
              <a:gd name="connsiteX3" fmla="*/ 313267 w 1405467"/>
              <a:gd name="connsiteY3" fmla="*/ 207433 h 546100"/>
              <a:gd name="connsiteX4" fmla="*/ 368300 w 1405467"/>
              <a:gd name="connsiteY4" fmla="*/ 50800 h 546100"/>
              <a:gd name="connsiteX5" fmla="*/ 406400 w 1405467"/>
              <a:gd name="connsiteY5" fmla="*/ 207433 h 546100"/>
              <a:gd name="connsiteX6" fmla="*/ 406400 w 1405467"/>
              <a:gd name="connsiteY6" fmla="*/ 347133 h 546100"/>
              <a:gd name="connsiteX7" fmla="*/ 436034 w 1405467"/>
              <a:gd name="connsiteY7" fmla="*/ 165100 h 546100"/>
              <a:gd name="connsiteX8" fmla="*/ 465667 w 1405467"/>
              <a:gd name="connsiteY8" fmla="*/ 372533 h 546100"/>
              <a:gd name="connsiteX9" fmla="*/ 529167 w 1405467"/>
              <a:gd name="connsiteY9" fmla="*/ 431800 h 546100"/>
              <a:gd name="connsiteX10" fmla="*/ 694267 w 1405467"/>
              <a:gd name="connsiteY10" fmla="*/ 457200 h 546100"/>
              <a:gd name="connsiteX11" fmla="*/ 808567 w 1405467"/>
              <a:gd name="connsiteY11" fmla="*/ 465666 h 546100"/>
              <a:gd name="connsiteX12" fmla="*/ 977900 w 1405467"/>
              <a:gd name="connsiteY12" fmla="*/ 512233 h 546100"/>
              <a:gd name="connsiteX13" fmla="*/ 1096434 w 1405467"/>
              <a:gd name="connsiteY13" fmla="*/ 516466 h 546100"/>
              <a:gd name="connsiteX14" fmla="*/ 1274234 w 1405467"/>
              <a:gd name="connsiteY14" fmla="*/ 524933 h 546100"/>
              <a:gd name="connsiteX15" fmla="*/ 1405467 w 1405467"/>
              <a:gd name="connsiteY15" fmla="*/ 537633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5467" h="546100">
                <a:moveTo>
                  <a:pt x="0" y="546100"/>
                </a:moveTo>
                <a:lnTo>
                  <a:pt x="203200" y="321733"/>
                </a:lnTo>
                <a:lnTo>
                  <a:pt x="275167" y="0"/>
                </a:lnTo>
                <a:lnTo>
                  <a:pt x="313267" y="207433"/>
                </a:lnTo>
                <a:lnTo>
                  <a:pt x="368300" y="50800"/>
                </a:lnTo>
                <a:lnTo>
                  <a:pt x="406400" y="207433"/>
                </a:lnTo>
                <a:lnTo>
                  <a:pt x="406400" y="347133"/>
                </a:lnTo>
                <a:lnTo>
                  <a:pt x="436034" y="165100"/>
                </a:lnTo>
                <a:lnTo>
                  <a:pt x="465667" y="372533"/>
                </a:lnTo>
                <a:lnTo>
                  <a:pt x="529167" y="431800"/>
                </a:lnTo>
                <a:lnTo>
                  <a:pt x="694267" y="457200"/>
                </a:lnTo>
                <a:lnTo>
                  <a:pt x="808567" y="465666"/>
                </a:lnTo>
                <a:lnTo>
                  <a:pt x="977900" y="512233"/>
                </a:lnTo>
                <a:lnTo>
                  <a:pt x="1096434" y="516466"/>
                </a:lnTo>
                <a:lnTo>
                  <a:pt x="1274234" y="524933"/>
                </a:lnTo>
                <a:lnTo>
                  <a:pt x="1405467" y="537633"/>
                </a:lnTo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48600" y="313690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903634" y="492760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903634" y="5063066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26399" y="3014133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026399" y="3251202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83100" y="2700867"/>
            <a:ext cx="1456267" cy="812800"/>
          </a:xfrm>
          <a:custGeom>
            <a:avLst/>
            <a:gdLst>
              <a:gd name="connsiteX0" fmla="*/ 0 w 1456267"/>
              <a:gd name="connsiteY0" fmla="*/ 812800 h 812800"/>
              <a:gd name="connsiteX1" fmla="*/ 186267 w 1456267"/>
              <a:gd name="connsiteY1" fmla="*/ 495300 h 812800"/>
              <a:gd name="connsiteX2" fmla="*/ 258233 w 1456267"/>
              <a:gd name="connsiteY2" fmla="*/ 139700 h 812800"/>
              <a:gd name="connsiteX3" fmla="*/ 287867 w 1456267"/>
              <a:gd name="connsiteY3" fmla="*/ 0 h 812800"/>
              <a:gd name="connsiteX4" fmla="*/ 292100 w 1456267"/>
              <a:gd name="connsiteY4" fmla="*/ 203200 h 812800"/>
              <a:gd name="connsiteX5" fmla="*/ 317500 w 1456267"/>
              <a:gd name="connsiteY5" fmla="*/ 300566 h 812800"/>
              <a:gd name="connsiteX6" fmla="*/ 385233 w 1456267"/>
              <a:gd name="connsiteY6" fmla="*/ 118533 h 812800"/>
              <a:gd name="connsiteX7" fmla="*/ 419100 w 1456267"/>
              <a:gd name="connsiteY7" fmla="*/ 283633 h 812800"/>
              <a:gd name="connsiteX8" fmla="*/ 414867 w 1456267"/>
              <a:gd name="connsiteY8" fmla="*/ 436033 h 812800"/>
              <a:gd name="connsiteX9" fmla="*/ 452967 w 1456267"/>
              <a:gd name="connsiteY9" fmla="*/ 245533 h 812800"/>
              <a:gd name="connsiteX10" fmla="*/ 465667 w 1456267"/>
              <a:gd name="connsiteY10" fmla="*/ 389466 h 812800"/>
              <a:gd name="connsiteX11" fmla="*/ 482600 w 1456267"/>
              <a:gd name="connsiteY11" fmla="*/ 486833 h 812800"/>
              <a:gd name="connsiteX12" fmla="*/ 512233 w 1456267"/>
              <a:gd name="connsiteY12" fmla="*/ 563033 h 812800"/>
              <a:gd name="connsiteX13" fmla="*/ 554567 w 1456267"/>
              <a:gd name="connsiteY13" fmla="*/ 605366 h 812800"/>
              <a:gd name="connsiteX14" fmla="*/ 711200 w 1456267"/>
              <a:gd name="connsiteY14" fmla="*/ 690033 h 812800"/>
              <a:gd name="connsiteX15" fmla="*/ 901700 w 1456267"/>
              <a:gd name="connsiteY15" fmla="*/ 698500 h 812800"/>
              <a:gd name="connsiteX16" fmla="*/ 1109133 w 1456267"/>
              <a:gd name="connsiteY16" fmla="*/ 711200 h 812800"/>
              <a:gd name="connsiteX17" fmla="*/ 1286933 w 1456267"/>
              <a:gd name="connsiteY17" fmla="*/ 778933 h 812800"/>
              <a:gd name="connsiteX18" fmla="*/ 1456267 w 1456267"/>
              <a:gd name="connsiteY18" fmla="*/ 808566 h 812800"/>
              <a:gd name="connsiteX19" fmla="*/ 1456267 w 1456267"/>
              <a:gd name="connsiteY19" fmla="*/ 808566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6267" h="812800">
                <a:moveTo>
                  <a:pt x="0" y="812800"/>
                </a:moveTo>
                <a:lnTo>
                  <a:pt x="186267" y="495300"/>
                </a:lnTo>
                <a:lnTo>
                  <a:pt x="258233" y="139700"/>
                </a:lnTo>
                <a:lnTo>
                  <a:pt x="287867" y="0"/>
                </a:lnTo>
                <a:lnTo>
                  <a:pt x="292100" y="203200"/>
                </a:lnTo>
                <a:lnTo>
                  <a:pt x="317500" y="300566"/>
                </a:lnTo>
                <a:lnTo>
                  <a:pt x="385233" y="118533"/>
                </a:lnTo>
                <a:lnTo>
                  <a:pt x="419100" y="283633"/>
                </a:lnTo>
                <a:lnTo>
                  <a:pt x="414867" y="436033"/>
                </a:lnTo>
                <a:lnTo>
                  <a:pt x="452967" y="245533"/>
                </a:lnTo>
                <a:lnTo>
                  <a:pt x="465667" y="389466"/>
                </a:lnTo>
                <a:lnTo>
                  <a:pt x="482600" y="486833"/>
                </a:lnTo>
                <a:lnTo>
                  <a:pt x="512233" y="563033"/>
                </a:lnTo>
                <a:lnTo>
                  <a:pt x="554567" y="605366"/>
                </a:lnTo>
                <a:lnTo>
                  <a:pt x="711200" y="690033"/>
                </a:lnTo>
                <a:lnTo>
                  <a:pt x="901700" y="698500"/>
                </a:lnTo>
                <a:lnTo>
                  <a:pt x="1109133" y="711200"/>
                </a:lnTo>
                <a:lnTo>
                  <a:pt x="1286933" y="778933"/>
                </a:lnTo>
                <a:lnTo>
                  <a:pt x="1456267" y="808566"/>
                </a:lnTo>
                <a:lnTo>
                  <a:pt x="1456267" y="808566"/>
                </a:lnTo>
              </a:path>
            </a:pathLst>
          </a:custGeom>
          <a:solidFill>
            <a:srgbClr val="8CC9F7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57700" y="4068233"/>
            <a:ext cx="1371600" cy="702734"/>
          </a:xfrm>
          <a:custGeom>
            <a:avLst/>
            <a:gdLst>
              <a:gd name="connsiteX0" fmla="*/ 0 w 1371600"/>
              <a:gd name="connsiteY0" fmla="*/ 698500 h 702734"/>
              <a:gd name="connsiteX1" fmla="*/ 224367 w 1371600"/>
              <a:gd name="connsiteY1" fmla="*/ 376767 h 702734"/>
              <a:gd name="connsiteX2" fmla="*/ 296333 w 1371600"/>
              <a:gd name="connsiteY2" fmla="*/ 0 h 702734"/>
              <a:gd name="connsiteX3" fmla="*/ 313267 w 1371600"/>
              <a:gd name="connsiteY3" fmla="*/ 148167 h 702734"/>
              <a:gd name="connsiteX4" fmla="*/ 338667 w 1371600"/>
              <a:gd name="connsiteY4" fmla="*/ 198967 h 702734"/>
              <a:gd name="connsiteX5" fmla="*/ 389467 w 1371600"/>
              <a:gd name="connsiteY5" fmla="*/ 8467 h 702734"/>
              <a:gd name="connsiteX6" fmla="*/ 431800 w 1371600"/>
              <a:gd name="connsiteY6" fmla="*/ 182034 h 702734"/>
              <a:gd name="connsiteX7" fmla="*/ 431800 w 1371600"/>
              <a:gd name="connsiteY7" fmla="*/ 300567 h 702734"/>
              <a:gd name="connsiteX8" fmla="*/ 474133 w 1371600"/>
              <a:gd name="connsiteY8" fmla="*/ 237067 h 702734"/>
              <a:gd name="connsiteX9" fmla="*/ 491067 w 1371600"/>
              <a:gd name="connsiteY9" fmla="*/ 347134 h 702734"/>
              <a:gd name="connsiteX10" fmla="*/ 546100 w 1371600"/>
              <a:gd name="connsiteY10" fmla="*/ 482600 h 702734"/>
              <a:gd name="connsiteX11" fmla="*/ 668867 w 1371600"/>
              <a:gd name="connsiteY11" fmla="*/ 550334 h 702734"/>
              <a:gd name="connsiteX12" fmla="*/ 812800 w 1371600"/>
              <a:gd name="connsiteY12" fmla="*/ 605367 h 702734"/>
              <a:gd name="connsiteX13" fmla="*/ 1071033 w 1371600"/>
              <a:gd name="connsiteY13" fmla="*/ 630767 h 702734"/>
              <a:gd name="connsiteX14" fmla="*/ 1265767 w 1371600"/>
              <a:gd name="connsiteY14" fmla="*/ 673100 h 702734"/>
              <a:gd name="connsiteX15" fmla="*/ 1371600 w 1371600"/>
              <a:gd name="connsiteY15" fmla="*/ 702734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1600" h="702734">
                <a:moveTo>
                  <a:pt x="0" y="698500"/>
                </a:moveTo>
                <a:lnTo>
                  <a:pt x="224367" y="376767"/>
                </a:lnTo>
                <a:lnTo>
                  <a:pt x="296333" y="0"/>
                </a:lnTo>
                <a:lnTo>
                  <a:pt x="313267" y="148167"/>
                </a:lnTo>
                <a:lnTo>
                  <a:pt x="338667" y="198967"/>
                </a:lnTo>
                <a:lnTo>
                  <a:pt x="389467" y="8467"/>
                </a:lnTo>
                <a:lnTo>
                  <a:pt x="431800" y="182034"/>
                </a:lnTo>
                <a:lnTo>
                  <a:pt x="431800" y="300567"/>
                </a:lnTo>
                <a:lnTo>
                  <a:pt x="474133" y="237067"/>
                </a:lnTo>
                <a:lnTo>
                  <a:pt x="491067" y="347134"/>
                </a:lnTo>
                <a:lnTo>
                  <a:pt x="546100" y="482600"/>
                </a:lnTo>
                <a:lnTo>
                  <a:pt x="668867" y="550334"/>
                </a:lnTo>
                <a:lnTo>
                  <a:pt x="812800" y="605367"/>
                </a:lnTo>
                <a:lnTo>
                  <a:pt x="1071033" y="630767"/>
                </a:lnTo>
                <a:lnTo>
                  <a:pt x="1265767" y="673100"/>
                </a:lnTo>
                <a:lnTo>
                  <a:pt x="1371600" y="702734"/>
                </a:lnTo>
              </a:path>
            </a:pathLst>
          </a:custGeom>
          <a:solidFill>
            <a:srgbClr val="8CC9F7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474633" y="5207000"/>
            <a:ext cx="901700" cy="804333"/>
          </a:xfrm>
          <a:custGeom>
            <a:avLst/>
            <a:gdLst>
              <a:gd name="connsiteX0" fmla="*/ 0 w 901700"/>
              <a:gd name="connsiteY0" fmla="*/ 795867 h 804333"/>
              <a:gd name="connsiteX1" fmla="*/ 211667 w 901700"/>
              <a:gd name="connsiteY1" fmla="*/ 461433 h 804333"/>
              <a:gd name="connsiteX2" fmla="*/ 287867 w 901700"/>
              <a:gd name="connsiteY2" fmla="*/ 0 h 804333"/>
              <a:gd name="connsiteX3" fmla="*/ 296334 w 901700"/>
              <a:gd name="connsiteY3" fmla="*/ 173567 h 804333"/>
              <a:gd name="connsiteX4" fmla="*/ 325967 w 901700"/>
              <a:gd name="connsiteY4" fmla="*/ 279400 h 804333"/>
              <a:gd name="connsiteX5" fmla="*/ 393700 w 901700"/>
              <a:gd name="connsiteY5" fmla="*/ 118533 h 804333"/>
              <a:gd name="connsiteX6" fmla="*/ 410634 w 901700"/>
              <a:gd name="connsiteY6" fmla="*/ 325967 h 804333"/>
              <a:gd name="connsiteX7" fmla="*/ 419100 w 901700"/>
              <a:gd name="connsiteY7" fmla="*/ 575733 h 804333"/>
              <a:gd name="connsiteX8" fmla="*/ 448734 w 901700"/>
              <a:gd name="connsiteY8" fmla="*/ 626533 h 804333"/>
              <a:gd name="connsiteX9" fmla="*/ 486834 w 901700"/>
              <a:gd name="connsiteY9" fmla="*/ 702733 h 804333"/>
              <a:gd name="connsiteX10" fmla="*/ 690034 w 901700"/>
              <a:gd name="connsiteY10" fmla="*/ 745067 h 804333"/>
              <a:gd name="connsiteX11" fmla="*/ 859367 w 901700"/>
              <a:gd name="connsiteY11" fmla="*/ 770467 h 804333"/>
              <a:gd name="connsiteX12" fmla="*/ 901700 w 901700"/>
              <a:gd name="connsiteY12" fmla="*/ 804333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700" h="804333">
                <a:moveTo>
                  <a:pt x="0" y="795867"/>
                </a:moveTo>
                <a:lnTo>
                  <a:pt x="211667" y="461433"/>
                </a:lnTo>
                <a:lnTo>
                  <a:pt x="287867" y="0"/>
                </a:lnTo>
                <a:lnTo>
                  <a:pt x="296334" y="173567"/>
                </a:lnTo>
                <a:lnTo>
                  <a:pt x="325967" y="279400"/>
                </a:lnTo>
                <a:lnTo>
                  <a:pt x="393700" y="118533"/>
                </a:lnTo>
                <a:lnTo>
                  <a:pt x="410634" y="325967"/>
                </a:lnTo>
                <a:lnTo>
                  <a:pt x="419100" y="575733"/>
                </a:lnTo>
                <a:lnTo>
                  <a:pt x="448734" y="626533"/>
                </a:lnTo>
                <a:lnTo>
                  <a:pt x="486834" y="702733"/>
                </a:lnTo>
                <a:lnTo>
                  <a:pt x="690034" y="745067"/>
                </a:lnTo>
                <a:lnTo>
                  <a:pt x="859367" y="770467"/>
                </a:lnTo>
                <a:lnTo>
                  <a:pt x="901700" y="804333"/>
                </a:lnTo>
              </a:path>
            </a:pathLst>
          </a:custGeom>
          <a:solidFill>
            <a:srgbClr val="8CC9F7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5052483" y="3543300"/>
            <a:ext cx="1932517" cy="52493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0" idx="10"/>
          </p:cNvCxnSpPr>
          <p:nvPr/>
        </p:nvCxnSpPr>
        <p:spPr>
          <a:xfrm flipV="1">
            <a:off x="5003800" y="4246938"/>
            <a:ext cx="1981200" cy="30389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940300" y="4546600"/>
            <a:ext cx="2044700" cy="11303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 descr="Screen Shot 2012-08-23 at 13.5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" y="1701906"/>
            <a:ext cx="3932894" cy="382604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3033529" y="4612882"/>
            <a:ext cx="5066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sz="1400" dirty="0" err="1"/>
              <a:t>s</a:t>
            </a:r>
            <a:r>
              <a:rPr lang="nb-NO" sz="1400" dirty="0" err="1" smtClean="0">
                <a:cs typeface="+mn-cs"/>
              </a:rPr>
              <a:t>pin</a:t>
            </a:r>
            <a:endParaRPr lang="en-GB" sz="1400" dirty="0">
              <a:cs typeface="+mn-cs"/>
            </a:endParaRP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2572670" y="4612458"/>
            <a:ext cx="629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 smtClean="0">
                <a:cs typeface="+mn-cs"/>
              </a:rPr>
              <a:t>2-6</a:t>
            </a:r>
            <a:r>
              <a:rPr lang="en-GB" sz="1400" dirty="0" smtClean="0">
                <a:latin typeface="Lucida Grande" charset="0"/>
                <a:cs typeface="+mn-cs"/>
                <a:sym typeface="Bookshelf Symbol 2" charset="0"/>
              </a:rPr>
              <a:t>ħ</a:t>
            </a:r>
            <a:r>
              <a:rPr lang="en-GB" sz="1400" dirty="0" smtClean="0">
                <a:latin typeface="Comic Sans MS" charset="0"/>
                <a:cs typeface="+mn-cs"/>
                <a:sym typeface="Bookshelf Symbol 2" charset="0"/>
              </a:rPr>
              <a:t> </a:t>
            </a:r>
            <a:endParaRPr lang="en-GB" sz="1400" dirty="0">
              <a:latin typeface="Comic Sans MS" charset="0"/>
              <a:cs typeface="+mn-cs"/>
              <a:sym typeface="Bookshelf Symbol 2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776968" y="3217421"/>
            <a:ext cx="324971" cy="1403887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chemeClr val="accent2"/>
              </a:solidFill>
              <a:latin typeface="Times New Roman" charset="0"/>
              <a:cs typeface="+mn-cs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2748846" y="3148201"/>
            <a:ext cx="120823" cy="1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GB" sz="800">
              <a:solidFill>
                <a:srgbClr val="3366CC"/>
              </a:solidFill>
              <a:latin typeface="Times New Roman" charset="0"/>
              <a:cs typeface="+mn-cs"/>
            </a:endParaRPr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 flipV="1">
            <a:off x="2772802" y="2921044"/>
            <a:ext cx="4166" cy="1710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" name="Text Box 18"/>
          <p:cNvSpPr txBox="1">
            <a:spLocks noChangeArrowheads="1"/>
          </p:cNvSpPr>
          <p:nvPr/>
        </p:nvSpPr>
        <p:spPr bwMode="auto">
          <a:xfrm>
            <a:off x="2747608" y="2774567"/>
            <a:ext cx="372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sz="1400" i="1" dirty="0">
                <a:cs typeface="+mn-cs"/>
              </a:rPr>
              <a:t>E</a:t>
            </a:r>
            <a:r>
              <a:rPr lang="nb-NO" sz="1400" i="1" baseline="-25000" dirty="0">
                <a:cs typeface="+mn-cs"/>
              </a:rPr>
              <a:t>x</a:t>
            </a:r>
            <a:endParaRPr lang="nb-NO" sz="1400" i="1" dirty="0">
              <a:cs typeface="+mn-cs"/>
            </a:endParaRPr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>
            <a:off x="2926956" y="4246938"/>
            <a:ext cx="0" cy="374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>
            <a:off x="2926956" y="3732179"/>
            <a:ext cx="0" cy="46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" name="Line 21"/>
          <p:cNvSpPr>
            <a:spLocks noChangeShapeType="1"/>
          </p:cNvSpPr>
          <p:nvPr/>
        </p:nvSpPr>
        <p:spPr bwMode="auto">
          <a:xfrm>
            <a:off x="2926956" y="3217421"/>
            <a:ext cx="0" cy="46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2990050" y="3294081"/>
            <a:ext cx="91138" cy="22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dirty="0">
                <a:latin typeface="Symbol" charset="0"/>
                <a:cs typeface="+mn-cs"/>
                <a:sym typeface="Symbol" charset="0"/>
              </a:rPr>
              <a:t></a:t>
            </a:r>
            <a:endParaRPr lang="nb-NO" dirty="0">
              <a:cs typeface="+mn-cs"/>
            </a:endParaRPr>
          </a:p>
        </p:txBody>
      </p: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2994283" y="3732179"/>
            <a:ext cx="91138" cy="22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dirty="0">
                <a:latin typeface="Symbol" charset="0"/>
                <a:cs typeface="+mn-cs"/>
                <a:sym typeface="Symbol" charset="0"/>
              </a:rPr>
              <a:t></a:t>
            </a:r>
            <a:endParaRPr lang="nb-NO" dirty="0">
              <a:cs typeface="+mn-cs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2968885" y="4128181"/>
            <a:ext cx="91138" cy="22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dirty="0">
                <a:latin typeface="Symbol" charset="0"/>
                <a:cs typeface="+mn-cs"/>
                <a:sym typeface="Symbol" charset="0"/>
              </a:rPr>
              <a:t></a:t>
            </a:r>
            <a:endParaRPr lang="nb-NO" dirty="0">
              <a:cs typeface="+mn-cs"/>
            </a:endParaRP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>
            <a:off x="2851962" y="3685383"/>
            <a:ext cx="149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>
            <a:off x="2851962" y="4200142"/>
            <a:ext cx="149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rot="5368677" flipH="1" flipV="1">
            <a:off x="3078908" y="4306453"/>
            <a:ext cx="8468" cy="6028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" name="Freeform 30"/>
          <p:cNvSpPr>
            <a:spLocks/>
          </p:cNvSpPr>
          <p:nvPr/>
        </p:nvSpPr>
        <p:spPr bwMode="auto">
          <a:xfrm>
            <a:off x="2914457" y="3217421"/>
            <a:ext cx="386105" cy="1396087"/>
          </a:xfrm>
          <a:custGeom>
            <a:avLst/>
            <a:gdLst>
              <a:gd name="T0" fmla="*/ 0 w 1976"/>
              <a:gd name="T1" fmla="*/ 1680 h 1680"/>
              <a:gd name="T2" fmla="*/ 404 w 1976"/>
              <a:gd name="T3" fmla="*/ 1632 h 1680"/>
              <a:gd name="T4" fmla="*/ 924 w 1976"/>
              <a:gd name="T5" fmla="*/ 1416 h 1680"/>
              <a:gd name="T6" fmla="*/ 1572 w 1976"/>
              <a:gd name="T7" fmla="*/ 732 h 1680"/>
              <a:gd name="T8" fmla="*/ 1976 w 1976"/>
              <a:gd name="T9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6" h="1680">
                <a:moveTo>
                  <a:pt x="0" y="1680"/>
                </a:moveTo>
                <a:cubicBezTo>
                  <a:pt x="125" y="1678"/>
                  <a:pt x="250" y="1676"/>
                  <a:pt x="404" y="1632"/>
                </a:cubicBezTo>
                <a:cubicBezTo>
                  <a:pt x="558" y="1588"/>
                  <a:pt x="729" y="1566"/>
                  <a:pt x="924" y="1416"/>
                </a:cubicBezTo>
                <a:cubicBezTo>
                  <a:pt x="1119" y="1266"/>
                  <a:pt x="1397" y="968"/>
                  <a:pt x="1572" y="732"/>
                </a:cubicBezTo>
                <a:cubicBezTo>
                  <a:pt x="1747" y="496"/>
                  <a:pt x="1861" y="248"/>
                  <a:pt x="197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rot="5368677" flipV="1">
            <a:off x="2940060" y="3072524"/>
            <a:ext cx="3572" cy="3201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12003" y="1123785"/>
            <a:ext cx="174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232</a:t>
            </a:r>
            <a:r>
              <a:rPr lang="en-US" dirty="0" smtClean="0"/>
              <a:t>Th(</a:t>
            </a:r>
            <a:r>
              <a:rPr lang="en-US" i="1" dirty="0" err="1"/>
              <a:t>d</a:t>
            </a:r>
            <a:r>
              <a:rPr lang="en-US" i="1" dirty="0" err="1" smtClean="0"/>
              <a:t>,p</a:t>
            </a:r>
            <a:r>
              <a:rPr lang="en-US" dirty="0" smtClean="0"/>
              <a:t>)</a:t>
            </a:r>
            <a:r>
              <a:rPr lang="en-US" baseline="30000" dirty="0" smtClean="0"/>
              <a:t> 233</a:t>
            </a:r>
            <a:r>
              <a:rPr lang="en-US" dirty="0" smtClean="0"/>
              <a:t>Th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 rot="5400000">
            <a:off x="5226274" y="4010862"/>
            <a:ext cx="2603059" cy="914401"/>
            <a:chOff x="9601641" y="5506010"/>
            <a:chExt cx="1879600" cy="560357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9601641" y="6066367"/>
              <a:ext cx="187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>
              <a:off x="9321463" y="5786188"/>
              <a:ext cx="56035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9626601" y="5791200"/>
              <a:ext cx="1714500" cy="270934"/>
            </a:xfrm>
            <a:custGeom>
              <a:avLst/>
              <a:gdLst>
                <a:gd name="connsiteX0" fmla="*/ 0 w 1714500"/>
                <a:gd name="connsiteY0" fmla="*/ 249767 h 270934"/>
                <a:gd name="connsiteX1" fmla="*/ 143933 w 1714500"/>
                <a:gd name="connsiteY1" fmla="*/ 160867 h 270934"/>
                <a:gd name="connsiteX2" fmla="*/ 355600 w 1714500"/>
                <a:gd name="connsiteY2" fmla="*/ 127000 h 270934"/>
                <a:gd name="connsiteX3" fmla="*/ 486833 w 1714500"/>
                <a:gd name="connsiteY3" fmla="*/ 71967 h 270934"/>
                <a:gd name="connsiteX4" fmla="*/ 647700 w 1714500"/>
                <a:gd name="connsiteY4" fmla="*/ 67734 h 270934"/>
                <a:gd name="connsiteX5" fmla="*/ 808566 w 1714500"/>
                <a:gd name="connsiteY5" fmla="*/ 84667 h 270934"/>
                <a:gd name="connsiteX6" fmla="*/ 944033 w 1714500"/>
                <a:gd name="connsiteY6" fmla="*/ 29634 h 270934"/>
                <a:gd name="connsiteX7" fmla="*/ 1172633 w 1714500"/>
                <a:gd name="connsiteY7" fmla="*/ 0 h 270934"/>
                <a:gd name="connsiteX8" fmla="*/ 1172633 w 1714500"/>
                <a:gd name="connsiteY8" fmla="*/ 0 h 270934"/>
                <a:gd name="connsiteX9" fmla="*/ 1405466 w 1714500"/>
                <a:gd name="connsiteY9" fmla="*/ 97367 h 270934"/>
                <a:gd name="connsiteX10" fmla="*/ 1545166 w 1714500"/>
                <a:gd name="connsiteY10" fmla="*/ 169334 h 270934"/>
                <a:gd name="connsiteX11" fmla="*/ 1714500 w 1714500"/>
                <a:gd name="connsiteY11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0" h="270934">
                  <a:moveTo>
                    <a:pt x="0" y="249767"/>
                  </a:moveTo>
                  <a:lnTo>
                    <a:pt x="143933" y="160867"/>
                  </a:lnTo>
                  <a:lnTo>
                    <a:pt x="355600" y="127000"/>
                  </a:lnTo>
                  <a:lnTo>
                    <a:pt x="486833" y="71967"/>
                  </a:lnTo>
                  <a:lnTo>
                    <a:pt x="647700" y="67734"/>
                  </a:lnTo>
                  <a:lnTo>
                    <a:pt x="808566" y="84667"/>
                  </a:lnTo>
                  <a:lnTo>
                    <a:pt x="944033" y="29634"/>
                  </a:lnTo>
                  <a:lnTo>
                    <a:pt x="1172633" y="0"/>
                  </a:lnTo>
                  <a:lnTo>
                    <a:pt x="1172633" y="0"/>
                  </a:lnTo>
                  <a:lnTo>
                    <a:pt x="1405466" y="97367"/>
                  </a:lnTo>
                  <a:lnTo>
                    <a:pt x="1545166" y="169334"/>
                  </a:lnTo>
                  <a:lnTo>
                    <a:pt x="1714500" y="270934"/>
                  </a:lnTo>
                </a:path>
              </a:pathLst>
            </a:custGeom>
            <a:solidFill>
              <a:srgbClr val="F14124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8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8-23 at 13.5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074333"/>
            <a:ext cx="3938392" cy="383540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0399" y="223520"/>
            <a:ext cx="7367843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i="1" dirty="0" smtClean="0">
                <a:latin typeface="Symbol" charset="2"/>
                <a:cs typeface="Symbol" charset="2"/>
              </a:rPr>
              <a:t>   </a:t>
            </a:r>
            <a:r>
              <a:rPr lang="en-US" sz="4000" i="1" dirty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effectLst/>
              </a:rPr>
              <a:t>Primary </a:t>
            </a:r>
            <a:r>
              <a:rPr lang="en-US" sz="2800" i="1" dirty="0">
                <a:effectLst/>
                <a:latin typeface="Symbol" charset="2"/>
                <a:cs typeface="Symbol" charset="2"/>
              </a:rPr>
              <a:t>g</a:t>
            </a:r>
            <a:r>
              <a:rPr lang="en-US" sz="2800" dirty="0">
                <a:effectLst/>
              </a:rPr>
              <a:t>-ray matrix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1329" y="1982750"/>
            <a:ext cx="522474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i="1" dirty="0">
                <a:solidFill>
                  <a:srgbClr val="000000"/>
                </a:solidFill>
              </a:rPr>
              <a:t>	</a:t>
            </a:r>
            <a:r>
              <a:rPr lang="nb-NO" sz="2400" i="1" dirty="0" smtClean="0">
                <a:solidFill>
                  <a:srgbClr val="000000"/>
                </a:solidFill>
              </a:rPr>
              <a:t>	      </a:t>
            </a:r>
            <a:r>
              <a:rPr lang="nb-NO" sz="2000" i="1" dirty="0" smtClean="0">
                <a:solidFill>
                  <a:srgbClr val="000000"/>
                </a:solidFill>
              </a:rPr>
              <a:t>P(</a:t>
            </a:r>
            <a:r>
              <a:rPr lang="nb-NO" sz="2000" i="1" dirty="0" err="1" smtClean="0">
                <a:solidFill>
                  <a:srgbClr val="000000"/>
                </a:solidFill>
              </a:rPr>
              <a:t>E</a:t>
            </a:r>
            <a:r>
              <a:rPr lang="nb-NO" sz="2000" i="1" baseline="-25000" dirty="0" err="1" smtClean="0">
                <a:solidFill>
                  <a:srgbClr val="000000"/>
                </a:solidFill>
              </a:rPr>
              <a:t>x</a:t>
            </a:r>
            <a:r>
              <a:rPr lang="nb-NO" sz="2000" i="1" dirty="0" err="1" smtClean="0">
                <a:solidFill>
                  <a:srgbClr val="000000"/>
                </a:solidFill>
              </a:rPr>
              <a:t>,E</a:t>
            </a:r>
            <a:r>
              <a:rPr lang="nb-NO" sz="2000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nb-NO" sz="2000" i="1" dirty="0">
                <a:solidFill>
                  <a:srgbClr val="000000"/>
                </a:solidFill>
              </a:rPr>
              <a:t>)</a:t>
            </a:r>
            <a:r>
              <a:rPr lang="nb-NO" sz="2000" i="1" dirty="0">
                <a:solidFill>
                  <a:schemeClr val="accent1"/>
                </a:solidFill>
              </a:rPr>
              <a:t> </a:t>
            </a:r>
            <a:endParaRPr lang="nb-NO" sz="2000" i="1" dirty="0" smtClean="0"/>
          </a:p>
          <a:p>
            <a:r>
              <a:rPr lang="nb-NO" sz="2400" i="1" dirty="0"/>
              <a:t> </a:t>
            </a:r>
            <a:r>
              <a:rPr lang="nb-NO" sz="2400" i="1" dirty="0" smtClean="0"/>
              <a:t>                 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>
                <a:solidFill>
                  <a:srgbClr val="4E67C8"/>
                </a:solidFill>
              </a:rPr>
              <a:t>               Level </a:t>
            </a:r>
            <a:r>
              <a:rPr lang="nb-NO" sz="2000" dirty="0" err="1" smtClean="0">
                <a:solidFill>
                  <a:srgbClr val="4E67C8"/>
                </a:solidFill>
              </a:rPr>
              <a:t>density</a:t>
            </a:r>
            <a:r>
              <a:rPr lang="nb-NO" sz="2000" dirty="0" smtClean="0">
                <a:solidFill>
                  <a:srgbClr val="4E67C8"/>
                </a:solidFill>
              </a:rPr>
              <a:t>         </a:t>
            </a:r>
            <a:r>
              <a:rPr lang="nb-NO" sz="2000" dirty="0" smtClean="0">
                <a:solidFill>
                  <a:schemeClr val="accent6">
                    <a:lumMod val="75000"/>
                  </a:schemeClr>
                </a:solidFill>
              </a:rPr>
              <a:t>Trans. </a:t>
            </a:r>
            <a:r>
              <a:rPr lang="nb-NO" sz="2000" dirty="0" err="1" smtClean="0">
                <a:solidFill>
                  <a:schemeClr val="accent6">
                    <a:lumMod val="75000"/>
                  </a:schemeClr>
                </a:solidFill>
              </a:rPr>
              <a:t>coeff</a:t>
            </a:r>
            <a:r>
              <a:rPr lang="nb-NO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nb-NO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4"/>
            <a:r>
              <a:rPr lang="nb-NO" sz="2000" i="1" dirty="0" smtClean="0">
                <a:solidFill>
                  <a:srgbClr val="4E67C8"/>
                </a:solidFill>
                <a:latin typeface="Symbol" charset="2"/>
                <a:cs typeface="Symbol" charset="2"/>
              </a:rPr>
              <a:t>r</a:t>
            </a:r>
            <a:r>
              <a:rPr lang="nb-NO" sz="2000" i="1" dirty="0" smtClean="0">
                <a:solidFill>
                  <a:srgbClr val="4E67C8"/>
                </a:solidFill>
              </a:rPr>
              <a:t>(E</a:t>
            </a:r>
            <a:r>
              <a:rPr lang="nb-NO" sz="2000" i="1" baseline="-25000" dirty="0" smtClean="0">
                <a:solidFill>
                  <a:srgbClr val="4E67C8"/>
                </a:solidFill>
              </a:rPr>
              <a:t>f</a:t>
            </a:r>
            <a:r>
              <a:rPr lang="nb-NO" sz="2000" i="1" dirty="0" smtClean="0">
                <a:solidFill>
                  <a:srgbClr val="4E67C8"/>
                </a:solidFill>
              </a:rPr>
              <a:t>)                </a:t>
            </a:r>
            <a:r>
              <a:rPr lang="nb-NO" sz="2000" i="1" dirty="0" smtClean="0">
                <a:solidFill>
                  <a:srgbClr val="C3260C"/>
                </a:solidFill>
              </a:rPr>
              <a:t>T(</a:t>
            </a:r>
            <a:r>
              <a:rPr lang="nb-NO" sz="2000" i="1" dirty="0" err="1" smtClean="0">
                <a:solidFill>
                  <a:srgbClr val="C3260C"/>
                </a:solidFill>
              </a:rPr>
              <a:t>E</a:t>
            </a:r>
            <a:r>
              <a:rPr lang="nb-NO" sz="2000" i="1" baseline="-25000" dirty="0" err="1" smtClean="0">
                <a:solidFill>
                  <a:srgbClr val="C3260C"/>
                </a:solidFill>
                <a:latin typeface="Symbol" charset="2"/>
                <a:cs typeface="Symbol" charset="2"/>
              </a:rPr>
              <a:t>g</a:t>
            </a:r>
            <a:r>
              <a:rPr lang="nb-NO" sz="2000" i="1" dirty="0" smtClean="0">
                <a:solidFill>
                  <a:srgbClr val="C3260C"/>
                </a:solidFill>
              </a:rPr>
              <a:t>)</a:t>
            </a:r>
          </a:p>
          <a:p>
            <a:pPr marL="342900" indent="-342900">
              <a:buFont typeface="Symbol" charset="0"/>
              <a:buChar char=" "/>
            </a:pPr>
            <a:r>
              <a:rPr lang="nb-NO" sz="2000" i="1" dirty="0" smtClean="0">
                <a:solidFill>
                  <a:srgbClr val="C3260C"/>
                </a:solidFill>
              </a:rPr>
              <a:t>  	</a:t>
            </a:r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11380" y="2701420"/>
            <a:ext cx="523479" cy="82257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73425" y="2717800"/>
            <a:ext cx="533400" cy="837043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68315" y="2617860"/>
            <a:ext cx="38452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70325" y="3576367"/>
            <a:ext cx="3843213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63268" y="2425700"/>
            <a:ext cx="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16073" y="2715736"/>
            <a:ext cx="10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>
                <a:solidFill>
                  <a:srgbClr val="000000"/>
                </a:solidFill>
              </a:rPr>
              <a:t>P(</a:t>
            </a:r>
            <a:r>
              <a:rPr lang="nb-NO" i="1" dirty="0" err="1">
                <a:solidFill>
                  <a:srgbClr val="000000"/>
                </a:solidFill>
              </a:rPr>
              <a:t>E</a:t>
            </a:r>
            <a:r>
              <a:rPr lang="nb-NO" i="1" baseline="-25000" dirty="0" err="1">
                <a:solidFill>
                  <a:srgbClr val="000000"/>
                </a:solidFill>
              </a:rPr>
              <a:t>x</a:t>
            </a:r>
            <a:r>
              <a:rPr lang="nb-NO" i="1" dirty="0" err="1">
                <a:solidFill>
                  <a:srgbClr val="000000"/>
                </a:solidFill>
              </a:rPr>
              <a:t>,E</a:t>
            </a:r>
            <a:r>
              <a:rPr lang="nb-NO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nb-NO" i="1" dirty="0">
                <a:solidFill>
                  <a:srgbClr val="000000"/>
                </a:solidFill>
              </a:rPr>
              <a:t>)</a:t>
            </a:r>
            <a:r>
              <a:rPr lang="nb-NO" i="1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0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0399" y="223520"/>
            <a:ext cx="7367843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i="1" dirty="0" smtClean="0">
                <a:latin typeface="Symbol" charset="2"/>
                <a:cs typeface="Symbol" charset="2"/>
              </a:rPr>
              <a:t>   </a:t>
            </a:r>
            <a:r>
              <a:rPr lang="en-US" sz="4000" i="1" dirty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effectLst/>
              </a:rPr>
              <a:t>Multiplicative factors</a:t>
            </a:r>
            <a:endParaRPr lang="en-US" sz="2800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smtClean="0"/>
              <a:t>Oslo Seminar, Oslo, 6 December, 2012</a:t>
            </a:r>
            <a:endParaRPr 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008563" y="3073400"/>
            <a:ext cx="3284537" cy="838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828800"/>
            <a:ext cx="3344863" cy="3505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046663" y="3265488"/>
          <a:ext cx="3090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" imgW="1651000" imgH="228600" progId="Equation.3">
                  <p:embed/>
                </p:oleObj>
              </mc:Choice>
              <mc:Fallback>
                <p:oleObj name="Equation" r:id="rId5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265488"/>
                        <a:ext cx="30908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8"/>
          <p:cNvSpPr>
            <a:spLocks/>
          </p:cNvSpPr>
          <p:nvPr/>
        </p:nvSpPr>
        <p:spPr bwMode="auto">
          <a:xfrm flipV="1">
            <a:off x="4876800" y="3810000"/>
            <a:ext cx="1905000" cy="762000"/>
          </a:xfrm>
          <a:custGeom>
            <a:avLst/>
            <a:gdLst>
              <a:gd name="T0" fmla="*/ 1905000 w 1200"/>
              <a:gd name="T1" fmla="*/ 762000 h 480"/>
              <a:gd name="T2" fmla="*/ 990600 w 1200"/>
              <a:gd name="T3" fmla="*/ 152400 h 480"/>
              <a:gd name="T4" fmla="*/ 0 w 1200"/>
              <a:gd name="T5" fmla="*/ 0 h 480"/>
              <a:gd name="T6" fmla="*/ 0 60000 65536"/>
              <a:gd name="T7" fmla="*/ 0 60000 65536"/>
              <a:gd name="T8" fmla="*/ 0 60000 65536"/>
              <a:gd name="T9" fmla="*/ 0 w 1200"/>
              <a:gd name="T10" fmla="*/ 0 h 480"/>
              <a:gd name="T11" fmla="*/ 1200 w 120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480">
                <a:moveTo>
                  <a:pt x="1200" y="480"/>
                </a:moveTo>
                <a:cubicBezTo>
                  <a:pt x="1012" y="328"/>
                  <a:pt x="824" y="176"/>
                  <a:pt x="624" y="96"/>
                </a:cubicBezTo>
                <a:cubicBezTo>
                  <a:pt x="424" y="16"/>
                  <a:pt x="212" y="8"/>
                  <a:pt x="0" y="0"/>
                </a:cubicBezTo>
              </a:path>
            </a:pathLst>
          </a:custGeom>
          <a:noFill/>
          <a:ln w="28575">
            <a:solidFill>
              <a:srgbClr val="CC0F1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 flipV="1">
            <a:off x="3886200" y="2438400"/>
            <a:ext cx="3581400" cy="838200"/>
          </a:xfrm>
          <a:custGeom>
            <a:avLst/>
            <a:gdLst>
              <a:gd name="T0" fmla="*/ 3581400 w 2256"/>
              <a:gd name="T1" fmla="*/ 0 h 528"/>
              <a:gd name="T2" fmla="*/ 2667000 w 2256"/>
              <a:gd name="T3" fmla="*/ 533400 h 528"/>
              <a:gd name="T4" fmla="*/ 0 w 2256"/>
              <a:gd name="T5" fmla="*/ 838200 h 528"/>
              <a:gd name="T6" fmla="*/ 0 60000 65536"/>
              <a:gd name="T7" fmla="*/ 0 60000 65536"/>
              <a:gd name="T8" fmla="*/ 0 60000 65536"/>
              <a:gd name="T9" fmla="*/ 0 w 2256"/>
              <a:gd name="T10" fmla="*/ 0 h 528"/>
              <a:gd name="T11" fmla="*/ 2256 w 22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528">
                <a:moveTo>
                  <a:pt x="2256" y="0"/>
                </a:moveTo>
                <a:cubicBezTo>
                  <a:pt x="2156" y="124"/>
                  <a:pt x="2056" y="248"/>
                  <a:pt x="1680" y="336"/>
                </a:cubicBezTo>
                <a:cubicBezTo>
                  <a:pt x="1304" y="424"/>
                  <a:pt x="652" y="476"/>
                  <a:pt x="0" y="528"/>
                </a:cubicBezTo>
              </a:path>
            </a:pathLst>
          </a:custGeom>
          <a:noFill/>
          <a:ln w="28575">
            <a:solidFill>
              <a:srgbClr val="CC0F1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464300" y="3683000"/>
            <a:ext cx="609600" cy="0"/>
          </a:xfrm>
          <a:prstGeom prst="line">
            <a:avLst/>
          </a:prstGeom>
          <a:noFill/>
          <a:ln w="28575">
            <a:solidFill>
              <a:srgbClr val="CC0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7302500" y="3683000"/>
            <a:ext cx="685800" cy="0"/>
          </a:xfrm>
          <a:prstGeom prst="line">
            <a:avLst/>
          </a:prstGeom>
          <a:noFill/>
          <a:ln w="28575">
            <a:solidFill>
              <a:srgbClr val="CC0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69094"/>
              </p:ext>
            </p:extLst>
          </p:nvPr>
        </p:nvGraphicFramePr>
        <p:xfrm>
          <a:off x="5462588" y="1447800"/>
          <a:ext cx="24003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7" imgW="1282700" imgH="368300" progId="Equation.3">
                  <p:embed/>
                </p:oleObj>
              </mc:Choice>
              <mc:Fallback>
                <p:oleObj name="Equation" r:id="rId7" imgW="1282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1447800"/>
                        <a:ext cx="24003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08563" y="45720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 charset="0"/>
              <a:buChar char=" "/>
            </a:pPr>
            <a:r>
              <a:rPr lang="nb-NO" dirty="0">
                <a:solidFill>
                  <a:schemeClr val="accent6"/>
                </a:solidFill>
              </a:rPr>
              <a:t>Brink </a:t>
            </a:r>
            <a:r>
              <a:rPr lang="nb-NO" dirty="0" err="1">
                <a:solidFill>
                  <a:schemeClr val="accent6"/>
                </a:solidFill>
              </a:rPr>
              <a:t>hypothesis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6362" y="2138363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 charset="0"/>
              <a:buChar char=" "/>
            </a:pPr>
            <a:r>
              <a:rPr lang="nb-NO" dirty="0" err="1" smtClean="0">
                <a:solidFill>
                  <a:schemeClr val="accent6"/>
                </a:solidFill>
              </a:rPr>
              <a:t>Fermi’s</a:t>
            </a:r>
            <a:r>
              <a:rPr lang="nb-NO" dirty="0" smtClean="0">
                <a:solidFill>
                  <a:schemeClr val="accent6"/>
                </a:solidFill>
              </a:rPr>
              <a:t> </a:t>
            </a:r>
            <a:r>
              <a:rPr lang="nb-NO" dirty="0" err="1" smtClean="0">
                <a:solidFill>
                  <a:schemeClr val="accent6"/>
                </a:solidFill>
              </a:rPr>
              <a:t>golden</a:t>
            </a:r>
            <a:r>
              <a:rPr lang="nb-NO" dirty="0" smtClean="0">
                <a:solidFill>
                  <a:schemeClr val="accent6"/>
                </a:solidFill>
              </a:rPr>
              <a:t> </a:t>
            </a:r>
            <a:r>
              <a:rPr lang="nb-NO" dirty="0" err="1" smtClean="0">
                <a:solidFill>
                  <a:schemeClr val="accent6"/>
                </a:solidFill>
              </a:rPr>
              <a:t>rule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28478</TotalTime>
  <Words>894</Words>
  <Application>Microsoft Macintosh PowerPoint</Application>
  <PresentationFormat>On-screen Show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Slipstream</vt:lpstr>
      <vt:lpstr>Equation</vt:lpstr>
      <vt:lpstr>PowerPoint Presentation</vt:lpstr>
      <vt:lpstr>The Oslo Method</vt:lpstr>
      <vt:lpstr>Experiments at OCL</vt:lpstr>
      <vt:lpstr>∆E-E bananas</vt:lpstr>
      <vt:lpstr>Assumption for the extraction of  first-generation g-spectra</vt:lpstr>
      <vt:lpstr>Gamma-multiplicity</vt:lpstr>
      <vt:lpstr>   From total to primary g-ray matrix </vt:lpstr>
      <vt:lpstr>    Primary g-ray matrix </vt:lpstr>
      <vt:lpstr>    Multiplicative factors</vt:lpstr>
      <vt:lpstr>  P(Ex,Eg)  =  r(Ef) . T(Eg) ?</vt:lpstr>
      <vt:lpstr>Normalization</vt:lpstr>
      <vt:lpstr> r(Ef)  and T(Eg)</vt:lpstr>
      <vt:lpstr> 231,232,233Th and 232,233Pa</vt:lpstr>
      <vt:lpstr>Thermal quasi-particles,  the spectators of mid-shell nuclei</vt:lpstr>
      <vt:lpstr>Thermal quasi-particles create level density</vt:lpstr>
      <vt:lpstr>A simple model for level density</vt:lpstr>
      <vt:lpstr>Nilsson level scheme</vt:lpstr>
      <vt:lpstr>Level density and broken pairs</vt:lpstr>
      <vt:lpstr>Parity asymmetry</vt:lpstr>
      <vt:lpstr>Titanium and tin</vt:lpstr>
      <vt:lpstr>Summary</vt:lpstr>
      <vt:lpstr>PowerPoint Presentation</vt:lpstr>
    </vt:vector>
  </TitlesOfParts>
  <Company>University of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 3320 Fysikk og energiressurser</dc:title>
  <dc:creator>Magne Guttormsen</dc:creator>
  <cp:lastModifiedBy>Magne Guttormsen</cp:lastModifiedBy>
  <cp:revision>446</cp:revision>
  <cp:lastPrinted>2011-08-15T11:09:43Z</cp:lastPrinted>
  <dcterms:created xsi:type="dcterms:W3CDTF">2011-02-16T13:55:32Z</dcterms:created>
  <dcterms:modified xsi:type="dcterms:W3CDTF">2012-12-09T19:43:55Z</dcterms:modified>
</cp:coreProperties>
</file>