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B4DC-EEA5-44DA-93D7-7D24E86A1847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D8D14-4195-4538-9DB7-86F6801A5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D9D1B-EBB2-4997-B000-EE0B897B8B6F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423D6-B4CC-45CE-A582-AF7E3E877E21}" type="slidenum">
              <a:rPr lang="en-US"/>
              <a:pPr/>
              <a:t>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3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1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9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9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6139-8AC8-41A2-9D5F-E3F19ABB3AD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7A985-24A3-4AD6-8F00-1885BDA7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9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0.emf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My%20Documents\PowerPoint\All%20Shook%20Up%20Part.WAV" TargetMode="Externa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image" Target="../media/image12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1"/>
            <a:ext cx="7772400" cy="1219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Simulating </a:t>
            </a:r>
            <a:r>
              <a:rPr lang="en-US" sz="4000" b="1" dirty="0" err="1" smtClean="0">
                <a:latin typeface="Symbol" pitchFamily="18" charset="2"/>
              </a:rPr>
              <a:t>G</a:t>
            </a:r>
            <a:r>
              <a:rPr lang="en-US" sz="4000" b="1" baseline="-25000" dirty="0" err="1" smtClean="0">
                <a:latin typeface="Symbol" pitchFamily="18" charset="2"/>
              </a:rPr>
              <a:t>g</a:t>
            </a:r>
            <a:r>
              <a:rPr lang="en-US" sz="4000" b="1" dirty="0" smtClean="0"/>
              <a:t> Distributions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2672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What is </a:t>
            </a:r>
            <a:r>
              <a:rPr lang="en-US" b="1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b="1" baseline="-25000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How are </a:t>
            </a:r>
            <a:r>
              <a:rPr lang="en-US" b="1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b="1" baseline="-25000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b="1" dirty="0" err="1" smtClean="0">
                <a:solidFill>
                  <a:schemeClr val="tx1"/>
                </a:solidFill>
              </a:rPr>
              <a:t>’s</a:t>
            </a:r>
            <a:r>
              <a:rPr lang="en-US" b="1" dirty="0" smtClean="0">
                <a:solidFill>
                  <a:schemeClr val="tx1"/>
                </a:solidFill>
              </a:rPr>
              <a:t> measured?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What does the standard model predict?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Simulating </a:t>
            </a:r>
            <a:r>
              <a:rPr lang="en-US" b="1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b="1" baseline="-25000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b="1" dirty="0" smtClean="0">
                <a:solidFill>
                  <a:schemeClr val="tx1"/>
                </a:solidFill>
              </a:rPr>
              <a:t> distributions.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Constraining the </a:t>
            </a:r>
            <a:r>
              <a:rPr lang="en-US" b="1" smtClean="0">
                <a:solidFill>
                  <a:schemeClr val="tx1"/>
                </a:solidFill>
              </a:rPr>
              <a:t>Oslo method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Testing the Porter-Thomas distribution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Simulating </a:t>
            </a:r>
            <a:r>
              <a:rPr lang="en-US" sz="2800" b="1" dirty="0" err="1" smtClean="0">
                <a:latin typeface="Symbol" pitchFamily="18" charset="2"/>
              </a:rPr>
              <a:t>G</a:t>
            </a:r>
            <a:r>
              <a:rPr lang="en-US" sz="2800" b="1" baseline="-25000" dirty="0" err="1" smtClean="0">
                <a:latin typeface="Symbol" pitchFamily="18" charset="2"/>
              </a:rPr>
              <a:t>g</a:t>
            </a:r>
            <a:r>
              <a:rPr lang="en-US" sz="2800" b="1" dirty="0" smtClean="0"/>
              <a:t> Distributions: Step 2</a:t>
            </a:r>
            <a:br>
              <a:rPr lang="en-US" sz="2800" b="1" dirty="0" smtClean="0"/>
            </a:br>
            <a:r>
              <a:rPr lang="en-US" sz="2400" b="1" dirty="0" smtClean="0"/>
              <a:t>Calculating the </a:t>
            </a:r>
            <a:r>
              <a:rPr lang="en-US" sz="2400" b="1" dirty="0" err="1" smtClean="0">
                <a:latin typeface="Symbol" pitchFamily="18" charset="2"/>
              </a:rPr>
              <a:t>G</a:t>
            </a:r>
            <a:r>
              <a:rPr lang="en-US" sz="2400" b="1" baseline="-25000" dirty="0" err="1" smtClean="0">
                <a:latin typeface="Symbol" pitchFamily="18" charset="2"/>
              </a:rPr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err="1" smtClean="0"/>
              <a:t>’s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i="1" dirty="0" err="1" smtClean="0"/>
              <a:t>E</a:t>
            </a:r>
            <a:r>
              <a:rPr lang="en-US" sz="2400" b="1" i="1" baseline="-25000" dirty="0" err="1" smtClean="0">
                <a:latin typeface="Symbol" pitchFamily="18" charset="2"/>
              </a:rPr>
              <a:t>g</a:t>
            </a:r>
            <a:r>
              <a:rPr lang="en-US" sz="2400" b="1" i="1" baseline="-25000" dirty="0" err="1" smtClean="0"/>
              <a:t>i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S</a:t>
            </a:r>
            <a:r>
              <a:rPr lang="en-US" sz="2400" b="1" baseline="-25000" dirty="0" err="1" smtClean="0"/>
              <a:t>n</a:t>
            </a:r>
            <a:r>
              <a:rPr lang="en-US" sz="2400" b="1" dirty="0" smtClean="0"/>
              <a:t> – </a:t>
            </a:r>
            <a:r>
              <a:rPr lang="en-US" sz="2400" b="1" i="1" dirty="0" err="1" smtClean="0"/>
              <a:t>E</a:t>
            </a:r>
            <a:r>
              <a:rPr lang="en-US" sz="2400" b="1" i="1" baseline="-25000" dirty="0" err="1" smtClean="0"/>
              <a:t>xi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Calculate </a:t>
            </a:r>
            <a:r>
              <a:rPr lang="en-US" sz="2400" b="1" i="1" dirty="0" smtClean="0"/>
              <a:t>f</a:t>
            </a:r>
            <a:r>
              <a:rPr lang="en-US" sz="2400" b="1" i="1" baseline="-25000" dirty="0" smtClean="0"/>
              <a:t>X1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E</a:t>
            </a:r>
            <a:r>
              <a:rPr lang="en-US" sz="2400" b="1" i="1" baseline="-25000" dirty="0" err="1" smtClean="0">
                <a:latin typeface="Symbol" pitchFamily="18" charset="2"/>
              </a:rPr>
              <a:t>g</a:t>
            </a:r>
            <a:r>
              <a:rPr lang="en-US" sz="2400" b="1" i="1" baseline="-25000" dirty="0" err="1" smtClean="0"/>
              <a:t>i</a:t>
            </a:r>
            <a:r>
              <a:rPr lang="en-US" sz="2400" b="1" dirty="0" smtClean="0"/>
              <a:t>)’s.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Calculate “PTD” factor </a:t>
            </a:r>
            <a:r>
              <a:rPr lang="el-GR" sz="2400" b="1" dirty="0" smtClean="0"/>
              <a:t>ξ</a:t>
            </a:r>
            <a:r>
              <a:rPr lang="en-US" sz="2400" b="1" i="1" baseline="-25000" dirty="0" smtClean="0"/>
              <a:t>i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>
                <a:solidFill>
                  <a:srgbClr val="C00000"/>
                </a:solidFill>
              </a:rPr>
              <a:t>ξ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 </a:t>
            </a:r>
            <a:r>
              <a:rPr lang="en-US" sz="2400" b="1" dirty="0" smtClean="0">
                <a:solidFill>
                  <a:srgbClr val="C00000"/>
                </a:solidFill>
              </a:rPr>
              <a:t> randomly chosen from the PTD.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>
                <a:solidFill>
                  <a:srgbClr val="002060"/>
                </a:solidFill>
              </a:rPr>
              <a:t>Generalize to allow </a:t>
            </a:r>
            <a:r>
              <a:rPr lang="en-US" sz="2400" b="1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</a:rPr>
              <a:t>≠1.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err="1" smtClean="0">
                <a:latin typeface="Symbol" pitchFamily="18" charset="2"/>
              </a:rPr>
              <a:t>G</a:t>
            </a:r>
            <a:r>
              <a:rPr lang="en-US" sz="2400" b="1" baseline="-25000" dirty="0" err="1" smtClean="0">
                <a:latin typeface="Symbol" pitchFamily="18" charset="2"/>
              </a:rPr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= </a:t>
            </a:r>
            <a:r>
              <a:rPr lang="en-US" sz="2400" b="1" i="1" dirty="0" smtClean="0"/>
              <a:t>D</a:t>
            </a:r>
            <a:r>
              <a:rPr lang="en-US" sz="2400" b="1" i="1" baseline="-25000" dirty="0" smtClean="0"/>
              <a:t>0</a:t>
            </a:r>
            <a:r>
              <a:rPr lang="en-US" sz="2400" b="1" dirty="0" smtClean="0"/>
              <a:t> </a:t>
            </a:r>
            <a:r>
              <a:rPr lang="el-GR" sz="2400" b="1" dirty="0" smtClean="0"/>
              <a:t>ξ</a:t>
            </a:r>
            <a:r>
              <a:rPr lang="en-US" sz="2400" b="1" i="1" baseline="-25000" dirty="0" smtClean="0"/>
              <a:t>i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f</a:t>
            </a:r>
            <a:r>
              <a:rPr lang="en-US" sz="2400" b="1" i="1" baseline="-25000" dirty="0" smtClean="0"/>
              <a:t>X1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E</a:t>
            </a:r>
            <a:r>
              <a:rPr lang="en-US" sz="2400" b="1" i="1" baseline="-25000" dirty="0" err="1" smtClean="0">
                <a:latin typeface="Symbol" pitchFamily="18" charset="2"/>
              </a:rPr>
              <a:t>g</a:t>
            </a:r>
            <a:r>
              <a:rPr lang="en-US" sz="2400" b="1" i="1" baseline="-25000" dirty="0" err="1" smtClean="0"/>
              <a:t>i</a:t>
            </a:r>
            <a:r>
              <a:rPr lang="en-US" sz="2400" b="1" dirty="0" smtClean="0"/>
              <a:t>)</a:t>
            </a:r>
            <a:r>
              <a:rPr lang="en-US" sz="2400" b="1" i="1" dirty="0" smtClean="0"/>
              <a:t> E</a:t>
            </a:r>
            <a:r>
              <a:rPr lang="en-US" sz="2400" b="1" i="1" baseline="-25000" dirty="0" smtClean="0">
                <a:latin typeface="Symbol" pitchFamily="18" charset="2"/>
              </a:rPr>
              <a:t>g</a:t>
            </a:r>
            <a:r>
              <a:rPr lang="en-US" sz="2400" b="1" i="1" baseline="-25000" dirty="0" smtClean="0"/>
              <a:t>i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Calculate </a:t>
            </a:r>
            <a:r>
              <a:rPr lang="en-US" sz="2400" b="1" dirty="0" err="1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 ’s for each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J</a:t>
            </a:r>
            <a:r>
              <a:rPr lang="en-US" sz="2400" b="1" baseline="30000" dirty="0" err="1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sz="2400" b="1" dirty="0" smtClean="0">
                <a:solidFill>
                  <a:srgbClr val="C00000"/>
                </a:solidFill>
              </a:rPr>
              <a:t> reached by dipole decay.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600200"/>
            <a:ext cx="5038725" cy="38931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914899" cy="39693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42556"/>
              </p:ext>
            </p:extLst>
          </p:nvPr>
        </p:nvGraphicFramePr>
        <p:xfrm>
          <a:off x="4315691" y="1810595"/>
          <a:ext cx="4942608" cy="38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Graph Sheet" r:id="rId5" imgW="3352680" imgH="2590560" progId="AxumGraphSheetFileType">
                  <p:embed/>
                </p:oleObj>
              </mc:Choice>
              <mc:Fallback>
                <p:oleObj name="Graph Sheet" r:id="rId5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5691" y="1810595"/>
                        <a:ext cx="4942608" cy="3819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165409"/>
              </p:ext>
            </p:extLst>
          </p:nvPr>
        </p:nvGraphicFramePr>
        <p:xfrm>
          <a:off x="4343400" y="1524000"/>
          <a:ext cx="5187660" cy="400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Graph Sheet" r:id="rId7" imgW="3352680" imgH="2590560" progId="AxumGraphSheetFileType">
                  <p:embed/>
                </p:oleObj>
              </mc:Choice>
              <mc:Fallback>
                <p:oleObj name="Graph Sheet" r:id="rId7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3400" y="1524000"/>
                        <a:ext cx="5187660" cy="40086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90967"/>
              </p:ext>
            </p:extLst>
          </p:nvPr>
        </p:nvGraphicFramePr>
        <p:xfrm>
          <a:off x="4343400" y="1627909"/>
          <a:ext cx="5105400" cy="3945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Graph Sheet" r:id="rId9" imgW="3352680" imgH="2590560" progId="AxumGraphSheetFileType">
                  <p:embed/>
                </p:oleObj>
              </mc:Choice>
              <mc:Fallback>
                <p:oleObj name="Graph Sheet" r:id="rId9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43400" y="1627909"/>
                        <a:ext cx="5105400" cy="39450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0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Simulating </a:t>
            </a:r>
            <a:r>
              <a:rPr lang="en-US" sz="2800" b="1" dirty="0" err="1" smtClean="0">
                <a:latin typeface="Symbol" pitchFamily="18" charset="2"/>
              </a:rPr>
              <a:t>G</a:t>
            </a:r>
            <a:r>
              <a:rPr lang="en-US" sz="2800" b="1" baseline="-25000" dirty="0" err="1" smtClean="0">
                <a:latin typeface="Symbol" pitchFamily="18" charset="2"/>
              </a:rPr>
              <a:t>g</a:t>
            </a:r>
            <a:r>
              <a:rPr lang="en-US" sz="2800" b="1" dirty="0" smtClean="0"/>
              <a:t> Distributions: Steps 3 and 4</a:t>
            </a:r>
            <a:br>
              <a:rPr lang="en-US" sz="2800" b="1" dirty="0" smtClean="0"/>
            </a:br>
            <a:r>
              <a:rPr lang="en-US" sz="2400" b="1" dirty="0" smtClean="0"/>
              <a:t>Calculating Total Widths and Iterating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sz="2400" b="1" dirty="0" smtClean="0"/>
                  <a:t>Sum </a:t>
                </a:r>
                <a:r>
                  <a:rPr lang="en-US" sz="2400" b="1" dirty="0" err="1" smtClean="0">
                    <a:latin typeface="Symbol" pitchFamily="18" charset="2"/>
                  </a:rPr>
                  <a:t>G</a:t>
                </a:r>
                <a:r>
                  <a:rPr lang="en-US" sz="2400" b="1" baseline="-25000" dirty="0" err="1" smtClean="0">
                    <a:latin typeface="Symbol" pitchFamily="18" charset="2"/>
                  </a:rPr>
                  <a:t>g</a:t>
                </a:r>
                <a:r>
                  <a:rPr lang="en-US" sz="2400" b="1" baseline="-25000" dirty="0" err="1" smtClean="0"/>
                  <a:t>i</a:t>
                </a:r>
                <a:r>
                  <a:rPr lang="en-US" sz="2400" b="1" dirty="0" err="1" smtClean="0"/>
                  <a:t>’s</a:t>
                </a:r>
                <a:r>
                  <a:rPr lang="en-US" sz="2400" b="1" dirty="0" smtClean="0"/>
                  <a:t> to get total width.</a:t>
                </a:r>
                <a:br>
                  <a:rPr lang="en-US" sz="2400" b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𝚪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1" i="1" smtClean="0">
                            <a:latin typeface="Cambria Math"/>
                          </a:rPr>
                          <m:t>𝒊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𝑿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𝑱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𝚪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𝜸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Iterate.</a:t>
                </a:r>
                <a:br>
                  <a:rPr lang="en-US" sz="2400" b="1" dirty="0" smtClean="0"/>
                </a:br>
                <a:r>
                  <a:rPr lang="en-US" sz="2400" b="1" dirty="0" smtClean="0">
                    <a:solidFill>
                      <a:srgbClr val="C00000"/>
                    </a:solidFill>
                  </a:rPr>
                  <a:t>Use same level schemes, etc.</a:t>
                </a:r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en-US" sz="2400" b="1" dirty="0" smtClean="0">
                    <a:solidFill>
                      <a:srgbClr val="002060"/>
                    </a:solidFill>
                  </a:rPr>
                  <a:t>New </a:t>
                </a:r>
                <a:r>
                  <a:rPr lang="en-US" sz="2400" b="1" dirty="0" err="1" smtClean="0">
                    <a:solidFill>
                      <a:srgbClr val="002060"/>
                    </a:solidFill>
                    <a:latin typeface="Symbol" pitchFamily="18" charset="2"/>
                  </a:rPr>
                  <a:t>G</a:t>
                </a:r>
                <a:r>
                  <a:rPr lang="en-US" sz="2400" b="1" baseline="-25000" dirty="0" err="1" smtClean="0">
                    <a:solidFill>
                      <a:srgbClr val="002060"/>
                    </a:solidFill>
                    <a:latin typeface="Symbol" pitchFamily="18" charset="2"/>
                  </a:rPr>
                  <a:t>g</a:t>
                </a:r>
                <a:r>
                  <a:rPr lang="en-US" sz="2400" b="1" baseline="-25000" dirty="0" err="1" smtClean="0">
                    <a:solidFill>
                      <a:srgbClr val="002060"/>
                    </a:solidFill>
                  </a:rPr>
                  <a:t>i</a:t>
                </a:r>
                <a:r>
                  <a:rPr lang="en-US" sz="2400" b="1" dirty="0" err="1" smtClean="0">
                    <a:solidFill>
                      <a:srgbClr val="002060"/>
                    </a:solidFill>
                  </a:rPr>
                  <a:t>’s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by varying </a:t>
                </a:r>
                <a:r>
                  <a:rPr lang="el-GR" sz="2400" b="1" dirty="0" smtClean="0">
                    <a:solidFill>
                      <a:srgbClr val="002060"/>
                    </a:solidFill>
                  </a:rPr>
                  <a:t>ξ</a:t>
                </a:r>
                <a:r>
                  <a:rPr lang="en-US" sz="2400" b="1" i="1" baseline="-25000" dirty="0" smtClean="0">
                    <a:solidFill>
                      <a:srgbClr val="002060"/>
                    </a:solidFill>
                  </a:rPr>
                  <a:t>i</a:t>
                </a:r>
                <a:r>
                  <a:rPr lang="en-US" sz="2400" b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 only.</a:t>
                </a:r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en-US" sz="2400" b="1" dirty="0" smtClean="0">
                    <a:solidFill>
                      <a:srgbClr val="003300"/>
                    </a:solidFill>
                  </a:rPr>
                  <a:t>Yields distribution of </a:t>
                </a:r>
                <a:r>
                  <a:rPr lang="en-US" sz="2400" b="1" dirty="0" err="1" smtClean="0">
                    <a:solidFill>
                      <a:srgbClr val="003300"/>
                    </a:solidFill>
                    <a:latin typeface="Symbol" pitchFamily="18" charset="2"/>
                  </a:rPr>
                  <a:t>G</a:t>
                </a:r>
                <a:r>
                  <a:rPr lang="en-US" sz="2400" b="1" baseline="-25000" dirty="0" err="1" smtClean="0">
                    <a:solidFill>
                      <a:srgbClr val="003300"/>
                    </a:solidFill>
                    <a:latin typeface="Symbol" pitchFamily="18" charset="2"/>
                  </a:rPr>
                  <a:t>g</a:t>
                </a:r>
                <a:r>
                  <a:rPr lang="en-US" sz="2400" b="1" dirty="0" err="1" smtClean="0">
                    <a:solidFill>
                      <a:srgbClr val="003300"/>
                    </a:solidFill>
                  </a:rPr>
                  <a:t>’s</a:t>
                </a:r>
                <a:r>
                  <a:rPr lang="en-US" sz="2400" b="1" dirty="0" smtClean="0">
                    <a:solidFill>
                      <a:srgbClr val="003300"/>
                    </a:solidFill>
                  </a:rPr>
                  <a:t>.</a:t>
                </a:r>
              </a:p>
              <a:p>
                <a:r>
                  <a:rPr lang="en-US" sz="2400" b="1" dirty="0" smtClean="0"/>
                  <a:t>Shape of </a:t>
                </a:r>
                <a:r>
                  <a:rPr lang="en-US" sz="2400" b="1" dirty="0" err="1" smtClean="0">
                    <a:latin typeface="Symbol" pitchFamily="18" charset="2"/>
                  </a:rPr>
                  <a:t>G</a:t>
                </a:r>
                <a:r>
                  <a:rPr lang="en-US" sz="2400" b="1" baseline="-25000" dirty="0" err="1" smtClean="0">
                    <a:latin typeface="Symbol" pitchFamily="18" charset="2"/>
                  </a:rPr>
                  <a:t>g</a:t>
                </a:r>
                <a:r>
                  <a:rPr lang="en-US" sz="2400" b="1" dirty="0" smtClean="0"/>
                  <a:t> distribution due to:</a:t>
                </a:r>
                <a:br>
                  <a:rPr lang="en-US" sz="2400" b="1" dirty="0" smtClean="0"/>
                </a:br>
                <a:r>
                  <a:rPr lang="en-US" sz="2400" b="1" dirty="0" smtClean="0">
                    <a:solidFill>
                      <a:srgbClr val="C00000"/>
                    </a:solidFill>
                  </a:rPr>
                  <a:t>Shapes of LD and PSF models.</a:t>
                </a:r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en-US" sz="2400" b="1" dirty="0" smtClean="0">
                    <a:solidFill>
                      <a:srgbClr val="002060"/>
                    </a:solidFill>
                  </a:rPr>
                  <a:t>“PTD” fluctuations.</a:t>
                </a:r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93447"/>
              </p:ext>
            </p:extLst>
          </p:nvPr>
        </p:nvGraphicFramePr>
        <p:xfrm>
          <a:off x="4953000" y="1905000"/>
          <a:ext cx="4603376" cy="355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Graph Sheet" r:id="rId4" imgW="3352680" imgH="2590560" progId="AxumGraphSheetFileType">
                  <p:embed/>
                </p:oleObj>
              </mc:Choice>
              <mc:Fallback>
                <p:oleObj name="Graph Sheet" r:id="rId4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1905000"/>
                        <a:ext cx="4603376" cy="35571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2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Examples: LD and PSF Models in </a:t>
            </a:r>
            <a:r>
              <a:rPr lang="en-US" sz="2800" b="1" dirty="0" err="1" smtClean="0"/>
              <a:t>Talys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Five LD models.</a:t>
            </a:r>
            <a:br>
              <a:rPr lang="en-US" sz="2000" b="1" dirty="0" smtClean="0"/>
            </a:br>
            <a:r>
              <a:rPr lang="en-US" sz="2000" b="1" dirty="0" smtClean="0"/>
              <a:t>1 – Const. T + Fermi Gas.</a:t>
            </a:r>
            <a:br>
              <a:rPr lang="en-US" sz="2000" b="1" dirty="0" smtClean="0"/>
            </a:br>
            <a:r>
              <a:rPr lang="en-US" sz="2000" b="1" dirty="0" smtClean="0"/>
              <a:t>2 – Back-shifted Fermi Gas.</a:t>
            </a:r>
            <a:br>
              <a:rPr lang="en-US" sz="2000" b="1" dirty="0" smtClean="0"/>
            </a:br>
            <a:r>
              <a:rPr lang="en-US" sz="2000" b="1" dirty="0" smtClean="0"/>
              <a:t>3 – Generalized Superfluid.</a:t>
            </a:r>
            <a:r>
              <a:rPr lang="en-US" sz="2000" b="1" baseline="30000" dirty="0" smtClean="0"/>
              <a:t>*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4 – </a:t>
            </a:r>
            <a:r>
              <a:rPr lang="en-US" sz="2000" b="1" dirty="0" err="1" smtClean="0"/>
              <a:t>Goriely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en-US" sz="2000" b="1" dirty="0" smtClean="0"/>
              <a:t>5 – </a:t>
            </a:r>
            <a:r>
              <a:rPr lang="en-US" sz="2000" b="1" dirty="0" err="1" smtClean="0"/>
              <a:t>Hilaire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Five PSF models.</a:t>
            </a:r>
            <a:br>
              <a:rPr lang="en-US" sz="2000" b="1" dirty="0" smtClean="0"/>
            </a:br>
            <a:r>
              <a:rPr lang="en-US" sz="2000" b="1" dirty="0" smtClean="0"/>
              <a:t>1 – </a:t>
            </a:r>
            <a:r>
              <a:rPr lang="en-US" sz="2000" b="1" dirty="0" err="1" smtClean="0"/>
              <a:t>Kopecky-Uhl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Lorentzian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en-US" sz="2000" b="1" dirty="0" smtClean="0"/>
              <a:t>2 – Brink-Axel </a:t>
            </a:r>
            <a:r>
              <a:rPr lang="en-US" sz="2000" b="1" dirty="0" err="1" smtClean="0"/>
              <a:t>Lorentzian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en-US" sz="2000" b="1" dirty="0" smtClean="0"/>
              <a:t>3 – </a:t>
            </a:r>
            <a:r>
              <a:rPr lang="en-US" sz="2000" b="1" dirty="0" err="1" smtClean="0"/>
              <a:t>Hartree-Fock</a:t>
            </a:r>
            <a:r>
              <a:rPr lang="en-US" sz="2000" b="1" dirty="0" smtClean="0"/>
              <a:t> BCS.</a:t>
            </a:r>
            <a:br>
              <a:rPr lang="en-US" sz="2000" b="1" dirty="0" smtClean="0"/>
            </a:br>
            <a:r>
              <a:rPr lang="en-US" sz="2000" b="1" dirty="0" smtClean="0"/>
              <a:t>4 – </a:t>
            </a:r>
            <a:r>
              <a:rPr lang="en-US" sz="2000" b="1" dirty="0" err="1" smtClean="0"/>
              <a:t>Hartree-Fock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Bogolyubov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en-US" sz="2000" b="1" dirty="0" smtClean="0"/>
              <a:t>5 – </a:t>
            </a:r>
            <a:r>
              <a:rPr lang="en-US" sz="2000" b="1" dirty="0" err="1" smtClean="0"/>
              <a:t>Goriely’s</a:t>
            </a:r>
            <a:r>
              <a:rPr lang="en-US" sz="2000" b="1" dirty="0" smtClean="0"/>
              <a:t> Hybrid.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baseline="30000" dirty="0" smtClean="0"/>
              <a:t>*</a:t>
            </a:r>
            <a:r>
              <a:rPr lang="en-US" sz="2000" b="1" dirty="0" smtClean="0"/>
              <a:t>Didn’t use. Couldn’t normalize.</a:t>
            </a:r>
            <a:endParaRPr lang="en-US" sz="2000" b="1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1600201"/>
            <a:ext cx="4987636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834580"/>
              </p:ext>
            </p:extLst>
          </p:nvPr>
        </p:nvGraphicFramePr>
        <p:xfrm>
          <a:off x="4114800" y="1600201"/>
          <a:ext cx="5181600" cy="400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Graph Sheet" r:id="rId4" imgW="3352680" imgH="2590560" progId="AxumGraphSheetFileType">
                  <p:embed/>
                </p:oleObj>
              </mc:Choice>
              <mc:Fallback>
                <p:oleObj name="Graph Sheet" r:id="rId4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1600201"/>
                        <a:ext cx="5181600" cy="40039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Talys</a:t>
            </a:r>
            <a:r>
              <a:rPr lang="en-US" sz="2800" b="1" dirty="0" smtClean="0"/>
              <a:t> Results for </a:t>
            </a:r>
            <a:r>
              <a:rPr lang="en-US" sz="4000" b="1" dirty="0" smtClean="0"/>
              <a:t>‹</a:t>
            </a:r>
            <a:r>
              <a:rPr lang="en-US" sz="2800" b="1" dirty="0" err="1" smtClean="0">
                <a:latin typeface="Symbol" pitchFamily="18" charset="2"/>
              </a:rPr>
              <a:t>G</a:t>
            </a:r>
            <a:r>
              <a:rPr lang="en-US" sz="2800" b="1" baseline="-25000" dirty="0" err="1" smtClean="0">
                <a:latin typeface="Symbol" pitchFamily="18" charset="2"/>
              </a:rPr>
              <a:t>g</a:t>
            </a:r>
            <a:r>
              <a:rPr lang="el-GR" sz="4000" b="1" dirty="0" smtClean="0"/>
              <a:t>›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Talys</a:t>
            </a:r>
            <a:r>
              <a:rPr lang="en-US" sz="2000" b="1" dirty="0" smtClean="0"/>
              <a:t> calculation with 4 LD and 5 PSF models.</a:t>
            </a:r>
          </a:p>
          <a:p>
            <a:r>
              <a:rPr lang="en-US" sz="2000" b="1" dirty="0" smtClean="0"/>
              <a:t>Normalized LD models to ORELA </a:t>
            </a:r>
            <a:r>
              <a:rPr lang="en-US" sz="2000" b="1" i="1" dirty="0" smtClean="0"/>
              <a:t>D</a:t>
            </a:r>
            <a:r>
              <a:rPr lang="en-US" sz="2000" b="1" i="1" baseline="-25000" dirty="0" smtClean="0"/>
              <a:t>0</a:t>
            </a:r>
            <a:r>
              <a:rPr lang="en-US" sz="2000" b="1" dirty="0" smtClean="0"/>
              <a:t> = 153 </a:t>
            </a:r>
            <a:r>
              <a:rPr lang="en-US" sz="2000" b="1" dirty="0" err="1" smtClean="0"/>
              <a:t>eV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en-US" sz="2000" b="1" dirty="0" smtClean="0"/>
              <a:t>LD models 1 and 2 normalized using “</a:t>
            </a:r>
            <a:r>
              <a:rPr lang="en-US" sz="2000" b="1" i="1" dirty="0" smtClean="0"/>
              <a:t>a</a:t>
            </a:r>
            <a:r>
              <a:rPr lang="en-US" sz="2000" b="1" dirty="0" smtClean="0"/>
              <a:t>”, models 4 and 5 using “</a:t>
            </a:r>
            <a:r>
              <a:rPr lang="en-US" sz="2000" b="1" i="1" dirty="0" smtClean="0"/>
              <a:t>c</a:t>
            </a:r>
            <a:r>
              <a:rPr lang="en-US" sz="2000" b="1" dirty="0" smtClean="0"/>
              <a:t>” and “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b="1" dirty="0" smtClean="0"/>
              <a:t>”.</a:t>
            </a:r>
          </a:p>
          <a:p>
            <a:r>
              <a:rPr lang="en-US" sz="2000" b="1" dirty="0" smtClean="0"/>
              <a:t>PSF models un-normalized.</a:t>
            </a:r>
          </a:p>
          <a:p>
            <a:r>
              <a:rPr lang="en-US" sz="2000" b="1" dirty="0" smtClean="0"/>
              <a:t>Chose LD/PSF combinations which gave closest to ORELA value, </a:t>
            </a:r>
            <a:r>
              <a:rPr lang="en-US" sz="2800" b="1" dirty="0" smtClean="0"/>
              <a:t>‹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latin typeface="Symbol" pitchFamily="18" charset="2"/>
              </a:rPr>
              <a:t>g</a:t>
            </a:r>
            <a:r>
              <a:rPr lang="el-GR" sz="2800" b="1" dirty="0" smtClean="0"/>
              <a:t>›</a:t>
            </a:r>
            <a:r>
              <a:rPr lang="en-US" sz="2000" b="1" dirty="0" smtClean="0"/>
              <a:t> = 85.9±1.8 </a:t>
            </a:r>
            <a:r>
              <a:rPr lang="en-US" sz="2000" b="1" dirty="0" err="1" smtClean="0"/>
              <a:t>meV</a:t>
            </a:r>
            <a:r>
              <a:rPr lang="en-US" sz="2000" b="1" dirty="0" smtClean="0"/>
              <a:t>, for simulations. </a:t>
            </a:r>
            <a:br>
              <a:rPr lang="en-US" sz="2000" b="1" dirty="0" smtClean="0"/>
            </a:br>
            <a:endParaRPr lang="en-US" sz="20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5076825" cy="3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2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Simulation Results with </a:t>
            </a:r>
            <a:r>
              <a:rPr lang="en-US" sz="2800" b="1" dirty="0" err="1" smtClean="0"/>
              <a:t>Talys</a:t>
            </a:r>
            <a:r>
              <a:rPr lang="en-US" sz="2800" b="1" dirty="0" smtClean="0"/>
              <a:t> Models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All simulations using </a:t>
            </a:r>
            <a:r>
              <a:rPr lang="en-US" sz="2000" b="1" dirty="0" err="1" smtClean="0"/>
              <a:t>Talys</a:t>
            </a:r>
            <a:r>
              <a:rPr lang="en-US" sz="2000" b="1" dirty="0" smtClean="0"/>
              <a:t> models yielded 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latin typeface="Symbol" pitchFamily="18" charset="2"/>
              </a:rPr>
              <a:t>g</a:t>
            </a:r>
            <a:r>
              <a:rPr lang="en-US" sz="2000" b="1" dirty="0" smtClean="0"/>
              <a:t> distributions significantly narrower than measured.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Agrees with nuclear physics lore.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Decreasing </a:t>
            </a:r>
            <a:r>
              <a:rPr lang="en-US" sz="2000" b="1" dirty="0" smtClean="0">
                <a:latin typeface="Symbol" pitchFamily="18" charset="2"/>
              </a:rPr>
              <a:t>n</a:t>
            </a:r>
            <a:r>
              <a:rPr lang="en-US" sz="2000" b="1" dirty="0" smtClean="0"/>
              <a:t> results in much better agreement between simulation and data.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Another sign of violation of the PTD?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5419725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754549"/>
              </p:ext>
            </p:extLst>
          </p:nvPr>
        </p:nvGraphicFramePr>
        <p:xfrm>
          <a:off x="4336473" y="1676400"/>
          <a:ext cx="5226424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Graph Sheet" r:id="rId4" imgW="3352680" imgH="2590560" progId="AxumGraphSheetFileType">
                  <p:embed/>
                </p:oleObj>
              </mc:Choice>
              <mc:Fallback>
                <p:oleObj name="Graph Sheet" r:id="rId4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6473" y="1676400"/>
                        <a:ext cx="5226424" cy="403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9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Simulation Results </a:t>
            </a:r>
            <a:r>
              <a:rPr lang="en-US" sz="2800" b="1" dirty="0" smtClean="0"/>
              <a:t>with LD and PSF from the Oslo Method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What was the experimental spin distribution?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Affects slopes of LD and PSF.</a:t>
            </a:r>
          </a:p>
          <a:p>
            <a:r>
              <a:rPr lang="en-US" sz="2000" b="1" dirty="0" smtClean="0"/>
              <a:t>What is the true spin distribution?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Affects normalization of PSF and shape of simulated distribution.</a:t>
            </a:r>
          </a:p>
          <a:p>
            <a:r>
              <a:rPr lang="en-US" sz="2000" b="1" dirty="0" smtClean="0"/>
              <a:t>Would be better to know more about low-lying levels in </a:t>
            </a:r>
            <a:r>
              <a:rPr lang="en-US" sz="2000" b="1" baseline="30000" dirty="0" smtClean="0"/>
              <a:t>197</a:t>
            </a:r>
            <a:r>
              <a:rPr lang="en-US" sz="2000" b="1" dirty="0" smtClean="0"/>
              <a:t>Pt.</a:t>
            </a:r>
            <a:br>
              <a:rPr lang="en-US" sz="2000" b="1" dirty="0" smtClean="0"/>
            </a:br>
            <a:r>
              <a:rPr lang="en-US" sz="2000" b="1" i="1" dirty="0" err="1" smtClean="0">
                <a:solidFill>
                  <a:srgbClr val="C00000"/>
                </a:solidFill>
              </a:rPr>
              <a:t>E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cut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= 0.269 MeV.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2060"/>
                </a:solidFill>
              </a:rPr>
              <a:t>Only 2 ½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 and 2 3/2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 levels.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17964"/>
            <a:ext cx="5153025" cy="39814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77319"/>
            <a:ext cx="5038725" cy="38931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46" y="1731819"/>
            <a:ext cx="4907106" cy="40386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18" y="1731819"/>
            <a:ext cx="4929187" cy="39125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1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Problems, Improvements, and Future Plans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How to decompose PSF data into </a:t>
            </a:r>
            <a:r>
              <a:rPr lang="en-US" sz="2000" b="1" i="1" dirty="0" smtClean="0"/>
              <a:t>E1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M1</a:t>
            </a:r>
            <a:r>
              <a:rPr lang="en-US" sz="2000" b="1" dirty="0" smtClean="0"/>
              <a:t>?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Fit </a:t>
            </a:r>
            <a:r>
              <a:rPr lang="en-US" sz="2000" b="1" i="1" dirty="0" smtClean="0">
                <a:solidFill>
                  <a:srgbClr val="FF0000"/>
                </a:solidFill>
              </a:rPr>
              <a:t>E1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i="1" dirty="0" smtClean="0">
                <a:solidFill>
                  <a:srgbClr val="FF0000"/>
                </a:solidFill>
              </a:rPr>
              <a:t>M1</a:t>
            </a:r>
            <a:r>
              <a:rPr lang="en-US" sz="2000" b="1" dirty="0" smtClean="0">
                <a:solidFill>
                  <a:srgbClr val="FF0000"/>
                </a:solidFill>
              </a:rPr>
              <a:t> is everything else?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2060"/>
                </a:solidFill>
              </a:rPr>
              <a:t>Vice versa?</a:t>
            </a:r>
          </a:p>
          <a:p>
            <a:r>
              <a:rPr lang="en-US" sz="2000" b="1" dirty="0" smtClean="0"/>
              <a:t>How to normalize slopes of LD and PSF?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 is correct when simulated </a:t>
            </a:r>
            <a:r>
              <a:rPr lang="en-US" sz="2000" b="1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="1" baseline="-25000" dirty="0" err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</a:rPr>
              <a:t> distribution matches data?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2060"/>
                </a:solidFill>
              </a:rPr>
              <a:t>Ohio U. method?</a:t>
            </a:r>
          </a:p>
          <a:p>
            <a:r>
              <a:rPr lang="en-US" sz="2000" b="1" dirty="0" smtClean="0"/>
              <a:t>Simulating </a:t>
            </a:r>
            <a:r>
              <a:rPr lang="en-US" sz="2000" b="1" baseline="30000" dirty="0" smtClean="0"/>
              <a:t>194</a:t>
            </a:r>
            <a:r>
              <a:rPr lang="en-US" sz="2000" b="1" dirty="0" smtClean="0"/>
              <a:t>Pt+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 </a:t>
            </a:r>
            <a:r>
              <a:rPr lang="en-US" sz="2000" b="1" dirty="0" err="1">
                <a:latin typeface="Symbol" pitchFamily="18" charset="2"/>
              </a:rPr>
              <a:t>G</a:t>
            </a:r>
            <a:r>
              <a:rPr lang="en-US" sz="2000" b="1" baseline="-25000" dirty="0" err="1">
                <a:latin typeface="Symbol" pitchFamily="18" charset="2"/>
              </a:rPr>
              <a:t>g</a:t>
            </a:r>
            <a:r>
              <a:rPr lang="en-US" sz="2000" b="1" dirty="0" smtClean="0"/>
              <a:t> distribution might be even more interesting.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More widths/better statistics.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2060"/>
                </a:solidFill>
              </a:rPr>
              <a:t>Tail is more pronounced.</a:t>
            </a:r>
          </a:p>
          <a:p>
            <a:r>
              <a:rPr lang="en-US" sz="2000" b="1" dirty="0" smtClean="0"/>
              <a:t>Simulate </a:t>
            </a:r>
            <a:r>
              <a:rPr lang="en-US" sz="2000" b="1" baseline="30000" dirty="0" smtClean="0"/>
              <a:t>95</a:t>
            </a:r>
            <a:r>
              <a:rPr lang="en-US" sz="2000" b="1" dirty="0" smtClean="0"/>
              <a:t>Mo+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latin typeface="Symbol" pitchFamily="18" charset="2"/>
              </a:rPr>
              <a:t>g</a:t>
            </a:r>
            <a:r>
              <a:rPr lang="en-US" sz="2000" b="1" dirty="0" smtClean="0"/>
              <a:t> distributions.</a:t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Have 6 </a:t>
            </a:r>
            <a:r>
              <a:rPr lang="en-US" sz="2000" b="1" dirty="0" err="1" smtClean="0">
                <a:solidFill>
                  <a:srgbClr val="FF0000"/>
                </a:solidFill>
              </a:rPr>
              <a:t>J</a:t>
            </a:r>
            <a:r>
              <a:rPr lang="en-US" sz="20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="1" dirty="0" err="1" smtClean="0">
                <a:solidFill>
                  <a:srgbClr val="FF0000"/>
                </a:solidFill>
              </a:rPr>
              <a:t>’s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002060"/>
                </a:solidFill>
              </a:rPr>
              <a:t>Sensitivity to </a:t>
            </a:r>
            <a:r>
              <a:rPr lang="en-US" sz="2000" b="1" dirty="0" err="1" smtClean="0">
                <a:solidFill>
                  <a:srgbClr val="002060"/>
                </a:solidFill>
              </a:rPr>
              <a:t>upbend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000" b="1" dirty="0" smtClean="0"/>
              <a:t>Simulate </a:t>
            </a:r>
            <a:r>
              <a:rPr lang="en-US" sz="2000" b="1" baseline="30000" dirty="0" smtClean="0"/>
              <a:t>88</a:t>
            </a:r>
            <a:r>
              <a:rPr lang="en-US" sz="2000" b="1" dirty="0" smtClean="0"/>
              <a:t>Sr, </a:t>
            </a:r>
            <a:r>
              <a:rPr lang="en-US" sz="2000" b="1" baseline="30000" dirty="0" smtClean="0"/>
              <a:t>116,120</a:t>
            </a:r>
            <a:r>
              <a:rPr lang="en-US" sz="2000" b="1" dirty="0" smtClean="0"/>
              <a:t>Sn, </a:t>
            </a:r>
            <a:r>
              <a:rPr lang="en-US" sz="2000" b="1" baseline="30000" dirty="0" smtClean="0"/>
              <a:t>134,136,137</a:t>
            </a:r>
            <a:r>
              <a:rPr lang="en-US" sz="2000" b="1" dirty="0" smtClean="0"/>
              <a:t>Ba,…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460212"/>
              </p:ext>
            </p:extLst>
          </p:nvPr>
        </p:nvGraphicFramePr>
        <p:xfrm>
          <a:off x="4648200" y="914400"/>
          <a:ext cx="4191000" cy="542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Graph Sheet" r:id="rId3" imgW="2590560" imgH="3352680" progId="AxumGraphSheetFileType">
                  <p:embed/>
                </p:oleObj>
              </mc:Choice>
              <mc:Fallback>
                <p:oleObj name="Graph Sheet" r:id="rId3" imgW="2590560" imgH="335268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914400"/>
                        <a:ext cx="4191000" cy="54236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8063015">
            <a:off x="5410200" y="3276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Preliminary!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03614"/>
              </p:ext>
            </p:extLst>
          </p:nvPr>
        </p:nvGraphicFramePr>
        <p:xfrm>
          <a:off x="4546385" y="1761858"/>
          <a:ext cx="4918607" cy="380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Graph Sheet" r:id="rId5" imgW="3352680" imgH="2590560" progId="AxumGraphSheetFileType">
                  <p:embed/>
                </p:oleObj>
              </mc:Choice>
              <mc:Fallback>
                <p:oleObj name="Graph Sheet" r:id="rId5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6385" y="1761858"/>
                        <a:ext cx="4918607" cy="38007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8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</a:t>
            </a:r>
            <a:r>
              <a:rPr lang="en-US" b="1" dirty="0" err="1" smtClean="0">
                <a:latin typeface="Symbol" pitchFamily="18" charset="2"/>
              </a:rPr>
              <a:t>G</a:t>
            </a:r>
            <a:r>
              <a:rPr lang="en-US" b="1" baseline="-25000" dirty="0" err="1" smtClean="0">
                <a:latin typeface="Symbol" pitchFamily="18" charset="2"/>
              </a:rPr>
              <a:t>g</a:t>
            </a:r>
            <a:r>
              <a:rPr lang="en-US" b="1" dirty="0" smtClean="0"/>
              <a:t>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038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b="1" dirty="0" smtClean="0">
                    <a:latin typeface="Symbol" pitchFamily="18" charset="2"/>
                  </a:rPr>
                  <a:t>G</a:t>
                </a:r>
                <a:r>
                  <a:rPr lang="en-US" sz="2400" b="1" baseline="-25000" dirty="0" smtClean="0">
                    <a:latin typeface="Symbol" pitchFamily="18" charset="2"/>
                  </a:rPr>
                  <a:t>g</a:t>
                </a:r>
                <a:r>
                  <a:rPr lang="en-US" sz="2400" b="1" dirty="0" smtClean="0"/>
                  <a:t> is the total radiation width.</a:t>
                </a:r>
                <a:br>
                  <a:rPr lang="en-US" sz="2400" b="1" dirty="0" smtClean="0"/>
                </a:br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en-US" sz="2400" b="1" dirty="0" smtClean="0"/>
                  <a:t>Sum of partial radiation widths, </a:t>
                </a:r>
                <a:r>
                  <a:rPr lang="en-US" sz="2400" b="1" dirty="0" err="1" smtClean="0">
                    <a:latin typeface="Symbol" pitchFamily="18" charset="2"/>
                  </a:rPr>
                  <a:t>G</a:t>
                </a:r>
                <a:r>
                  <a:rPr lang="en-US" sz="2400" b="1" baseline="-25000" dirty="0" err="1" smtClean="0">
                    <a:latin typeface="Symbol" pitchFamily="18" charset="2"/>
                  </a:rPr>
                  <a:t>g</a:t>
                </a:r>
                <a:r>
                  <a:rPr lang="en-US" sz="2400" b="1" i="1" baseline="-25000" dirty="0" err="1" smtClean="0"/>
                  <a:t>i</a:t>
                </a:r>
                <a:r>
                  <a:rPr lang="en-US" sz="2400" b="1" dirty="0" smtClean="0"/>
                  <a:t>, for primary transitions from the capturing state (resonance).</a:t>
                </a:r>
                <a:br>
                  <a:rPr lang="en-US" sz="2400" b="1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038600" cy="4525963"/>
              </a:xfrm>
              <a:blipFill rotWithShape="1">
                <a:blip r:embed="rId2"/>
                <a:stretch>
                  <a:fillRect l="-1961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Casc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7117" r="43478" b="3929"/>
          <a:stretch>
            <a:fillRect/>
          </a:stretch>
        </p:blipFill>
        <p:spPr bwMode="auto">
          <a:xfrm>
            <a:off x="4724400" y="2138766"/>
            <a:ext cx="42672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019800" y="2362200"/>
            <a:ext cx="228600" cy="365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0" y="2362200"/>
            <a:ext cx="228600" cy="20574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2362200"/>
            <a:ext cx="304800" cy="9144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chemeClr val="hlink"/>
                </a:solidFill>
                <a:latin typeface="Comic Sans MS" pitchFamily="66" charset="0"/>
              </a:rPr>
              <a:t>Neutron Capture Cross Sections:</a:t>
            </a:r>
            <a:br>
              <a:rPr lang="en-US" sz="2400" b="1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chemeClr val="hlink"/>
                </a:solidFill>
                <a:latin typeface="Comic Sans MS" pitchFamily="66" charset="0"/>
              </a:rPr>
              <a:t> </a:t>
            </a:r>
            <a:br>
              <a:rPr lang="en-US" sz="2400" b="1">
                <a:solidFill>
                  <a:schemeClr val="hlink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chemeClr val="hlink"/>
                </a:solidFill>
                <a:latin typeface="Comic Sans MS" pitchFamily="66" charset="0"/>
              </a:rPr>
              <a:t>Neutron hits target and sticks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2800" b="1" baseline="30000">
                <a:solidFill>
                  <a:schemeClr val="hlink"/>
                </a:solidFill>
              </a:rPr>
              <a:t>A</a:t>
            </a:r>
            <a:r>
              <a:rPr lang="en-US" sz="2800" b="1">
                <a:solidFill>
                  <a:schemeClr val="hlink"/>
                </a:solidFill>
              </a:rPr>
              <a:t>Z(</a:t>
            </a:r>
            <a:r>
              <a:rPr lang="en-US" sz="2800" b="1" i="1">
                <a:solidFill>
                  <a:schemeClr val="hlink"/>
                </a:solidFill>
              </a:rPr>
              <a:t>n</a:t>
            </a:r>
            <a:r>
              <a:rPr lang="en-US" sz="2800" b="1">
                <a:solidFill>
                  <a:schemeClr val="hlink"/>
                </a:solidFill>
              </a:rPr>
              <a:t>,</a:t>
            </a:r>
            <a:r>
              <a:rPr lang="en-US" sz="2800" b="1">
                <a:solidFill>
                  <a:schemeClr val="hlink"/>
                </a:solidFill>
                <a:latin typeface="Symbol" pitchFamily="18" charset="2"/>
              </a:rPr>
              <a:t>g</a:t>
            </a:r>
            <a:r>
              <a:rPr lang="en-US" sz="2800" b="1">
                <a:solidFill>
                  <a:schemeClr val="hlink"/>
                </a:solidFill>
              </a:rPr>
              <a:t>)</a:t>
            </a:r>
            <a:r>
              <a:rPr lang="en-US" sz="2800" b="1" baseline="30000">
                <a:solidFill>
                  <a:schemeClr val="hlink"/>
                </a:solidFill>
              </a:rPr>
              <a:t>A+1</a:t>
            </a:r>
            <a:r>
              <a:rPr lang="en-US" sz="2800" b="1">
                <a:solidFill>
                  <a:schemeClr val="hlink"/>
                </a:solidFill>
              </a:rPr>
              <a:t>Z </a:t>
            </a:r>
          </a:p>
        </p:txBody>
      </p:sp>
      <p:pic>
        <p:nvPicPr>
          <p:cNvPr id="3076" name="Picture 4" descr="MailPouchBa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r="21521" b="27347"/>
          <a:stretch>
            <a:fillRect/>
          </a:stretch>
        </p:blipFill>
        <p:spPr bwMode="auto">
          <a:xfrm>
            <a:off x="4114800" y="2971800"/>
            <a:ext cx="40386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4724400" y="4191000"/>
            <a:ext cx="6858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800600" y="4038600"/>
            <a:ext cx="685800" cy="5334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638800" y="4572000"/>
            <a:ext cx="457200" cy="1447800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 rot="17598267">
            <a:off x="6210300" y="3695700"/>
            <a:ext cx="457200" cy="1447800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 rot="14070592">
            <a:off x="5676900" y="2781300"/>
            <a:ext cx="457200" cy="1447800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 rot="10098381">
            <a:off x="4648200" y="2514600"/>
            <a:ext cx="457200" cy="1447800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 rot="7243440">
            <a:off x="3695700" y="3467100"/>
            <a:ext cx="457200" cy="1447800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 rot="2945815">
            <a:off x="4305300" y="4533900"/>
            <a:ext cx="457200" cy="1447800"/>
          </a:xfrm>
          <a:prstGeom prst="lightningBol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9" name="All Shook Up Par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MCj035151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427038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0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486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14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14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14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14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14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9"/>
                </p:tgtEl>
              </p:cMediaNode>
            </p:audio>
          </p:childTnLst>
        </p:cTn>
      </p:par>
    </p:tnLst>
    <p:bldLst>
      <p:bldP spid="3077" grpId="0" animBg="1"/>
      <p:bldP spid="3078" grpId="0" animBg="1"/>
      <p:bldP spid="3081" grpId="0" animBg="1"/>
      <p:bldP spid="3083" grpId="0" animBg="1"/>
      <p:bldP spid="3084" grpId="0" animBg="1"/>
      <p:bldP spid="3085" grpId="0" animBg="1"/>
      <p:bldP spid="3086" grpId="0" animBg="1"/>
      <p:bldP spid="30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r>
              <a:rPr lang="en-US" sz="2800" b="1">
                <a:solidFill>
                  <a:schemeClr val="hlink"/>
                </a:solidFill>
              </a:rPr>
              <a:t>(</a:t>
            </a:r>
            <a:r>
              <a:rPr lang="en-US" sz="2800" b="1" i="1">
                <a:solidFill>
                  <a:schemeClr val="hlink"/>
                </a:solidFill>
              </a:rPr>
              <a:t>n</a:t>
            </a:r>
            <a:r>
              <a:rPr lang="en-US" sz="2800" b="1">
                <a:solidFill>
                  <a:schemeClr val="hlink"/>
                </a:solidFill>
              </a:rPr>
              <a:t>,</a:t>
            </a:r>
            <a:r>
              <a:rPr lang="en-US" sz="2800" b="1">
                <a:solidFill>
                  <a:schemeClr val="hlink"/>
                </a:solidFill>
                <a:latin typeface="Symbol" pitchFamily="18" charset="2"/>
              </a:rPr>
              <a:t>g</a:t>
            </a:r>
            <a:r>
              <a:rPr lang="en-US" sz="2800" b="1">
                <a:solidFill>
                  <a:schemeClr val="hlink"/>
                </a:solidFill>
              </a:rPr>
              <a:t>) Measurements at ORELA Employ C</a:t>
            </a:r>
            <a:r>
              <a:rPr lang="en-US" sz="2800" b="1" baseline="-25000">
                <a:solidFill>
                  <a:schemeClr val="hlink"/>
                </a:solidFill>
              </a:rPr>
              <a:t>6</a:t>
            </a:r>
            <a:r>
              <a:rPr lang="en-US" sz="2800" b="1">
                <a:solidFill>
                  <a:schemeClr val="hlink"/>
                </a:solidFill>
              </a:rPr>
              <a:t>D</a:t>
            </a:r>
            <a:r>
              <a:rPr lang="en-US" sz="2800" b="1" baseline="-25000">
                <a:solidFill>
                  <a:schemeClr val="hlink"/>
                </a:solidFill>
              </a:rPr>
              <a:t>6</a:t>
            </a:r>
            <a:r>
              <a:rPr lang="en-US" sz="2800" b="1">
                <a:solidFill>
                  <a:schemeClr val="hlink"/>
                </a:solidFill>
              </a:rPr>
              <a:t> Detectors</a:t>
            </a:r>
          </a:p>
        </p:txBody>
      </p:sp>
      <p:pic>
        <p:nvPicPr>
          <p:cNvPr id="5120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r="7353" b="7547"/>
          <a:stretch>
            <a:fillRect/>
          </a:stretch>
        </p:blipFill>
        <p:spPr bwMode="auto">
          <a:xfrm>
            <a:off x="1219200" y="1454727"/>
            <a:ext cx="67056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07130"/>
            <a:ext cx="6934199" cy="52006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3911" y="2549139"/>
            <a:ext cx="249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dirty="0" smtClean="0">
                <a:solidFill>
                  <a:srgbClr val="FFFF00"/>
                </a:solidFill>
              </a:rPr>
              <a:t>-ray detectors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0207" y="5248422"/>
            <a:ext cx="155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Sample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0000">
            <a:off x="5189538" y="4661032"/>
            <a:ext cx="254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Neutron beam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2362" y="1652852"/>
            <a:ext cx="207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Flux monitor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133305" y="5425420"/>
            <a:ext cx="582085" cy="35475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1" idx="0"/>
          </p:cNvCxnSpPr>
          <p:nvPr/>
        </p:nvCxnSpPr>
        <p:spPr bwMode="auto">
          <a:xfrm flipV="1">
            <a:off x="5437475" y="4528614"/>
            <a:ext cx="13761" cy="71980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693434" y="3010804"/>
            <a:ext cx="47097" cy="101015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537318" y="3024752"/>
            <a:ext cx="498930" cy="6638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777776" y="2114517"/>
            <a:ext cx="33323" cy="50507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21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1" b="1234"/>
          <a:stretch>
            <a:fillRect/>
          </a:stretch>
        </p:blipFill>
        <p:spPr bwMode="auto">
          <a:xfrm>
            <a:off x="4419601" y="1524000"/>
            <a:ext cx="3581400" cy="45327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5814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is </a:t>
            </a:r>
            <a:r>
              <a:rPr lang="en-US" b="1" dirty="0" err="1" smtClean="0">
                <a:latin typeface="Symbol" pitchFamily="18" charset="2"/>
              </a:rPr>
              <a:t>G</a:t>
            </a:r>
            <a:r>
              <a:rPr lang="en-US" b="1" baseline="-25000" dirty="0" err="1" smtClean="0">
                <a:latin typeface="Symbol" pitchFamily="18" charset="2"/>
              </a:rPr>
              <a:t>g</a:t>
            </a:r>
            <a:r>
              <a:rPr lang="en-US" b="1" dirty="0" smtClean="0"/>
              <a:t> Measured?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latin typeface="Symbol" pitchFamily="18" charset="2"/>
              </a:rPr>
              <a:t>g</a:t>
            </a:r>
            <a:r>
              <a:rPr lang="en-US" sz="2000" b="1" dirty="0" smtClean="0"/>
              <a:t> determined from </a:t>
            </a:r>
            <a:r>
              <a:rPr lang="en-US" sz="2000" b="1" i="1" dirty="0" smtClean="0"/>
              <a:t>R</a:t>
            </a:r>
            <a:r>
              <a:rPr lang="en-US" sz="2000" b="1" dirty="0" smtClean="0"/>
              <a:t>-matrix analysis of neutron-resonance data.</a:t>
            </a:r>
          </a:p>
          <a:p>
            <a:r>
              <a:rPr lang="en-US" sz="2000" b="1" dirty="0" smtClean="0"/>
              <a:t>Typically need both neutron total (transmission) and capture data.</a:t>
            </a:r>
          </a:p>
          <a:p>
            <a:r>
              <a:rPr lang="en-US" sz="2000" b="1" dirty="0" smtClean="0"/>
              <a:t>Capture area.</a:t>
            </a:r>
            <a:br>
              <a:rPr lang="en-US" sz="2000" b="1" dirty="0" smtClean="0"/>
            </a:br>
            <a:r>
              <a:rPr lang="en-US" sz="2000" b="1" i="1" dirty="0" smtClean="0"/>
              <a:t>A</a:t>
            </a:r>
            <a:r>
              <a:rPr lang="en-US" sz="2000" b="1" baseline="-25000" dirty="0" smtClean="0">
                <a:latin typeface="Symbol" pitchFamily="18" charset="2"/>
              </a:rPr>
              <a:t>g</a:t>
            </a:r>
            <a:r>
              <a:rPr lang="en-US" sz="2000" b="1" dirty="0" smtClean="0"/>
              <a:t>=</a:t>
            </a:r>
            <a:r>
              <a:rPr lang="en-US" sz="2000" b="1" i="1" dirty="0" err="1" smtClean="0"/>
              <a:t>g</a:t>
            </a:r>
            <a:r>
              <a:rPr lang="en-US" sz="2000" b="1" i="1" baseline="-25000" dirty="0" err="1" smtClean="0"/>
              <a:t>J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i="1" baseline="-25000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latin typeface="Symbol" pitchFamily="18" charset="2"/>
              </a:rPr>
              <a:t>g</a:t>
            </a:r>
            <a:r>
              <a:rPr lang="en-US" sz="2000" b="1" dirty="0" smtClean="0"/>
              <a:t>/(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i="1" baseline="-25000" dirty="0" err="1" smtClean="0"/>
              <a:t>n</a:t>
            </a:r>
            <a:r>
              <a:rPr lang="en-US" sz="2000" b="1" dirty="0" err="1" smtClean="0"/>
              <a:t>+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latin typeface="Symbol" pitchFamily="18" charset="2"/>
              </a:rPr>
              <a:t>g</a:t>
            </a:r>
            <a:r>
              <a:rPr lang="en-US" sz="2000" b="1" dirty="0" smtClean="0"/>
              <a:t>).</a:t>
            </a:r>
          </a:p>
          <a:p>
            <a:r>
              <a:rPr lang="en-US" sz="2000" b="1" dirty="0" smtClean="0"/>
              <a:t>Depth of transmission dip proportional to </a:t>
            </a:r>
            <a:r>
              <a:rPr lang="en-US" sz="2000" b="1" dirty="0" smtClean="0">
                <a:latin typeface="Symbol" pitchFamily="18" charset="2"/>
              </a:rPr>
              <a:t>G</a:t>
            </a:r>
            <a:r>
              <a:rPr lang="en-US" sz="2000" b="1" i="1" baseline="-25000" dirty="0" smtClean="0"/>
              <a:t>n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Total width.</a:t>
            </a:r>
            <a:br>
              <a:rPr lang="en-US" sz="2000" b="1" dirty="0" smtClean="0"/>
            </a:b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i="1" baseline="-25000" dirty="0" err="1" smtClean="0"/>
              <a:t>t</a:t>
            </a:r>
            <a:r>
              <a:rPr lang="en-US" sz="2000" b="1" dirty="0" smtClean="0"/>
              <a:t>=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i="1" baseline="-25000" dirty="0" err="1" smtClean="0"/>
              <a:t>n</a:t>
            </a:r>
            <a:r>
              <a:rPr lang="en-US" sz="2000" b="1" dirty="0" err="1" smtClean="0"/>
              <a:t>+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latin typeface="Symbol" pitchFamily="18" charset="2"/>
              </a:rPr>
              <a:t>g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71800" y="3124200"/>
            <a:ext cx="2971800" cy="9144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1800" y="4572000"/>
            <a:ext cx="2362200" cy="13621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8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Does the Standard Model Predict?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Strengths of primaries </a:t>
                </a:r>
                <a:r>
                  <a:rPr lang="en-US" sz="2000" b="1" dirty="0" err="1" smtClean="0">
                    <a:latin typeface="Symbol" pitchFamily="18" charset="2"/>
                  </a:rPr>
                  <a:t>G</a:t>
                </a:r>
                <a:r>
                  <a:rPr lang="en-US" sz="2000" b="1" baseline="-25000" dirty="0" err="1" smtClean="0">
                    <a:latin typeface="Symbol" pitchFamily="18" charset="2"/>
                  </a:rPr>
                  <a:t>g</a:t>
                </a:r>
                <a:r>
                  <a:rPr lang="en-US" sz="2000" b="1" i="1" baseline="-25000" dirty="0" err="1" smtClean="0"/>
                  <a:t>i</a:t>
                </a:r>
                <a:r>
                  <a:rPr lang="en-US" sz="2000" b="1" dirty="0" smtClean="0"/>
                  <a:t> follow the Porter-Thomas distribution (PTD).</a:t>
                </a:r>
                <a:br>
                  <a:rPr lang="en-US" sz="2000" b="1" dirty="0" smtClean="0"/>
                </a:br>
                <a:r>
                  <a:rPr lang="en-US" sz="2000" b="1" dirty="0" smtClean="0">
                    <a:solidFill>
                      <a:srgbClr val="C00000"/>
                    </a:solidFill>
                  </a:rPr>
                  <a:t>Same distribution as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Symbol" pitchFamily="18" charset="2"/>
                  </a:rPr>
                  <a:t>G</a:t>
                </a:r>
                <a:r>
                  <a:rPr lang="en-US" sz="2000" b="1" i="1" baseline="-25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>
                    <a:solidFill>
                      <a:srgbClr val="002060"/>
                    </a:solidFill>
                  </a:rPr>
                  <a:t>Follows from assumption of compound nucleus model and central limit theorem of statistics.</a:t>
                </a:r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>
                    <a:solidFill>
                      <a:srgbClr val="003300"/>
                    </a:solidFill>
                  </a:rPr>
                  <a:t>The PTD is a </a:t>
                </a:r>
                <a:r>
                  <a:rPr lang="en-US" sz="2000" b="1" dirty="0" smtClean="0">
                    <a:solidFill>
                      <a:srgbClr val="003300"/>
                    </a:solidFill>
                    <a:latin typeface="Symbol" pitchFamily="18" charset="2"/>
                  </a:rPr>
                  <a:t>c</a:t>
                </a:r>
                <a:r>
                  <a:rPr lang="en-US" sz="2000" b="1" baseline="30000" dirty="0" smtClean="0">
                    <a:solidFill>
                      <a:srgbClr val="003300"/>
                    </a:solidFill>
                  </a:rPr>
                  <a:t>2</a:t>
                </a:r>
                <a:r>
                  <a:rPr lang="en-US" sz="2000" b="1" dirty="0" smtClean="0">
                    <a:solidFill>
                      <a:srgbClr val="003300"/>
                    </a:solidFill>
                  </a:rPr>
                  <a:t> distribution with 1 degree of freedom (</a:t>
                </a:r>
                <a:r>
                  <a:rPr lang="en-US" sz="2000" b="1" dirty="0" smtClean="0">
                    <a:solidFill>
                      <a:srgbClr val="003300"/>
                    </a:solidFill>
                    <a:latin typeface="Symbol" pitchFamily="18" charset="2"/>
                  </a:rPr>
                  <a:t>n</a:t>
                </a:r>
                <a:r>
                  <a:rPr lang="en-US" sz="2000" b="1" dirty="0" smtClean="0">
                    <a:solidFill>
                      <a:srgbClr val="003300"/>
                    </a:solidFill>
                  </a:rPr>
                  <a:t>=1).</a:t>
                </a:r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/>
                          </a:rPr>
                          <m:t>;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𝝆</m:t>
                        </m:r>
                      </m:e>
                    </m:d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𝒅𝒙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𝝆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𝝆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𝝆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𝝆</m:t>
                            </m:r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𝚪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𝝆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r>
                  <a:rPr lang="en-US" sz="2000" b="1" dirty="0" smtClean="0">
                    <a:ea typeface="Cambria Math"/>
                  </a:rPr>
                  <a:t/>
                </a:r>
                <a:br>
                  <a:rPr lang="en-US" sz="2000" b="1" dirty="0" smtClean="0"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𝝂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𝝆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𝚪</m:t>
                        </m:r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𝚪</m:t>
                            </m:r>
                          </m:e>
                        </m:d>
                      </m:den>
                    </m:f>
                  </m:oMath>
                </a14:m>
                <a:endParaRPr lang="en-US" sz="2000" b="1" dirty="0" smtClean="0"/>
              </a:p>
              <a:p>
                <a:r>
                  <a:rPr lang="en-US" sz="2000" b="1" dirty="0" smtClean="0"/>
                  <a:t>Sum of samples from N </a:t>
                </a:r>
                <a:r>
                  <a:rPr lang="en-US" sz="2000" b="1" dirty="0" smtClean="0">
                    <a:latin typeface="Symbol" pitchFamily="18" charset="2"/>
                  </a:rPr>
                  <a:t>c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 distributions having </a:t>
                </a:r>
                <a:r>
                  <a:rPr lang="en-US" sz="2000" b="1" dirty="0" smtClean="0">
                    <a:latin typeface="Symbol" pitchFamily="18" charset="2"/>
                  </a:rPr>
                  <a:t>n</a:t>
                </a:r>
                <a:r>
                  <a:rPr lang="en-US" sz="2000" b="1" dirty="0" smtClean="0"/>
                  <a:t> = 1 is a </a:t>
                </a:r>
                <a:r>
                  <a:rPr lang="en-US" sz="2000" b="1" dirty="0" smtClean="0">
                    <a:latin typeface="Symbol" pitchFamily="18" charset="2"/>
                  </a:rPr>
                  <a:t>c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 distribution with N degrees of freedom.</a:t>
                </a:r>
                <a:br>
                  <a:rPr lang="en-US" sz="2000" b="1" dirty="0" smtClean="0"/>
                </a:br>
                <a:r>
                  <a:rPr lang="en-US" sz="2000" b="1" dirty="0" smtClean="0">
                    <a:solidFill>
                      <a:srgbClr val="C00000"/>
                    </a:solidFill>
                  </a:rPr>
                  <a:t>Expect </a:t>
                </a:r>
                <a:r>
                  <a:rPr lang="en-US" sz="2000" b="1" dirty="0" err="1" smtClean="0">
                    <a:solidFill>
                      <a:srgbClr val="C00000"/>
                    </a:solidFill>
                    <a:latin typeface="Symbol" pitchFamily="18" charset="2"/>
                  </a:rPr>
                  <a:t>G</a:t>
                </a:r>
                <a:r>
                  <a:rPr lang="en-US" sz="2000" b="1" baseline="-25000" dirty="0" err="1" smtClean="0">
                    <a:solidFill>
                      <a:srgbClr val="C00000"/>
                    </a:solidFill>
                    <a:latin typeface="Symbol" pitchFamily="18" charset="2"/>
                  </a:rPr>
                  <a:t>g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to follow a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Symbol" pitchFamily="18" charset="2"/>
                  </a:rPr>
                  <a:t>c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</a:rPr>
                  <a:t>2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distribution with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Symbol" pitchFamily="18" charset="2"/>
                  </a:rPr>
                  <a:t>n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equal to the number of independently-contributing channels,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Symbol" pitchFamily="18" charset="2"/>
                  </a:rPr>
                  <a:t>n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≈100.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4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294745"/>
              </p:ext>
            </p:extLst>
          </p:nvPr>
        </p:nvGraphicFramePr>
        <p:xfrm>
          <a:off x="3621741" y="1676399"/>
          <a:ext cx="5827059" cy="450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Graph Sheet" r:id="rId3" imgW="3352680" imgH="2590560" progId="AxumGraphSheetFileType">
                  <p:embed/>
                </p:oleObj>
              </mc:Choice>
              <mc:Fallback>
                <p:oleObj name="Graph Sheet" r:id="rId3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1741" y="1676399"/>
                        <a:ext cx="5827059" cy="45027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9215"/>
              </p:ext>
            </p:extLst>
          </p:nvPr>
        </p:nvGraphicFramePr>
        <p:xfrm>
          <a:off x="3505200" y="1432214"/>
          <a:ext cx="6055658" cy="4679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Graph Sheet" r:id="rId5" imgW="3352680" imgH="2590560" progId="AxumGraphSheetFileType">
                  <p:embed/>
                </p:oleObj>
              </mc:Choice>
              <mc:Fallback>
                <p:oleObj name="Graph Sheet" r:id="rId5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1432214"/>
                        <a:ext cx="6055658" cy="46793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823212"/>
              </p:ext>
            </p:extLst>
          </p:nvPr>
        </p:nvGraphicFramePr>
        <p:xfrm>
          <a:off x="3962400" y="1905000"/>
          <a:ext cx="532503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Graph Sheet" r:id="rId7" imgW="3352680" imgH="2590560" progId="AxumGraphSheetFileType">
                  <p:embed/>
                </p:oleObj>
              </mc:Choice>
              <mc:Fallback>
                <p:oleObj name="Graph Sheet" r:id="rId7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62400" y="1905000"/>
                        <a:ext cx="5325035" cy="411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Comparison of </a:t>
            </a:r>
            <a:r>
              <a:rPr lang="en-US" sz="2800" b="1" dirty="0" smtClean="0">
                <a:latin typeface="Symbol" pitchFamily="18" charset="2"/>
              </a:rPr>
              <a:t>G</a:t>
            </a:r>
            <a:r>
              <a:rPr lang="en-US" sz="2800" b="1" i="1" baseline="-25000" dirty="0" smtClean="0"/>
              <a:t>n</a:t>
            </a:r>
            <a:r>
              <a:rPr lang="en-US" sz="2800" b="1" baseline="30000" dirty="0" smtClean="0"/>
              <a:t>0</a:t>
            </a:r>
            <a:r>
              <a:rPr lang="en-US" sz="2800" b="1" dirty="0" smtClean="0"/>
              <a:t> and </a:t>
            </a:r>
            <a:r>
              <a:rPr lang="en-US" sz="2800" b="1" dirty="0" err="1" smtClean="0">
                <a:latin typeface="Symbol" pitchFamily="18" charset="2"/>
              </a:rPr>
              <a:t>G</a:t>
            </a:r>
            <a:r>
              <a:rPr lang="en-US" sz="2800" b="1" baseline="-25000" dirty="0" err="1" smtClean="0">
                <a:latin typeface="Symbol" pitchFamily="18" charset="2"/>
              </a:rPr>
              <a:t>g</a:t>
            </a:r>
            <a:r>
              <a:rPr lang="en-US" sz="2800" b="1" dirty="0" smtClean="0"/>
              <a:t> Distributions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352800" cy="39163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Neutrons, </a:t>
            </a:r>
            <a:r>
              <a:rPr lang="en-US" sz="2400" b="1" dirty="0" smtClean="0">
                <a:latin typeface="Symbol" pitchFamily="18" charset="2"/>
              </a:rPr>
              <a:t>G</a:t>
            </a:r>
            <a:r>
              <a:rPr lang="en-US" sz="2400" b="1" i="1" baseline="-25000" dirty="0" smtClean="0"/>
              <a:t>n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r>
              <a:rPr lang="en-US" sz="2400" b="1" dirty="0" smtClean="0"/>
              <a:t>Single channel, </a:t>
            </a:r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b="1" dirty="0" smtClean="0"/>
              <a:t>=1.</a:t>
            </a:r>
            <a:br>
              <a:rPr lang="en-US" sz="2400" b="1" dirty="0" smtClean="0"/>
            </a:br>
            <a:r>
              <a:rPr lang="en-US" sz="2400" b="1" dirty="0" smtClean="0"/>
              <a:t>PTD.</a:t>
            </a:r>
            <a:br>
              <a:rPr lang="en-US" sz="2400" b="1" dirty="0" smtClean="0"/>
            </a:br>
            <a:r>
              <a:rPr lang="en-US" sz="2400" b="1" dirty="0" smtClean="0"/>
              <a:t>Very broad.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Gammas, </a:t>
            </a:r>
            <a:r>
              <a:rPr lang="en-US" sz="2400" b="1" dirty="0" err="1" smtClean="0">
                <a:latin typeface="Symbol" pitchFamily="18" charset="2"/>
              </a:rPr>
              <a:t>G</a:t>
            </a:r>
            <a:r>
              <a:rPr lang="en-US" sz="2400" b="1" baseline="-25000" dirty="0" err="1" smtClean="0">
                <a:latin typeface="Symbol" pitchFamily="18" charset="2"/>
              </a:rPr>
              <a:t>g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r>
              <a:rPr lang="en-US" sz="2400" b="1" dirty="0" smtClean="0">
                <a:latin typeface="Symbol" pitchFamily="18" charset="2"/>
              </a:rPr>
              <a:t>n</a:t>
            </a:r>
            <a:r>
              <a:rPr lang="en-US" sz="2400" b="1" dirty="0" smtClean="0"/>
              <a:t>~100 channels.</a:t>
            </a:r>
            <a:br>
              <a:rPr lang="en-US" sz="2400" b="1" dirty="0" smtClean="0"/>
            </a:br>
            <a:r>
              <a:rPr lang="en-US" sz="2400" b="1" dirty="0" smtClean="0"/>
              <a:t>Very narrow.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20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Comparison of Measured </a:t>
            </a:r>
            <a:r>
              <a:rPr lang="en-US" sz="2800" b="1" dirty="0" err="1">
                <a:latin typeface="Symbol" pitchFamily="18" charset="2"/>
              </a:rPr>
              <a:t>G</a:t>
            </a:r>
            <a:r>
              <a:rPr lang="en-US" sz="2800" b="1" baseline="-25000" dirty="0" err="1">
                <a:latin typeface="Symbol" pitchFamily="18" charset="2"/>
              </a:rPr>
              <a:t>g</a:t>
            </a:r>
            <a:r>
              <a:rPr lang="en-US" sz="2800" b="1" dirty="0"/>
              <a:t> </a:t>
            </a:r>
            <a:r>
              <a:rPr lang="en-US" sz="2800" b="1" dirty="0" smtClean="0"/>
              <a:t> to </a:t>
            </a:r>
            <a:r>
              <a:rPr lang="en-US" sz="2800" b="1" dirty="0" smtClean="0">
                <a:latin typeface="Symbol" pitchFamily="18" charset="2"/>
              </a:rPr>
              <a:t>c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Distributions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3581400" cy="31543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Example: </a:t>
            </a:r>
            <a:r>
              <a:rPr lang="en-US" sz="2400" b="1" baseline="30000" dirty="0" smtClean="0"/>
              <a:t>192,194,195,196</a:t>
            </a:r>
            <a:r>
              <a:rPr lang="en-US" sz="2400" b="1" dirty="0" smtClean="0"/>
              <a:t>Pt.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Often seems to be an extra tail compared to </a:t>
            </a:r>
            <a:r>
              <a:rPr lang="en-US" sz="2400" b="1" dirty="0" smtClean="0">
                <a:latin typeface="Symbol" pitchFamily="18" charset="2"/>
              </a:rPr>
              <a:t>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distribution.</a:t>
            </a:r>
            <a:endParaRPr lang="en-US" sz="2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922077"/>
              </p:ext>
            </p:extLst>
          </p:nvPr>
        </p:nvGraphicFramePr>
        <p:xfrm>
          <a:off x="3733800" y="-13446"/>
          <a:ext cx="5257800" cy="680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Graph Sheet" r:id="rId3" imgW="2590560" imgH="3352680" progId="AxumGraphSheetFileType">
                  <p:embed/>
                </p:oleObj>
              </mc:Choice>
              <mc:Fallback>
                <p:oleObj name="Graph Sheet" r:id="rId3" imgW="2590560" imgH="335268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-13446"/>
                        <a:ext cx="5257800" cy="680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6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51038"/>
              </p:ext>
            </p:extLst>
          </p:nvPr>
        </p:nvGraphicFramePr>
        <p:xfrm>
          <a:off x="4285536" y="1600200"/>
          <a:ext cx="5253318" cy="405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Graph Sheet" r:id="rId3" imgW="3352680" imgH="2590560" progId="AxumGraphSheetFileType">
                  <p:embed/>
                </p:oleObj>
              </mc:Choice>
              <mc:Fallback>
                <p:oleObj name="Graph Sheet" r:id="rId3" imgW="3352680" imgH="259056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5536" y="1600200"/>
                        <a:ext cx="5253318" cy="40593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Simulating </a:t>
            </a:r>
            <a:r>
              <a:rPr lang="en-US" sz="2800" b="1" dirty="0" err="1" smtClean="0">
                <a:latin typeface="Symbol" pitchFamily="18" charset="2"/>
              </a:rPr>
              <a:t>G</a:t>
            </a:r>
            <a:r>
              <a:rPr lang="en-US" sz="2800" b="1" baseline="-25000" dirty="0" err="1" smtClean="0">
                <a:latin typeface="Symbol" pitchFamily="18" charset="2"/>
              </a:rPr>
              <a:t>g</a:t>
            </a:r>
            <a:r>
              <a:rPr lang="en-US" sz="2800" b="1" dirty="0" smtClean="0"/>
              <a:t> Distributions: Step 1</a:t>
            </a:r>
            <a:br>
              <a:rPr lang="en-US" sz="2800" b="1" dirty="0" smtClean="0"/>
            </a:br>
            <a:r>
              <a:rPr lang="en-US" sz="2400" b="1" dirty="0" smtClean="0"/>
              <a:t>Generating a Level Scheme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038600" cy="4800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000" b="1" dirty="0" smtClean="0"/>
                  <a:t>DICEBOX “Nuclear Realization”.</a:t>
                </a:r>
              </a:p>
              <a:p>
                <a:r>
                  <a:rPr lang="en-US" sz="2000" b="1" dirty="0" smtClean="0"/>
                  <a:t>From </a:t>
                </a:r>
                <a:r>
                  <a:rPr lang="en-US" sz="2000" b="1" dirty="0" smtClean="0">
                    <a:latin typeface="Symbol" pitchFamily="18" charset="2"/>
                  </a:rPr>
                  <a:t>r</a:t>
                </a:r>
                <a:r>
                  <a:rPr lang="en-US" sz="2000" b="1" dirty="0" smtClean="0"/>
                  <a:t>(</a:t>
                </a:r>
                <a:r>
                  <a:rPr lang="en-US" sz="2000" b="1" i="1" dirty="0" smtClean="0"/>
                  <a:t>E</a:t>
                </a:r>
                <a:r>
                  <a:rPr lang="en-US" sz="2000" b="1" i="1" baseline="-25000" dirty="0" smtClean="0"/>
                  <a:t>x</a:t>
                </a:r>
                <a:r>
                  <a:rPr lang="en-US" sz="2000" b="1" dirty="0" smtClean="0"/>
                  <a:t>) to set of </a:t>
                </a:r>
                <a:r>
                  <a:rPr lang="en-US" sz="2000" b="1" i="1" dirty="0" err="1" smtClean="0"/>
                  <a:t>E</a:t>
                </a:r>
                <a:r>
                  <a:rPr lang="en-US" sz="2000" b="1" i="1" baseline="-25000" dirty="0" err="1" smtClean="0"/>
                  <a:t>xi</a:t>
                </a:r>
                <a:r>
                  <a:rPr lang="en-US" sz="2000" b="1" dirty="0" err="1" smtClean="0"/>
                  <a:t>’s</a:t>
                </a:r>
                <a:r>
                  <a:rPr lang="en-US" sz="2000" b="1" dirty="0" smtClean="0"/>
                  <a:t>.</a:t>
                </a:r>
                <a:br>
                  <a:rPr lang="en-US" sz="2000" b="1" dirty="0" smtClean="0"/>
                </a:br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sSubSup>
                          <m:sSub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sub>
                          <m:sup/>
                        </m:sSubSup>
                      </m:sup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𝝆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𝒅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𝑵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𝑵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𝑺</m:t>
                            </m:r>
                            <m:r>
                              <a:rPr lang="en-US" sz="2000" b="1" i="1" baseline="-25000" smtClean="0">
                                <a:latin typeface="Cambria Math"/>
                              </a:rPr>
                              <m:t>𝒏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endParaRPr lang="en-US" sz="2000" b="1" dirty="0" smtClean="0"/>
              </a:p>
              <a:p>
                <a:r>
                  <a:rPr lang="en-US" sz="2000" b="1" dirty="0" smtClean="0"/>
                  <a:t>Use </a:t>
                </a:r>
                <a:r>
                  <a:rPr lang="en-US" sz="2000" b="1" i="1" dirty="0" smtClean="0"/>
                  <a:t>N</a:t>
                </a:r>
                <a:r>
                  <a:rPr lang="en-US" sz="2000" b="1" dirty="0" smtClean="0"/>
                  <a:t>(</a:t>
                </a:r>
                <a:r>
                  <a:rPr lang="en-US" sz="2000" b="1" i="1" dirty="0" err="1" smtClean="0"/>
                  <a:t>S</a:t>
                </a:r>
                <a:r>
                  <a:rPr lang="en-US" sz="2000" b="1" i="1" baseline="-25000" dirty="0" err="1" smtClean="0"/>
                  <a:t>n</a:t>
                </a:r>
                <a:r>
                  <a:rPr lang="en-US" sz="2000" b="1" dirty="0" smtClean="0"/>
                  <a:t>) random numbers to pick </a:t>
                </a:r>
                <a:r>
                  <a:rPr lang="en-US" sz="2000" b="1" i="1" dirty="0" err="1" smtClean="0"/>
                  <a:t>E</a:t>
                </a:r>
                <a:r>
                  <a:rPr lang="en-US" sz="2000" b="1" i="1" baseline="-25000" dirty="0" err="1" smtClean="0"/>
                  <a:t>xi</a:t>
                </a:r>
                <a:r>
                  <a:rPr lang="en-US" sz="2000" b="1" dirty="0" err="1" smtClean="0"/>
                  <a:t>’s</a:t>
                </a:r>
                <a:r>
                  <a:rPr lang="en-US" sz="2000" b="1" dirty="0" smtClean="0"/>
                  <a:t>.</a:t>
                </a:r>
              </a:p>
              <a:p>
                <a:r>
                  <a:rPr lang="en-US" sz="2000" b="1" dirty="0" smtClean="0"/>
                  <a:t>Throw away those below </a:t>
                </a:r>
                <a:r>
                  <a:rPr lang="en-US" sz="2000" b="1" i="1" dirty="0" err="1" smtClean="0"/>
                  <a:t>E</a:t>
                </a:r>
                <a:r>
                  <a:rPr lang="en-US" sz="2000" b="1" i="1" baseline="-25000" dirty="0" err="1" smtClean="0"/>
                  <a:t>cut</a:t>
                </a:r>
                <a:r>
                  <a:rPr lang="en-US" sz="2000" b="1" dirty="0" smtClean="0"/>
                  <a:t>.</a:t>
                </a:r>
              </a:p>
              <a:p>
                <a:r>
                  <a:rPr lang="en-US" sz="2000" b="1" dirty="0" smtClean="0"/>
                  <a:t>Add in known levels below </a:t>
                </a:r>
                <a:r>
                  <a:rPr lang="en-US" sz="2000" b="1" i="1" dirty="0" err="1" smtClean="0"/>
                  <a:t>E</a:t>
                </a:r>
                <a:r>
                  <a:rPr lang="en-US" sz="2000" b="1" i="1" baseline="-25000" dirty="0" err="1" smtClean="0"/>
                  <a:t>cut</a:t>
                </a:r>
                <a:r>
                  <a:rPr lang="en-US" sz="2000" b="1" dirty="0" smtClean="0"/>
                  <a:t>.</a:t>
                </a:r>
              </a:p>
              <a:p>
                <a:r>
                  <a:rPr lang="en-US" sz="2000" b="1" dirty="0" smtClean="0"/>
                  <a:t>Separate sets of </a:t>
                </a:r>
                <a:r>
                  <a:rPr lang="en-US" sz="2000" b="1" i="1" dirty="0" err="1" smtClean="0"/>
                  <a:t>E</a:t>
                </a:r>
                <a:r>
                  <a:rPr lang="en-US" sz="2000" b="1" i="1" baseline="-25000" dirty="0" err="1" smtClean="0"/>
                  <a:t>xi</a:t>
                </a:r>
                <a:r>
                  <a:rPr lang="en-US" sz="2000" b="1" dirty="0" err="1" smtClean="0"/>
                  <a:t>’s</a:t>
                </a:r>
                <a:r>
                  <a:rPr lang="en-US" sz="2000" b="1" dirty="0" smtClean="0"/>
                  <a:t> for each </a:t>
                </a:r>
                <a:r>
                  <a:rPr lang="en-US" sz="2000" b="1" i="1" dirty="0" err="1" smtClean="0"/>
                  <a:t>J</a:t>
                </a:r>
                <a:r>
                  <a:rPr lang="en-US" sz="2000" b="1" baseline="30000" dirty="0" err="1" smtClean="0">
                    <a:latin typeface="Symbol" pitchFamily="18" charset="2"/>
                  </a:rPr>
                  <a:t>p</a:t>
                </a:r>
                <a:r>
                  <a:rPr lang="en-US" sz="2000" b="1" dirty="0" smtClean="0"/>
                  <a:t> that can be reached by dipole decay.</a:t>
                </a:r>
                <a:br>
                  <a:rPr lang="en-US" sz="2000" b="1" dirty="0" smtClean="0"/>
                </a:br>
                <a:r>
                  <a:rPr lang="en-US" sz="2000" b="1" dirty="0" smtClean="0">
                    <a:solidFill>
                      <a:srgbClr val="C00000"/>
                    </a:solidFill>
                  </a:rPr>
                  <a:t>e.g. 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</a:rPr>
                  <a:t>197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Pt decay from ½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resonances; ½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, 3/2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, ½</a:t>
                </a:r>
                <a:r>
                  <a:rPr lang="en-US" sz="2000" b="1" baseline="30000" dirty="0" smtClean="0">
                    <a:solidFill>
                      <a:srgbClr val="C00000"/>
                    </a:solidFill>
                  </a:rPr>
                  <a:t>-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, and 3/2</a:t>
                </a:r>
                <a:r>
                  <a:rPr lang="en-US" sz="2000" b="1" baseline="30000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.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038600" cy="4800600"/>
              </a:xfrm>
              <a:blipFill rotWithShape="1">
                <a:blip r:embed="rId5"/>
                <a:stretch>
                  <a:fillRect l="-1056" t="-10801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5333999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78856"/>
              </p:ext>
            </p:extLst>
          </p:nvPr>
        </p:nvGraphicFramePr>
        <p:xfrm>
          <a:off x="5257800" y="1219200"/>
          <a:ext cx="4038600" cy="522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Graph Sheet" r:id="rId7" imgW="2590560" imgH="3352680" progId="AxumGraphSheetFileType">
                  <p:embed/>
                </p:oleObj>
              </mc:Choice>
              <mc:Fallback>
                <p:oleObj name="Graph Sheet" r:id="rId7" imgW="2590560" imgH="3352680" progId="Axum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57800" y="1219200"/>
                        <a:ext cx="4038600" cy="522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857999" y="4038600"/>
            <a:ext cx="1447801" cy="3048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8757</TotalTime>
  <Words>273</Words>
  <Application>Microsoft Office PowerPoint</Application>
  <PresentationFormat>On-screen Show (4:3)</PresentationFormat>
  <Paragraphs>70</Paragraphs>
  <Slides>16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Graph Sheet</vt:lpstr>
      <vt:lpstr>Simulating Gg Distributions</vt:lpstr>
      <vt:lpstr>What is Gg?</vt:lpstr>
      <vt:lpstr>Neutron Capture Cross Sections:   Neutron hits target and sticks</vt:lpstr>
      <vt:lpstr>(n,g) Measurements at ORELA Employ C6D6 Detectors</vt:lpstr>
      <vt:lpstr>How is Gg Measured?</vt:lpstr>
      <vt:lpstr>What Does the Standard Model Predict?</vt:lpstr>
      <vt:lpstr>Comparison of Gn0 and Gg Distributions</vt:lpstr>
      <vt:lpstr>Comparison of Measured Gg  to c2 Distributions</vt:lpstr>
      <vt:lpstr>Simulating Gg Distributions: Step 1 Generating a Level Scheme</vt:lpstr>
      <vt:lpstr>Simulating Gg Distributions: Step 2 Calculating the Ggi’s</vt:lpstr>
      <vt:lpstr>Simulating Gg Distributions: Steps 3 and 4 Calculating Total Widths and Iterating</vt:lpstr>
      <vt:lpstr>Examples: LD and PSF Models in Talys</vt:lpstr>
      <vt:lpstr>Talys Results for ‹Gg›</vt:lpstr>
      <vt:lpstr>Simulation Results with Talys Models</vt:lpstr>
      <vt:lpstr>Simulation Results with LD and PSF from the Oslo Method</vt:lpstr>
      <vt:lpstr>Problems, Improvements, and Future Plans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Gg Distributions</dc:title>
  <dc:creator>Paul</dc:creator>
  <cp:lastModifiedBy>Paul</cp:lastModifiedBy>
  <cp:revision>89</cp:revision>
  <dcterms:created xsi:type="dcterms:W3CDTF">2013-01-29T10:17:40Z</dcterms:created>
  <dcterms:modified xsi:type="dcterms:W3CDTF">2013-02-13T14:32:55Z</dcterms:modified>
</cp:coreProperties>
</file>