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elt\admin\studieadm\Organisering\Studieadministrasjonen\Statistikk\Masterkarakterer%20f&#248;r%202014-refor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elt\admin\studieadm\Organisering\Studieadministrasjonen\Statistikk\Masterkarakterer%20f&#248;r%202014-refor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elt\admin\studieadm\Organisering\Studieadministrasjonen\Statistikk\Masterkarakterer%20f&#248;r%202014-refor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elt\admin\studieadm\Organisering\Studieadministrasjonen\Statistikk\Masterkarakterer%20f&#248;r%202014-refor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elt\admin\studieadm\Organisering\Studieadministrasjonen\Statistikk\Masterkarakterer%20f&#248;r%202014-refor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dirty="0" smtClean="0"/>
              <a:t>Normert karakterfordeling</a:t>
            </a:r>
            <a:endParaRPr lang="nb-NO" dirty="0"/>
          </a:p>
        </c:rich>
      </c:tx>
      <c:layout>
        <c:manualLayout>
          <c:xMode val="edge"/>
          <c:yMode val="edge"/>
          <c:x val="0.41978510498687671"/>
          <c:y val="3.1385409210212357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Fysikk!$G$135</c:f>
              <c:strCache>
                <c:ptCount val="1"/>
                <c:pt idx="0">
                  <c:v>Fysikk</c:v>
                </c:pt>
              </c:strCache>
            </c:strRef>
          </c:tx>
          <c:invertIfNegative val="0"/>
          <c:cat>
            <c:strRef>
              <c:f>Fysikk!$A$136:$A$140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Fysikk!$G$136:$G$140</c:f>
              <c:numCache>
                <c:formatCode>General</c:formatCode>
                <c:ptCount val="5"/>
                <c:pt idx="0">
                  <c:v>0.45569620253164556</c:v>
                </c:pt>
                <c:pt idx="1">
                  <c:v>0.43037974683544306</c:v>
                </c:pt>
                <c:pt idx="2">
                  <c:v>8.2278481012658222E-2</c:v>
                </c:pt>
                <c:pt idx="3">
                  <c:v>1.8987341772151899E-2</c:v>
                </c:pt>
                <c:pt idx="4">
                  <c:v>1.2658227848101266E-2</c:v>
                </c:pt>
              </c:numCache>
            </c:numRef>
          </c:val>
        </c:ser>
        <c:ser>
          <c:idx val="1"/>
          <c:order val="1"/>
          <c:tx>
            <c:strRef>
              <c:f>Fysikk!$H$135</c:f>
              <c:strCache>
                <c:ptCount val="1"/>
                <c:pt idx="0">
                  <c:v>MENA</c:v>
                </c:pt>
              </c:strCache>
            </c:strRef>
          </c:tx>
          <c:invertIfNegative val="0"/>
          <c:cat>
            <c:strRef>
              <c:f>Fysikk!$A$136:$A$140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Fysikk!$H$136:$H$140</c:f>
              <c:numCache>
                <c:formatCode>General</c:formatCode>
                <c:ptCount val="5"/>
                <c:pt idx="0">
                  <c:v>0.25</c:v>
                </c:pt>
                <c:pt idx="1">
                  <c:v>0.46875</c:v>
                </c:pt>
                <c:pt idx="2">
                  <c:v>0.234375</c:v>
                </c:pt>
                <c:pt idx="3">
                  <c:v>3.125E-2</c:v>
                </c:pt>
                <c:pt idx="4">
                  <c:v>1.5625E-2</c:v>
                </c:pt>
              </c:numCache>
            </c:numRef>
          </c:val>
        </c:ser>
        <c:ser>
          <c:idx val="2"/>
          <c:order val="2"/>
          <c:tx>
            <c:strRef>
              <c:f>Fysikk!$I$135</c:f>
              <c:strCache>
                <c:ptCount val="1"/>
                <c:pt idx="0">
                  <c:v>ELDAT</c:v>
                </c:pt>
              </c:strCache>
            </c:strRef>
          </c:tx>
          <c:invertIfNegative val="0"/>
          <c:cat>
            <c:strRef>
              <c:f>Fysikk!$A$136:$A$140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Fysikk!$I$136:$I$140</c:f>
              <c:numCache>
                <c:formatCode>General</c:formatCode>
                <c:ptCount val="5"/>
                <c:pt idx="0">
                  <c:v>0.25714285714285712</c:v>
                </c:pt>
                <c:pt idx="1">
                  <c:v>0.41904761904761906</c:v>
                </c:pt>
                <c:pt idx="2">
                  <c:v>0.23809523809523808</c:v>
                </c:pt>
                <c:pt idx="3">
                  <c:v>8.5714285714285715E-2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97056"/>
        <c:axId val="41794176"/>
      </c:barChart>
      <c:catAx>
        <c:axId val="40397056"/>
        <c:scaling>
          <c:orientation val="minMax"/>
        </c:scaling>
        <c:delete val="0"/>
        <c:axPos val="b"/>
        <c:majorTickMark val="out"/>
        <c:minorTickMark val="none"/>
        <c:tickLblPos val="nextTo"/>
        <c:crossAx val="41794176"/>
        <c:crosses val="autoZero"/>
        <c:auto val="1"/>
        <c:lblAlgn val="ctr"/>
        <c:lblOffset val="100"/>
        <c:noMultiLvlLbl val="0"/>
      </c:catAx>
      <c:valAx>
        <c:axId val="4179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97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dirty="0" smtClean="0"/>
              <a:t>Normert karakterfordeling</a:t>
            </a:r>
            <a:endParaRPr lang="nb-NO" dirty="0"/>
          </a:p>
        </c:rich>
      </c:tx>
      <c:layout>
        <c:manualLayout>
          <c:xMode val="edge"/>
          <c:yMode val="edge"/>
          <c:x val="0.39777077865266836"/>
          <c:y val="5.5555555555555552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Fysikk!$G$146</c:f>
              <c:strCache>
                <c:ptCount val="1"/>
                <c:pt idx="0">
                  <c:v>Fysikk</c:v>
                </c:pt>
              </c:strCache>
            </c:strRef>
          </c:tx>
          <c:invertIfNegative val="0"/>
          <c:cat>
            <c:strRef>
              <c:f>Fysikk!$A$147:$A$151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Fysikk!$G$147:$G$151</c:f>
              <c:numCache>
                <c:formatCode>General</c:formatCode>
                <c:ptCount val="5"/>
                <c:pt idx="0">
                  <c:v>0.52941176470588236</c:v>
                </c:pt>
                <c:pt idx="1">
                  <c:v>0.17647058823529413</c:v>
                </c:pt>
                <c:pt idx="2">
                  <c:v>0.23529411764705882</c:v>
                </c:pt>
                <c:pt idx="3">
                  <c:v>5.8823529411764705E-2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Fysikk!$H$146</c:f>
              <c:strCache>
                <c:ptCount val="1"/>
                <c:pt idx="0">
                  <c:v>MENA</c:v>
                </c:pt>
              </c:strCache>
            </c:strRef>
          </c:tx>
          <c:invertIfNegative val="0"/>
          <c:cat>
            <c:strRef>
              <c:f>Fysikk!$A$147:$A$151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Fysikk!$H$147:$H$151</c:f>
              <c:numCache>
                <c:formatCode>General</c:formatCode>
                <c:ptCount val="5"/>
                <c:pt idx="0">
                  <c:v>0.25</c:v>
                </c:pt>
                <c:pt idx="1">
                  <c:v>0.375</c:v>
                </c:pt>
                <c:pt idx="2">
                  <c:v>0.25</c:v>
                </c:pt>
                <c:pt idx="3">
                  <c:v>0.125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Fysikk!$I$146</c:f>
              <c:strCache>
                <c:ptCount val="1"/>
                <c:pt idx="0">
                  <c:v>ELDAT</c:v>
                </c:pt>
              </c:strCache>
            </c:strRef>
          </c:tx>
          <c:invertIfNegative val="0"/>
          <c:cat>
            <c:strRef>
              <c:f>Fysikk!$A$147:$A$151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Fysikk!$I$147:$I$151</c:f>
              <c:numCache>
                <c:formatCode>General</c:formatCode>
                <c:ptCount val="5"/>
                <c:pt idx="0">
                  <c:v>0.25</c:v>
                </c:pt>
                <c:pt idx="1">
                  <c:v>0.25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50240"/>
        <c:axId val="111669632"/>
      </c:barChart>
      <c:catAx>
        <c:axId val="10665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1669632"/>
        <c:crosses val="autoZero"/>
        <c:auto val="1"/>
        <c:lblAlgn val="ctr"/>
        <c:lblOffset val="100"/>
        <c:noMultiLvlLbl val="0"/>
      </c:catAx>
      <c:valAx>
        <c:axId val="11166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650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dirty="0" smtClean="0"/>
              <a:t>Før reform</a:t>
            </a:r>
            <a:endParaRPr lang="nb-NO" dirty="0"/>
          </a:p>
        </c:rich>
      </c:tx>
      <c:layout>
        <c:manualLayout>
          <c:xMode val="edge"/>
          <c:yMode val="edge"/>
          <c:x val="0.41978510498687671"/>
          <c:y val="3.1385409210212357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Fysikk!$G$135</c:f>
              <c:strCache>
                <c:ptCount val="1"/>
                <c:pt idx="0">
                  <c:v>Fysikk</c:v>
                </c:pt>
              </c:strCache>
            </c:strRef>
          </c:tx>
          <c:invertIfNegative val="0"/>
          <c:cat>
            <c:strRef>
              <c:f>Fysikk!$A$136:$A$140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Fysikk!$G$136:$G$140</c:f>
              <c:numCache>
                <c:formatCode>General</c:formatCode>
                <c:ptCount val="5"/>
                <c:pt idx="0">
                  <c:v>0.45569620253164556</c:v>
                </c:pt>
                <c:pt idx="1">
                  <c:v>0.43037974683544306</c:v>
                </c:pt>
                <c:pt idx="2">
                  <c:v>8.2278481012658222E-2</c:v>
                </c:pt>
                <c:pt idx="3">
                  <c:v>1.8987341772151899E-2</c:v>
                </c:pt>
                <c:pt idx="4">
                  <c:v>1.2658227848101266E-2</c:v>
                </c:pt>
              </c:numCache>
            </c:numRef>
          </c:val>
        </c:ser>
        <c:ser>
          <c:idx val="1"/>
          <c:order val="1"/>
          <c:tx>
            <c:strRef>
              <c:f>Fysikk!$H$135</c:f>
              <c:strCache>
                <c:ptCount val="1"/>
                <c:pt idx="0">
                  <c:v>MENA</c:v>
                </c:pt>
              </c:strCache>
            </c:strRef>
          </c:tx>
          <c:invertIfNegative val="0"/>
          <c:cat>
            <c:strRef>
              <c:f>Fysikk!$A$136:$A$140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Fysikk!$H$136:$H$140</c:f>
              <c:numCache>
                <c:formatCode>General</c:formatCode>
                <c:ptCount val="5"/>
                <c:pt idx="0">
                  <c:v>0.25</c:v>
                </c:pt>
                <c:pt idx="1">
                  <c:v>0.46875</c:v>
                </c:pt>
                <c:pt idx="2">
                  <c:v>0.234375</c:v>
                </c:pt>
                <c:pt idx="3">
                  <c:v>3.125E-2</c:v>
                </c:pt>
                <c:pt idx="4">
                  <c:v>1.5625E-2</c:v>
                </c:pt>
              </c:numCache>
            </c:numRef>
          </c:val>
        </c:ser>
        <c:ser>
          <c:idx val="2"/>
          <c:order val="2"/>
          <c:tx>
            <c:strRef>
              <c:f>Fysikk!$I$135</c:f>
              <c:strCache>
                <c:ptCount val="1"/>
                <c:pt idx="0">
                  <c:v>ELDAT</c:v>
                </c:pt>
              </c:strCache>
            </c:strRef>
          </c:tx>
          <c:invertIfNegative val="0"/>
          <c:cat>
            <c:strRef>
              <c:f>Fysikk!$A$136:$A$140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Fysikk!$I$136:$I$140</c:f>
              <c:numCache>
                <c:formatCode>General</c:formatCode>
                <c:ptCount val="5"/>
                <c:pt idx="0">
                  <c:v>0.25714285714285712</c:v>
                </c:pt>
                <c:pt idx="1">
                  <c:v>0.41904761904761906</c:v>
                </c:pt>
                <c:pt idx="2">
                  <c:v>0.23809523809523808</c:v>
                </c:pt>
                <c:pt idx="3">
                  <c:v>8.5714285714285715E-2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56992"/>
        <c:axId val="39575552"/>
      </c:barChart>
      <c:catAx>
        <c:axId val="3955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39575552"/>
        <c:crosses val="autoZero"/>
        <c:auto val="1"/>
        <c:lblAlgn val="ctr"/>
        <c:lblOffset val="100"/>
        <c:noMultiLvlLbl val="0"/>
      </c:catAx>
      <c:valAx>
        <c:axId val="3957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56992"/>
        <c:crosses val="autoZero"/>
        <c:crossBetween val="between"/>
        <c:majorUnit val="0.1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dirty="0" smtClean="0"/>
              <a:t>Etter reform</a:t>
            </a:r>
            <a:endParaRPr lang="nb-NO" dirty="0"/>
          </a:p>
        </c:rich>
      </c:tx>
      <c:layout>
        <c:manualLayout>
          <c:xMode val="edge"/>
          <c:yMode val="edge"/>
          <c:x val="0.39777077865266836"/>
          <c:y val="5.5555555555555552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Fysikk!$G$146</c:f>
              <c:strCache>
                <c:ptCount val="1"/>
                <c:pt idx="0">
                  <c:v>Fysikk</c:v>
                </c:pt>
              </c:strCache>
            </c:strRef>
          </c:tx>
          <c:invertIfNegative val="0"/>
          <c:cat>
            <c:strRef>
              <c:f>Fysikk!$A$147:$A$151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Fysikk!$G$147:$G$151</c:f>
              <c:numCache>
                <c:formatCode>General</c:formatCode>
                <c:ptCount val="5"/>
                <c:pt idx="0">
                  <c:v>0.52941176470588236</c:v>
                </c:pt>
                <c:pt idx="1">
                  <c:v>0.17647058823529413</c:v>
                </c:pt>
                <c:pt idx="2">
                  <c:v>0.23529411764705882</c:v>
                </c:pt>
                <c:pt idx="3">
                  <c:v>5.8823529411764705E-2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Fysikk!$H$146</c:f>
              <c:strCache>
                <c:ptCount val="1"/>
                <c:pt idx="0">
                  <c:v>MENA</c:v>
                </c:pt>
              </c:strCache>
            </c:strRef>
          </c:tx>
          <c:invertIfNegative val="0"/>
          <c:cat>
            <c:strRef>
              <c:f>Fysikk!$A$147:$A$151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Fysikk!$H$147:$H$151</c:f>
              <c:numCache>
                <c:formatCode>General</c:formatCode>
                <c:ptCount val="5"/>
                <c:pt idx="0">
                  <c:v>0.25</c:v>
                </c:pt>
                <c:pt idx="1">
                  <c:v>0.375</c:v>
                </c:pt>
                <c:pt idx="2">
                  <c:v>0.25</c:v>
                </c:pt>
                <c:pt idx="3">
                  <c:v>0.125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Fysikk!$I$146</c:f>
              <c:strCache>
                <c:ptCount val="1"/>
                <c:pt idx="0">
                  <c:v>ELDAT</c:v>
                </c:pt>
              </c:strCache>
            </c:strRef>
          </c:tx>
          <c:invertIfNegative val="0"/>
          <c:cat>
            <c:strRef>
              <c:f>Fysikk!$A$147:$A$151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Fysikk!$I$147:$I$151</c:f>
              <c:numCache>
                <c:formatCode>General</c:formatCode>
                <c:ptCount val="5"/>
                <c:pt idx="0">
                  <c:v>0.25</c:v>
                </c:pt>
                <c:pt idx="1">
                  <c:v>0.25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63968"/>
        <c:axId val="122712064"/>
      </c:barChart>
      <c:catAx>
        <c:axId val="122163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22712064"/>
        <c:crosses val="autoZero"/>
        <c:auto val="1"/>
        <c:lblAlgn val="ctr"/>
        <c:lblOffset val="100"/>
        <c:noMultiLvlLbl val="0"/>
      </c:catAx>
      <c:valAx>
        <c:axId val="12271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1639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Før reform</c:v>
          </c:tx>
          <c:invertIfNegative val="0"/>
          <c:cat>
            <c:strRef>
              <c:f>Fysikk!$A$147:$A$151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Fysikk!$J$136:$J$140</c:f>
              <c:numCache>
                <c:formatCode>General</c:formatCode>
                <c:ptCount val="5"/>
                <c:pt idx="0">
                  <c:v>0.35168195718654433</c:v>
                </c:pt>
                <c:pt idx="1">
                  <c:v>0.43425076452599387</c:v>
                </c:pt>
                <c:pt idx="2">
                  <c:v>0.1620795107033639</c:v>
                </c:pt>
                <c:pt idx="3">
                  <c:v>4.2813455657492352E-2</c:v>
                </c:pt>
                <c:pt idx="4">
                  <c:v>9.1743119266055051E-3</c:v>
                </c:pt>
              </c:numCache>
            </c:numRef>
          </c:val>
        </c:ser>
        <c:ser>
          <c:idx val="1"/>
          <c:order val="1"/>
          <c:tx>
            <c:v>Etter reform</c:v>
          </c:tx>
          <c:invertIfNegative val="0"/>
          <c:cat>
            <c:strRef>
              <c:f>Fysikk!$A$147:$A$151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Fysikk!$K$136:$K$140</c:f>
              <c:numCache>
                <c:formatCode>General</c:formatCode>
                <c:ptCount val="5"/>
                <c:pt idx="0">
                  <c:v>0.39393939393939392</c:v>
                </c:pt>
                <c:pt idx="1">
                  <c:v>0.24242424242424243</c:v>
                </c:pt>
                <c:pt idx="2">
                  <c:v>0.30303030303030304</c:v>
                </c:pt>
                <c:pt idx="3">
                  <c:v>6.0606060606060608E-2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401280"/>
        <c:axId val="116430336"/>
      </c:barChart>
      <c:catAx>
        <c:axId val="11640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6430336"/>
        <c:crosses val="autoZero"/>
        <c:auto val="1"/>
        <c:lblAlgn val="ctr"/>
        <c:lblOffset val="100"/>
        <c:noMultiLvlLbl val="0"/>
      </c:catAx>
      <c:valAx>
        <c:axId val="116430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401280"/>
        <c:crosses val="autoZero"/>
        <c:crossBetween val="between"/>
        <c:majorUnit val="0.1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44736"/>
              </p:ext>
            </p:extLst>
          </p:nvPr>
        </p:nvGraphicFramePr>
        <p:xfrm>
          <a:off x="5410200" y="3886200"/>
          <a:ext cx="3174999" cy="1981203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911634"/>
                <a:gridCol w="754455"/>
                <a:gridCol w="754455"/>
                <a:gridCol w="754455"/>
              </a:tblGrid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Før reform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Fysikk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MENA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ELDAT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A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72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16</a:t>
                      </a:r>
                      <a:endParaRPr lang="nb-NO" sz="1100" b="0" i="0" u="none" strike="noStrike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27</a:t>
                      </a:r>
                      <a:endParaRPr lang="nb-NO" sz="1100" b="0" i="0" u="none" strike="noStrike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B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68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30</a:t>
                      </a:r>
                      <a:endParaRPr lang="nb-NO" sz="1100" b="0" i="0" u="none" strike="noStrike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44</a:t>
                      </a:r>
                      <a:endParaRPr lang="nb-NO" sz="1100" b="0" i="0" u="none" strike="noStrike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C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13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15</a:t>
                      </a:r>
                      <a:endParaRPr lang="nb-NO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25</a:t>
                      </a:r>
                      <a:endParaRPr lang="nb-NO" sz="1100" b="0" i="0" u="none" strike="noStrike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D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3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2</a:t>
                      </a:r>
                      <a:endParaRPr lang="nb-NO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9</a:t>
                      </a:r>
                      <a:endParaRPr lang="nb-NO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2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1</a:t>
                      </a:r>
                      <a:endParaRPr lang="nb-NO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0</a:t>
                      </a:r>
                      <a:endParaRPr lang="nb-NO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SUM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158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64</a:t>
                      </a:r>
                      <a:endParaRPr lang="nb-NO" sz="1100" b="0" i="0" u="none" strike="noStrike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105</a:t>
                      </a:r>
                      <a:endParaRPr lang="nb-NO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1200" y="703447"/>
            <a:ext cx="2451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 smtClean="0"/>
              <a:t>Før reform</a:t>
            </a:r>
            <a:endParaRPr lang="nb-NO" sz="40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490217"/>
              </p:ext>
            </p:extLst>
          </p:nvPr>
        </p:nvGraphicFramePr>
        <p:xfrm>
          <a:off x="228600" y="1524000"/>
          <a:ext cx="4876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027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976836"/>
              </p:ext>
            </p:extLst>
          </p:nvPr>
        </p:nvGraphicFramePr>
        <p:xfrm>
          <a:off x="5486400" y="4343400"/>
          <a:ext cx="3124200" cy="1828799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897048"/>
                <a:gridCol w="742384"/>
                <a:gridCol w="742384"/>
                <a:gridCol w="742384"/>
              </a:tblGrid>
              <a:tr h="26125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 dirty="0">
                          <a:effectLst/>
                        </a:rPr>
                        <a:t>Etter reform</a:t>
                      </a:r>
                      <a:endParaRPr lang="nb-N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Fysikk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MENA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ELDAT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125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 dirty="0">
                          <a:effectLst/>
                        </a:rPr>
                        <a:t>A</a:t>
                      </a:r>
                      <a:endParaRPr lang="nb-N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 dirty="0">
                          <a:effectLst/>
                        </a:rPr>
                        <a:t>9</a:t>
                      </a:r>
                      <a:endParaRPr lang="nb-N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2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2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125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B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3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 dirty="0">
                          <a:effectLst/>
                        </a:rPr>
                        <a:t>3</a:t>
                      </a:r>
                      <a:endParaRPr lang="nb-N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 dirty="0">
                          <a:effectLst/>
                        </a:rPr>
                        <a:t>2</a:t>
                      </a:r>
                      <a:endParaRPr lang="nb-N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125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C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4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2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 dirty="0">
                          <a:effectLst/>
                        </a:rPr>
                        <a:t>4</a:t>
                      </a:r>
                      <a:endParaRPr lang="nb-N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125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D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1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1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0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125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E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0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0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0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125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SUM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17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>
                          <a:effectLst/>
                        </a:rPr>
                        <a:t>8</a:t>
                      </a:r>
                      <a:endParaRPr lang="nb-NO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u="none" strike="noStrike" kern="1200" dirty="0">
                          <a:effectLst/>
                        </a:rPr>
                        <a:t>8</a:t>
                      </a:r>
                      <a:endParaRPr lang="nb-NO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361555"/>
              </p:ext>
            </p:extLst>
          </p:nvPr>
        </p:nvGraphicFramePr>
        <p:xfrm>
          <a:off x="457200" y="1447801"/>
          <a:ext cx="4572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3600" y="855847"/>
            <a:ext cx="2787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 smtClean="0"/>
              <a:t>Etter reform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117761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7800" y="855847"/>
            <a:ext cx="3469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 smtClean="0"/>
              <a:t>Sammenlikning</a:t>
            </a:r>
            <a:endParaRPr lang="nb-NO" sz="4000" b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377576"/>
              </p:ext>
            </p:extLst>
          </p:nvPr>
        </p:nvGraphicFramePr>
        <p:xfrm>
          <a:off x="76200" y="3352800"/>
          <a:ext cx="4495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183517"/>
              </p:ext>
            </p:extLst>
          </p:nvPr>
        </p:nvGraphicFramePr>
        <p:xfrm>
          <a:off x="4800600" y="3429000"/>
          <a:ext cx="4191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047433"/>
              </p:ext>
            </p:extLst>
          </p:nvPr>
        </p:nvGraphicFramePr>
        <p:xfrm>
          <a:off x="76200" y="228600"/>
          <a:ext cx="4495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07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71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Espen Murtnes</dc:creator>
  <cp:lastModifiedBy>Espen Murtnes</cp:lastModifiedBy>
  <cp:revision>2</cp:revision>
  <dcterms:created xsi:type="dcterms:W3CDTF">2006-08-16T00:00:00Z</dcterms:created>
  <dcterms:modified xsi:type="dcterms:W3CDTF">2014-10-08T10:17:29Z</dcterms:modified>
</cp:coreProperties>
</file>