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76" r:id="rId4"/>
    <p:sldId id="272" r:id="rId5"/>
    <p:sldId id="269" r:id="rId6"/>
    <p:sldId id="273" r:id="rId7"/>
    <p:sldId id="277" r:id="rId8"/>
    <p:sldId id="267" r:id="rId9"/>
    <p:sldId id="274" r:id="rId10"/>
    <p:sldId id="275" r:id="rId11"/>
    <p:sldId id="278" r:id="rId12"/>
    <p:sldId id="279" r:id="rId13"/>
    <p:sldId id="280" r:id="rId14"/>
    <p:sldId id="262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63"/>
    <p:restoredTop sz="80976" autoAdjust="0"/>
  </p:normalViewPr>
  <p:slideViewPr>
    <p:cSldViewPr snapToGrid="0" snapToObjects="1">
      <p:cViewPr varScale="1">
        <p:scale>
          <a:sx n="56" d="100"/>
          <a:sy n="56" d="100"/>
        </p:scale>
        <p:origin x="68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K:\2-UL_Utdanningsleder\2-Admin-View\3-Bemanning\0-UL-Base\Emner\Statistikk\Karakterstatistikk\2160-Fy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K:\2-UL_Utdanningsleder\2-Admin-View\3-Bemanning\0-UL-Base\Emner\Statistikk\Karakterstatistikk\2160-Fy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K:\2-UL_Utdanningsleder\2-Admin-View\3-Bemanning\0-UL-Base\Emner\Statistikk\Karakterstatistikk\2160-Fy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K:\2-UL_Utdanningsleder\2-Admin-View\3-Bemanning\0-UL-Base\Emner\Statistikk\Karakterstatistikk\2160-Fy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K:\2-UL_Utdanningsleder\2-Admin-View\3-Bemanning\0-UL-Base\Emner\Statistikk\Karakterstatistikk\2160-Fy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K:\2-UL_Utdanningsleder\2-Admin-View\3-Bemanning\0-UL-Base\Emner\Statistikk\Karakterstatistikk\2160-Fy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K:\2-UL_Utdanningsleder\2-Admin-View\3-Bemanning\0-UL-Base\Emner\Statistikk\Karakterstatistikk\2160-Fy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K:\2-UL_Utdanningsleder\2-Admin-View\3-Bemanning\0-UL-Base\Emner\Statistikk\Karakterstatistikk\2160-Fy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K:\2-UL_Utdanningsleder\2-Admin-View\3-Bemanning\0-UL-Base\Emner\Statistikk\Karakterstatistikk\2160-Fy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'FYS1100'!$A$6</c:f>
              <c:strCache>
                <c:ptCount val="1"/>
                <c:pt idx="0">
                  <c:v>2022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'FYS1100'!$B$5:$E$5</c:f>
              <c:strCache>
                <c:ptCount val="4"/>
                <c:pt idx="0">
                  <c:v>Oppmeldte</c:v>
                </c:pt>
                <c:pt idx="1">
                  <c:v>Eksamensklare</c:v>
                </c:pt>
                <c:pt idx="2">
                  <c:v>Møtt</c:v>
                </c:pt>
                <c:pt idx="3">
                  <c:v>Bestått studenter</c:v>
                </c:pt>
              </c:strCache>
            </c:strRef>
          </c:cat>
          <c:val>
            <c:numRef>
              <c:f>'FYS1100'!$B$6:$E$6</c:f>
              <c:numCache>
                <c:formatCode>#,##0.00_);\(#,##0.00\)</c:formatCode>
                <c:ptCount val="4"/>
                <c:pt idx="0">
                  <c:v>154</c:v>
                </c:pt>
                <c:pt idx="1">
                  <c:v>97</c:v>
                </c:pt>
                <c:pt idx="2">
                  <c:v>90</c:v>
                </c:pt>
                <c:pt idx="3">
                  <c:v>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967-4677-8656-FC1D4B305F4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37865440"/>
        <c:axId val="437869600"/>
      </c:lineChart>
      <c:catAx>
        <c:axId val="437865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37869600"/>
        <c:crosses val="autoZero"/>
        <c:auto val="1"/>
        <c:lblAlgn val="ctr"/>
        <c:lblOffset val="100"/>
        <c:noMultiLvlLbl val="0"/>
      </c:catAx>
      <c:valAx>
        <c:axId val="437869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#,##0.00_);\(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3786544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2000"/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sz="1800" b="1" dirty="0"/>
              <a:t>Gjennomføring</a:t>
            </a:r>
          </a:p>
        </c:rich>
      </c:tx>
      <c:layout>
        <c:manualLayout>
          <c:xMode val="edge"/>
          <c:yMode val="edge"/>
          <c:x val="0.42830671828098499"/>
          <c:y val="8.908683885757469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'FYS1120'!$B$5</c:f>
              <c:strCache>
                <c:ptCount val="1"/>
                <c:pt idx="0">
                  <c:v>Oppmeldte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'FYS1120'!$A$6:$A$14</c:f>
              <c:strCach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strCache>
            </c:strRef>
          </c:cat>
          <c:val>
            <c:numRef>
              <c:f>'FYS1120'!$B$6:$B$14</c:f>
              <c:numCache>
                <c:formatCode>#,##0.00_);\(#,##0.00\)</c:formatCode>
                <c:ptCount val="9"/>
                <c:pt idx="0">
                  <c:v>176</c:v>
                </c:pt>
                <c:pt idx="1">
                  <c:v>211</c:v>
                </c:pt>
                <c:pt idx="2">
                  <c:v>213</c:v>
                </c:pt>
                <c:pt idx="3">
                  <c:v>251</c:v>
                </c:pt>
                <c:pt idx="4">
                  <c:v>234</c:v>
                </c:pt>
                <c:pt idx="5">
                  <c:v>214</c:v>
                </c:pt>
                <c:pt idx="6">
                  <c:v>249</c:v>
                </c:pt>
                <c:pt idx="7">
                  <c:v>184</c:v>
                </c:pt>
                <c:pt idx="8">
                  <c:v>185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2F2-4544-A97F-3F2F3B5F3D3B}"/>
            </c:ext>
          </c:extLst>
        </c:ser>
        <c:ser>
          <c:idx val="1"/>
          <c:order val="1"/>
          <c:tx>
            <c:strRef>
              <c:f>'FYS1120'!$C$5</c:f>
              <c:strCache>
                <c:ptCount val="1"/>
                <c:pt idx="0">
                  <c:v>Eksamensklare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'FYS1120'!$A$6:$A$14</c:f>
              <c:strCach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strCache>
            </c:strRef>
          </c:cat>
          <c:val>
            <c:numRef>
              <c:f>'FYS1120'!$C$6:$C$14</c:f>
              <c:numCache>
                <c:formatCode>#,##0.00_);\(#,##0.00\)</c:formatCode>
                <c:ptCount val="9"/>
                <c:pt idx="0">
                  <c:v>133</c:v>
                </c:pt>
                <c:pt idx="1">
                  <c:v>157</c:v>
                </c:pt>
                <c:pt idx="2">
                  <c:v>163</c:v>
                </c:pt>
                <c:pt idx="3">
                  <c:v>193</c:v>
                </c:pt>
                <c:pt idx="4">
                  <c:v>155</c:v>
                </c:pt>
                <c:pt idx="5">
                  <c:v>143</c:v>
                </c:pt>
                <c:pt idx="6">
                  <c:v>176</c:v>
                </c:pt>
                <c:pt idx="7">
                  <c:v>96</c:v>
                </c:pt>
                <c:pt idx="8">
                  <c:v>111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2F2-4544-A97F-3F2F3B5F3D3B}"/>
            </c:ext>
          </c:extLst>
        </c:ser>
        <c:ser>
          <c:idx val="3"/>
          <c:order val="2"/>
          <c:tx>
            <c:strRef>
              <c:f>'FYS1120'!$E$5</c:f>
              <c:strCache>
                <c:ptCount val="1"/>
                <c:pt idx="0">
                  <c:v>Bestått studenter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'FYS1120'!$A$6:$A$14</c:f>
              <c:strCach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strCache>
            </c:strRef>
          </c:cat>
          <c:val>
            <c:numRef>
              <c:f>'FYS1120'!$E$6:$E$14</c:f>
              <c:numCache>
                <c:formatCode>#,##0.00_);\(#,##0.00\)</c:formatCode>
                <c:ptCount val="9"/>
                <c:pt idx="0">
                  <c:v>106</c:v>
                </c:pt>
                <c:pt idx="1">
                  <c:v>127</c:v>
                </c:pt>
                <c:pt idx="2">
                  <c:v>141</c:v>
                </c:pt>
                <c:pt idx="3">
                  <c:v>143</c:v>
                </c:pt>
                <c:pt idx="4">
                  <c:v>121</c:v>
                </c:pt>
                <c:pt idx="5">
                  <c:v>115</c:v>
                </c:pt>
                <c:pt idx="6">
                  <c:v>139</c:v>
                </c:pt>
                <c:pt idx="7">
                  <c:v>81</c:v>
                </c:pt>
                <c:pt idx="8">
                  <c:v>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2F2-4544-A97F-3F2F3B5F3D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7769760"/>
        <c:axId val="437800544"/>
      </c:lineChart>
      <c:catAx>
        <c:axId val="437769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37800544"/>
        <c:crosses val="autoZero"/>
        <c:auto val="1"/>
        <c:lblAlgn val="ctr"/>
        <c:lblOffset val="100"/>
        <c:noMultiLvlLbl val="0"/>
      </c:catAx>
      <c:valAx>
        <c:axId val="437800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_);\(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37769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nb-N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/>
              <a:t>Frafall og stryk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'FYS1120'!$G$5</c:f>
              <c:strCache>
                <c:ptCount val="1"/>
                <c:pt idx="0">
                  <c:v>Emnefrafall 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28575" cap="rnd">
                <a:solidFill>
                  <a:schemeClr val="accent1">
                    <a:lumMod val="75000"/>
                  </a:schemeClr>
                </a:solidFill>
                <a:prstDash val="dash"/>
              </a:ln>
              <a:effectLst/>
            </c:spPr>
            <c:trendlineType val="linear"/>
            <c:dispRSqr val="0"/>
            <c:dispEq val="0"/>
          </c:trendline>
          <c:cat>
            <c:strRef>
              <c:f>'FYS1120'!$A$6:$A$14</c:f>
              <c:strCach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strCache>
            </c:strRef>
          </c:cat>
          <c:val>
            <c:numRef>
              <c:f>'FYS1120'!$G$6:$G$14</c:f>
              <c:numCache>
                <c:formatCode>0.0%</c:formatCode>
                <c:ptCount val="9"/>
                <c:pt idx="0">
                  <c:v>0.39772727272727271</c:v>
                </c:pt>
                <c:pt idx="1">
                  <c:v>0.3981042654028436</c:v>
                </c:pt>
                <c:pt idx="2">
                  <c:v>0.3380281690140845</c:v>
                </c:pt>
                <c:pt idx="3">
                  <c:v>0.4302788844621514</c:v>
                </c:pt>
                <c:pt idx="4">
                  <c:v>0.48290598290598291</c:v>
                </c:pt>
                <c:pt idx="5">
                  <c:v>0.46261682242990654</c:v>
                </c:pt>
                <c:pt idx="6">
                  <c:v>0.44176706827309237</c:v>
                </c:pt>
                <c:pt idx="7">
                  <c:v>0.55978260869565222</c:v>
                </c:pt>
                <c:pt idx="8">
                  <c:v>0.50270270270270268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D2-4755-BE4D-7C83A53BBEF9}"/>
            </c:ext>
          </c:extLst>
        </c:ser>
        <c:ser>
          <c:idx val="1"/>
          <c:order val="1"/>
          <c:tx>
            <c:strRef>
              <c:f>'FYS1120'!$H$5</c:f>
              <c:strCache>
                <c:ptCount val="1"/>
                <c:pt idx="0">
                  <c:v>Strykprosent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trendline>
            <c:spPr>
              <a:ln w="3810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'FYS1120'!$A$6:$A$14</c:f>
              <c:strCach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strCache>
            </c:strRef>
          </c:cat>
          <c:val>
            <c:numRef>
              <c:f>'FYS1120'!$H$6:$H$14</c:f>
              <c:numCache>
                <c:formatCode>0.0%</c:formatCode>
                <c:ptCount val="9"/>
                <c:pt idx="0">
                  <c:v>0.21138211382113822</c:v>
                </c:pt>
                <c:pt idx="1">
                  <c:v>0.12676056338028169</c:v>
                </c:pt>
                <c:pt idx="2">
                  <c:v>0.12903225806451613</c:v>
                </c:pt>
                <c:pt idx="3">
                  <c:v>0.19411764705882353</c:v>
                </c:pt>
                <c:pt idx="4">
                  <c:v>0.19047619047619047</c:v>
                </c:pt>
                <c:pt idx="5">
                  <c:v>0.13076923076923078</c:v>
                </c:pt>
                <c:pt idx="6">
                  <c:v>0.1</c:v>
                </c:pt>
                <c:pt idx="7">
                  <c:v>0.1</c:v>
                </c:pt>
                <c:pt idx="8">
                  <c:v>0.12871287128712872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D2-4755-BE4D-7C83A53BBE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5359264"/>
        <c:axId val="615359680"/>
      </c:lineChart>
      <c:catAx>
        <c:axId val="615359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15359680"/>
        <c:crosses val="autoZero"/>
        <c:auto val="1"/>
        <c:lblAlgn val="ctr"/>
        <c:lblOffset val="100"/>
        <c:noMultiLvlLbl val="0"/>
      </c:catAx>
      <c:valAx>
        <c:axId val="615359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1535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nb-N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sz="1800" b="1"/>
              <a:t>Frafall og stryk FYS2160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5"/>
          <c:order val="0"/>
          <c:tx>
            <c:strRef>
              <c:f>'FYS2160'!$G$3</c:f>
              <c:strCache>
                <c:ptCount val="1"/>
                <c:pt idx="0">
                  <c:v>Emnefrafall %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trendline>
            <c:spPr>
              <a:ln w="25400" cap="rnd">
                <a:solidFill>
                  <a:schemeClr val="accent6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'FYS2160'!$A$4:$A$12</c:f>
              <c:strCach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strCache>
            </c:strRef>
          </c:cat>
          <c:val>
            <c:numRef>
              <c:f>'FYS2160'!$G$4:$G$12</c:f>
              <c:numCache>
                <c:formatCode>0.0%</c:formatCode>
                <c:ptCount val="9"/>
                <c:pt idx="0">
                  <c:v>0.42307692307692307</c:v>
                </c:pt>
                <c:pt idx="1">
                  <c:v>0.22772277227722773</c:v>
                </c:pt>
                <c:pt idx="2">
                  <c:v>0.25892857142857145</c:v>
                </c:pt>
                <c:pt idx="3">
                  <c:v>0.21495327102803738</c:v>
                </c:pt>
                <c:pt idx="4">
                  <c:v>0.32666666666666666</c:v>
                </c:pt>
                <c:pt idx="5">
                  <c:v>0.23846153846153847</c:v>
                </c:pt>
                <c:pt idx="6">
                  <c:v>0.25</c:v>
                </c:pt>
                <c:pt idx="7">
                  <c:v>0.20202020202020202</c:v>
                </c:pt>
                <c:pt idx="8">
                  <c:v>0.21428571428571427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D5-491E-A4CD-E217BB2FBDC4}"/>
            </c:ext>
          </c:extLst>
        </c:ser>
        <c:ser>
          <c:idx val="6"/>
          <c:order val="1"/>
          <c:tx>
            <c:strRef>
              <c:f>'FYS2160'!$H$3</c:f>
              <c:strCache>
                <c:ptCount val="1"/>
                <c:pt idx="0">
                  <c:v>Strykprosent</c:v>
                </c:pt>
              </c:strCache>
            </c:strRef>
          </c:tx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25400" cap="rnd">
                <a:solidFill>
                  <a:schemeClr val="accent1">
                    <a:lumMod val="60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'FYS2160'!$A$4:$A$12</c:f>
              <c:strCach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strCache>
            </c:strRef>
          </c:cat>
          <c:val>
            <c:numRef>
              <c:f>'FYS2160'!$H$4:$H$12</c:f>
              <c:numCache>
                <c:formatCode>0.0%</c:formatCode>
                <c:ptCount val="9"/>
                <c:pt idx="0">
                  <c:v>6.5217391304347824E-2</c:v>
                </c:pt>
                <c:pt idx="1">
                  <c:v>7.4999999999999997E-2</c:v>
                </c:pt>
                <c:pt idx="2">
                  <c:v>5.7471264367816091E-2</c:v>
                </c:pt>
                <c:pt idx="3">
                  <c:v>3.4883720930232558E-2</c:v>
                </c:pt>
                <c:pt idx="4">
                  <c:v>9.6153846153846159E-2</c:v>
                </c:pt>
                <c:pt idx="5">
                  <c:v>0.06</c:v>
                </c:pt>
                <c:pt idx="6">
                  <c:v>3.1578947368421054E-2</c:v>
                </c:pt>
                <c:pt idx="7">
                  <c:v>2.4691358024691357E-2</c:v>
                </c:pt>
                <c:pt idx="8">
                  <c:v>1.4925373134328358E-2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D5-491E-A4CD-E217BB2FBD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0939384"/>
        <c:axId val="280938072"/>
      </c:lineChart>
      <c:catAx>
        <c:axId val="280939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80938072"/>
        <c:crosses val="autoZero"/>
        <c:auto val="1"/>
        <c:lblAlgn val="ctr"/>
        <c:lblOffset val="100"/>
        <c:noMultiLvlLbl val="0"/>
      </c:catAx>
      <c:valAx>
        <c:axId val="280938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80939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nb-N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b="1"/>
              <a:t>Gjennomføring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'FYS2160'!$B$3</c:f>
              <c:strCache>
                <c:ptCount val="1"/>
                <c:pt idx="0">
                  <c:v>Oppmeldte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'FYS2160'!$A$4:$A$12</c:f>
              <c:strCach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strCache>
            </c:strRef>
          </c:cat>
          <c:val>
            <c:numRef>
              <c:f>'FYS2160'!$B$4:$B$12</c:f>
              <c:numCache>
                <c:formatCode>#,##0.00_);\(#,##0.00\)</c:formatCode>
                <c:ptCount val="9"/>
                <c:pt idx="0">
                  <c:v>78</c:v>
                </c:pt>
                <c:pt idx="1">
                  <c:v>101</c:v>
                </c:pt>
                <c:pt idx="2">
                  <c:v>112</c:v>
                </c:pt>
                <c:pt idx="3">
                  <c:v>107</c:v>
                </c:pt>
                <c:pt idx="4">
                  <c:v>150</c:v>
                </c:pt>
                <c:pt idx="5">
                  <c:v>130</c:v>
                </c:pt>
                <c:pt idx="6">
                  <c:v>124</c:v>
                </c:pt>
                <c:pt idx="7">
                  <c:v>99</c:v>
                </c:pt>
                <c:pt idx="8">
                  <c:v>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2DE-4E2E-B604-58D24164F9C6}"/>
            </c:ext>
          </c:extLst>
        </c:ser>
        <c:ser>
          <c:idx val="1"/>
          <c:order val="1"/>
          <c:tx>
            <c:strRef>
              <c:f>'FYS2160'!$C$3</c:f>
              <c:strCache>
                <c:ptCount val="1"/>
                <c:pt idx="0">
                  <c:v>Eksamensklare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'FYS2160'!$A$4:$A$12</c:f>
              <c:strCach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strCache>
            </c:strRef>
          </c:cat>
          <c:val>
            <c:numRef>
              <c:f>'FYS2160'!$C$4:$C$12</c:f>
              <c:numCache>
                <c:formatCode>#,##0.00_);\(#,##0.00\)</c:formatCode>
                <c:ptCount val="9"/>
                <c:pt idx="0">
                  <c:v>54</c:v>
                </c:pt>
                <c:pt idx="1">
                  <c:v>85</c:v>
                </c:pt>
                <c:pt idx="2">
                  <c:v>96</c:v>
                </c:pt>
                <c:pt idx="3">
                  <c:v>93</c:v>
                </c:pt>
                <c:pt idx="4">
                  <c:v>114</c:v>
                </c:pt>
                <c:pt idx="5">
                  <c:v>112</c:v>
                </c:pt>
                <c:pt idx="6">
                  <c:v>107</c:v>
                </c:pt>
                <c:pt idx="7">
                  <c:v>85</c:v>
                </c:pt>
                <c:pt idx="8">
                  <c:v>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2DE-4E2E-B604-58D24164F9C6}"/>
            </c:ext>
          </c:extLst>
        </c:ser>
        <c:ser>
          <c:idx val="3"/>
          <c:order val="2"/>
          <c:tx>
            <c:strRef>
              <c:f>'FYS2160'!$E$3</c:f>
              <c:strCache>
                <c:ptCount val="1"/>
                <c:pt idx="0">
                  <c:v>Bestått studenter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'FYS2160'!$A$4:$A$12</c:f>
              <c:strCach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strCache>
            </c:strRef>
          </c:cat>
          <c:val>
            <c:numRef>
              <c:f>'FYS2160'!$E$4:$E$12</c:f>
              <c:numCache>
                <c:formatCode>#,##0.00_);\(#,##0.00\)</c:formatCode>
                <c:ptCount val="9"/>
                <c:pt idx="0">
                  <c:v>45</c:v>
                </c:pt>
                <c:pt idx="1">
                  <c:v>78</c:v>
                </c:pt>
                <c:pt idx="2">
                  <c:v>83</c:v>
                </c:pt>
                <c:pt idx="3">
                  <c:v>84</c:v>
                </c:pt>
                <c:pt idx="4">
                  <c:v>101</c:v>
                </c:pt>
                <c:pt idx="5">
                  <c:v>99</c:v>
                </c:pt>
                <c:pt idx="6">
                  <c:v>93</c:v>
                </c:pt>
                <c:pt idx="7">
                  <c:v>79</c:v>
                </c:pt>
                <c:pt idx="8">
                  <c:v>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2DE-4E2E-B604-58D24164F9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0939384"/>
        <c:axId val="280938072"/>
      </c:lineChart>
      <c:catAx>
        <c:axId val="280939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80938072"/>
        <c:crosses val="autoZero"/>
        <c:auto val="1"/>
        <c:lblAlgn val="ctr"/>
        <c:lblOffset val="100"/>
        <c:noMultiLvlLbl val="0"/>
      </c:catAx>
      <c:valAx>
        <c:axId val="280938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_);\(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80939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nb-N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sz="1800" b="1"/>
              <a:t>Stryk prosent H2022</a:t>
            </a:r>
          </a:p>
        </c:rich>
      </c:tx>
      <c:layout>
        <c:manualLayout>
          <c:xMode val="edge"/>
          <c:yMode val="edge"/>
          <c:x val="0.3232290026246719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'Flere emner'!$B$23:$B$28</c:f>
              <c:strCache>
                <c:ptCount val="6"/>
                <c:pt idx="0">
                  <c:v>HON1000</c:v>
                </c:pt>
                <c:pt idx="1">
                  <c:v>FYS1035</c:v>
                </c:pt>
                <c:pt idx="2">
                  <c:v>FYS1100</c:v>
                </c:pt>
                <c:pt idx="3">
                  <c:v>FYS1120</c:v>
                </c:pt>
                <c:pt idx="4">
                  <c:v>FYS1120L</c:v>
                </c:pt>
                <c:pt idx="5">
                  <c:v>FYS2160</c:v>
                </c:pt>
              </c:strCache>
            </c:strRef>
          </c:cat>
          <c:val>
            <c:numRef>
              <c:f>'Flere emner'!$I$23:$I$28</c:f>
              <c:numCache>
                <c:formatCode>0.0%</c:formatCode>
                <c:ptCount val="6"/>
                <c:pt idx="0">
                  <c:v>0</c:v>
                </c:pt>
                <c:pt idx="1">
                  <c:v>9.0909090909090912E-2</c:v>
                </c:pt>
                <c:pt idx="2">
                  <c:v>0.18181818181818182</c:v>
                </c:pt>
                <c:pt idx="3">
                  <c:v>0.12871287128712872</c:v>
                </c:pt>
                <c:pt idx="4">
                  <c:v>0.125</c:v>
                </c:pt>
                <c:pt idx="5">
                  <c:v>1.4925373134328358E-2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47-46DD-8F4D-7CC85EA1E2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5407936"/>
        <c:axId val="615395872"/>
      </c:barChart>
      <c:catAx>
        <c:axId val="61540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15395872"/>
        <c:crosses val="autoZero"/>
        <c:auto val="1"/>
        <c:lblAlgn val="ctr"/>
        <c:lblOffset val="100"/>
        <c:noMultiLvlLbl val="0"/>
      </c:catAx>
      <c:valAx>
        <c:axId val="615395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15407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nb-N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sz="1800" b="1" dirty="0"/>
              <a:t>Frafall prosent H2022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'Flere emner'!$B$23:$B$28</c:f>
              <c:strCache>
                <c:ptCount val="6"/>
                <c:pt idx="0">
                  <c:v>HON1000</c:v>
                </c:pt>
                <c:pt idx="1">
                  <c:v>FYS1035</c:v>
                </c:pt>
                <c:pt idx="2">
                  <c:v>FYS1100</c:v>
                </c:pt>
                <c:pt idx="3">
                  <c:v>FYS1120</c:v>
                </c:pt>
                <c:pt idx="4">
                  <c:v>FYS1120L</c:v>
                </c:pt>
                <c:pt idx="5">
                  <c:v>FYS2160</c:v>
                </c:pt>
              </c:strCache>
            </c:strRef>
          </c:cat>
          <c:val>
            <c:numRef>
              <c:f>'Flere emner'!$H$23:$H$28</c:f>
              <c:numCache>
                <c:formatCode>0.0%</c:formatCode>
                <c:ptCount val="6"/>
                <c:pt idx="0">
                  <c:v>0.6310679611650486</c:v>
                </c:pt>
                <c:pt idx="1">
                  <c:v>0.6875</c:v>
                </c:pt>
                <c:pt idx="2">
                  <c:v>0.53246753246753242</c:v>
                </c:pt>
                <c:pt idx="3">
                  <c:v>0.50270270270270268</c:v>
                </c:pt>
                <c:pt idx="4">
                  <c:v>0.41666666666666669</c:v>
                </c:pt>
                <c:pt idx="5">
                  <c:v>0.21428571428571427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4D-41CA-80C9-3EE9BF4D75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5407936"/>
        <c:axId val="615395872"/>
      </c:barChart>
      <c:catAx>
        <c:axId val="61540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15395872"/>
        <c:crosses val="autoZero"/>
        <c:auto val="1"/>
        <c:lblAlgn val="ctr"/>
        <c:lblOffset val="100"/>
        <c:noMultiLvlLbl val="0"/>
      </c:catAx>
      <c:valAx>
        <c:axId val="615395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15407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nb-N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/>
              <a:t>Frafall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'Flere emner'!$I$5</c:f>
              <c:strCache>
                <c:ptCount val="1"/>
                <c:pt idx="0">
                  <c:v>HON1000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'Flere emner'!$H$6:$H$14</c:f>
              <c:strCach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strCache>
            </c:strRef>
          </c:cat>
          <c:val>
            <c:numRef>
              <c:f>'Flere emner'!$I$6:$I$14</c:f>
              <c:numCache>
                <c:formatCode>General</c:formatCode>
                <c:ptCount val="9"/>
                <c:pt idx="6" formatCode="0.0%">
                  <c:v>0.64516129032258063</c:v>
                </c:pt>
                <c:pt idx="7" formatCode="0.0%">
                  <c:v>0.59036144578313254</c:v>
                </c:pt>
                <c:pt idx="8" formatCode="0.0%">
                  <c:v>0.6310679611650486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69-4B18-B495-9F6B3185FD09}"/>
            </c:ext>
          </c:extLst>
        </c:ser>
        <c:ser>
          <c:idx val="1"/>
          <c:order val="1"/>
          <c:tx>
            <c:strRef>
              <c:f>'Flere emner'!$J$5</c:f>
              <c:strCache>
                <c:ptCount val="1"/>
                <c:pt idx="0">
                  <c:v>FYS1035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'Flere emner'!$H$6:$H$14</c:f>
              <c:strCach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strCache>
            </c:strRef>
          </c:cat>
          <c:val>
            <c:numRef>
              <c:f>'Flere emner'!$J$6:$J$14</c:f>
              <c:numCache>
                <c:formatCode>General</c:formatCode>
                <c:ptCount val="9"/>
                <c:pt idx="7" formatCode="0.0%">
                  <c:v>0.64</c:v>
                </c:pt>
                <c:pt idx="8" formatCode="0.0%">
                  <c:v>0.6875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869-4B18-B495-9F6B3185FD09}"/>
            </c:ext>
          </c:extLst>
        </c:ser>
        <c:ser>
          <c:idx val="2"/>
          <c:order val="2"/>
          <c:tx>
            <c:strRef>
              <c:f>'Flere emner'!$K$5</c:f>
              <c:strCache>
                <c:ptCount val="1"/>
                <c:pt idx="0">
                  <c:v>FYS1100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'Flere emner'!$H$6:$H$14</c:f>
              <c:strCach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strCache>
            </c:strRef>
          </c:cat>
          <c:val>
            <c:numRef>
              <c:f>'Flere emner'!$K$6:$K$14</c:f>
              <c:numCache>
                <c:formatCode>General</c:formatCode>
                <c:ptCount val="9"/>
                <c:pt idx="8" formatCode="0.0%">
                  <c:v>0.53246753246753242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869-4B18-B495-9F6B3185FD09}"/>
            </c:ext>
          </c:extLst>
        </c:ser>
        <c:ser>
          <c:idx val="3"/>
          <c:order val="3"/>
          <c:tx>
            <c:strRef>
              <c:f>'Flere emner'!$L$5</c:f>
              <c:strCache>
                <c:ptCount val="1"/>
                <c:pt idx="0">
                  <c:v>FYS1120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'Flere emner'!$H$6:$H$14</c:f>
              <c:strCach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strCache>
            </c:strRef>
          </c:cat>
          <c:val>
            <c:numRef>
              <c:f>'Flere emner'!$L$6:$L$14</c:f>
              <c:numCache>
                <c:formatCode>0.0%</c:formatCode>
                <c:ptCount val="9"/>
                <c:pt idx="0">
                  <c:v>0.39772727272727271</c:v>
                </c:pt>
                <c:pt idx="1">
                  <c:v>0.3981042654028436</c:v>
                </c:pt>
                <c:pt idx="2">
                  <c:v>0.3380281690140845</c:v>
                </c:pt>
                <c:pt idx="3">
                  <c:v>0.4302788844621514</c:v>
                </c:pt>
                <c:pt idx="4">
                  <c:v>0.48290598290598291</c:v>
                </c:pt>
                <c:pt idx="5">
                  <c:v>0.46261682242990654</c:v>
                </c:pt>
                <c:pt idx="6">
                  <c:v>0.44176706827309237</c:v>
                </c:pt>
                <c:pt idx="7">
                  <c:v>0.55978260869565222</c:v>
                </c:pt>
                <c:pt idx="8">
                  <c:v>0.50270270270270268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869-4B18-B495-9F6B3185FD09}"/>
            </c:ext>
          </c:extLst>
        </c:ser>
        <c:ser>
          <c:idx val="4"/>
          <c:order val="4"/>
          <c:tx>
            <c:strRef>
              <c:f>'Flere emner'!$M$5</c:f>
              <c:strCache>
                <c:ptCount val="1"/>
                <c:pt idx="0">
                  <c:v>FYS1120L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'Flere emner'!$H$6:$H$14</c:f>
              <c:strCach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strCache>
            </c:strRef>
          </c:cat>
          <c:val>
            <c:numRef>
              <c:f>'Flere emner'!$M$6:$M$14</c:f>
              <c:numCache>
                <c:formatCode>0.0%</c:formatCode>
                <c:ptCount val="9"/>
                <c:pt idx="1">
                  <c:v>0.5</c:v>
                </c:pt>
                <c:pt idx="2">
                  <c:v>0.2857142857142857</c:v>
                </c:pt>
                <c:pt idx="3">
                  <c:v>0.33333333333333331</c:v>
                </c:pt>
                <c:pt idx="4">
                  <c:v>0.33333333333333331</c:v>
                </c:pt>
                <c:pt idx="5">
                  <c:v>0.38095238095238093</c:v>
                </c:pt>
                <c:pt idx="6">
                  <c:v>0.19047619047619047</c:v>
                </c:pt>
                <c:pt idx="7">
                  <c:v>0.2857142857142857</c:v>
                </c:pt>
                <c:pt idx="8">
                  <c:v>0.41666666666666669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869-4B18-B495-9F6B3185FD09}"/>
            </c:ext>
          </c:extLst>
        </c:ser>
        <c:ser>
          <c:idx val="5"/>
          <c:order val="5"/>
          <c:tx>
            <c:strRef>
              <c:f>'Flere emner'!$N$5</c:f>
              <c:strCache>
                <c:ptCount val="1"/>
                <c:pt idx="0">
                  <c:v>FYS2160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'Flere emner'!$H$6:$H$14</c:f>
              <c:strCach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strCache>
            </c:strRef>
          </c:cat>
          <c:val>
            <c:numRef>
              <c:f>'Flere emner'!$N$6:$N$14</c:f>
              <c:numCache>
                <c:formatCode>0.0%</c:formatCode>
                <c:ptCount val="9"/>
                <c:pt idx="0">
                  <c:v>0.42307692307692307</c:v>
                </c:pt>
                <c:pt idx="1">
                  <c:v>0.22772277227722773</c:v>
                </c:pt>
                <c:pt idx="2">
                  <c:v>0.25892857142857145</c:v>
                </c:pt>
                <c:pt idx="3">
                  <c:v>0.21495327102803738</c:v>
                </c:pt>
                <c:pt idx="4">
                  <c:v>0.32666666666666666</c:v>
                </c:pt>
                <c:pt idx="5">
                  <c:v>0.23846153846153847</c:v>
                </c:pt>
                <c:pt idx="6">
                  <c:v>0.25</c:v>
                </c:pt>
                <c:pt idx="7">
                  <c:v>0.20202020202020202</c:v>
                </c:pt>
                <c:pt idx="8">
                  <c:v>0.21428571428571427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869-4B18-B495-9F6B3185FD09}"/>
            </c:ext>
          </c:extLst>
        </c:ser>
        <c:ser>
          <c:idx val="6"/>
          <c:order val="6"/>
          <c:tx>
            <c:strRef>
              <c:f>'Flere emner'!$O$5</c:f>
              <c:strCache>
                <c:ptCount val="1"/>
                <c:pt idx="0">
                  <c:v>FYS3110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'Flere emner'!$H$6:$H$14</c:f>
              <c:strCach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strCache>
            </c:strRef>
          </c:cat>
          <c:val>
            <c:numRef>
              <c:f>'Flere emner'!$O$6:$O$14</c:f>
              <c:numCache>
                <c:formatCode>0.0%</c:formatCode>
                <c:ptCount val="9"/>
                <c:pt idx="0">
                  <c:v>0.55319148936170215</c:v>
                </c:pt>
                <c:pt idx="1">
                  <c:v>0.38983050847457629</c:v>
                </c:pt>
                <c:pt idx="2">
                  <c:v>0.54430379746835444</c:v>
                </c:pt>
                <c:pt idx="3">
                  <c:v>0.6333333333333333</c:v>
                </c:pt>
                <c:pt idx="4">
                  <c:v>0.41791044776119401</c:v>
                </c:pt>
                <c:pt idx="5">
                  <c:v>0.43478260869565216</c:v>
                </c:pt>
                <c:pt idx="6">
                  <c:v>0.25609756097560976</c:v>
                </c:pt>
                <c:pt idx="7">
                  <c:v>0.42105263157894735</c:v>
                </c:pt>
                <c:pt idx="8">
                  <c:v>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869-4B18-B495-9F6B3185FD09}"/>
            </c:ext>
          </c:extLst>
        </c:ser>
        <c:ser>
          <c:idx val="7"/>
          <c:order val="7"/>
          <c:tx>
            <c:strRef>
              <c:f>'Flere emner'!$P$5</c:f>
              <c:strCache>
                <c:ptCount val="1"/>
                <c:pt idx="0">
                  <c:v>FYS3150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'Flere emner'!$H$6:$H$14</c:f>
              <c:strCach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strCache>
            </c:strRef>
          </c:cat>
          <c:val>
            <c:numRef>
              <c:f>'Flere emner'!$P$6:$P$14</c:f>
              <c:numCache>
                <c:formatCode>0.0%</c:formatCode>
                <c:ptCount val="9"/>
                <c:pt idx="0">
                  <c:v>0.33333333333333331</c:v>
                </c:pt>
                <c:pt idx="1">
                  <c:v>0.47368421052631576</c:v>
                </c:pt>
                <c:pt idx="2">
                  <c:v>0.35294117647058826</c:v>
                </c:pt>
                <c:pt idx="3">
                  <c:v>0.24324324324324326</c:v>
                </c:pt>
                <c:pt idx="4">
                  <c:v>0.34615384615384615</c:v>
                </c:pt>
                <c:pt idx="5">
                  <c:v>0.25974025974025972</c:v>
                </c:pt>
                <c:pt idx="6">
                  <c:v>0.43181818181818182</c:v>
                </c:pt>
                <c:pt idx="7">
                  <c:v>0.31914893617021278</c:v>
                </c:pt>
                <c:pt idx="8">
                  <c:v>0.42105263157894735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869-4B18-B495-9F6B3185FD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1975200"/>
        <c:axId val="351973888"/>
      </c:lineChart>
      <c:catAx>
        <c:axId val="35197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51973888"/>
        <c:crosses val="autoZero"/>
        <c:auto val="1"/>
        <c:lblAlgn val="ctr"/>
        <c:lblOffset val="100"/>
        <c:noMultiLvlLbl val="0"/>
      </c:catAx>
      <c:valAx>
        <c:axId val="351973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51975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nb-N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/>
              <a:t>Karakter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'Flere emner'!$O$40</c:f>
              <c:strCache>
                <c:ptCount val="1"/>
                <c:pt idx="0">
                  <c:v>FYS1120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'Flere emner'!$O$41:$O$49</c:f>
              <c:numCache>
                <c:formatCode>#\ ##0.0</c:formatCode>
                <c:ptCount val="9"/>
                <c:pt idx="0">
                  <c:v>2.5794392523364484</c:v>
                </c:pt>
                <c:pt idx="1">
                  <c:v>3.1338582677165356</c:v>
                </c:pt>
                <c:pt idx="2">
                  <c:v>2.8865248226950353</c:v>
                </c:pt>
                <c:pt idx="3">
                  <c:v>2.8461538461538463</c:v>
                </c:pt>
                <c:pt idx="4">
                  <c:v>2.9008264462809916</c:v>
                </c:pt>
                <c:pt idx="5">
                  <c:v>3.034782608695652</c:v>
                </c:pt>
                <c:pt idx="6">
                  <c:v>3.1223021582733814</c:v>
                </c:pt>
                <c:pt idx="7">
                  <c:v>2.5802469135802468</c:v>
                </c:pt>
                <c:pt idx="8">
                  <c:v>2.6956521739130435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67-4487-A981-46A0557C8E4C}"/>
            </c:ext>
          </c:extLst>
        </c:ser>
        <c:ser>
          <c:idx val="1"/>
          <c:order val="1"/>
          <c:tx>
            <c:strRef>
              <c:f>'Flere emner'!$P$40</c:f>
              <c:strCache>
                <c:ptCount val="1"/>
                <c:pt idx="0">
                  <c:v>FYS1120L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'Flere emner'!$P$41:$P$49</c:f>
              <c:numCache>
                <c:formatCode>#,##0.00</c:formatCode>
                <c:ptCount val="9"/>
                <c:pt idx="1">
                  <c:v>2.5</c:v>
                </c:pt>
                <c:pt idx="2">
                  <c:v>4</c:v>
                </c:pt>
                <c:pt idx="3">
                  <c:v>2.5714285714285716</c:v>
                </c:pt>
                <c:pt idx="4">
                  <c:v>3</c:v>
                </c:pt>
                <c:pt idx="5">
                  <c:v>2.1538461538461537</c:v>
                </c:pt>
                <c:pt idx="6">
                  <c:v>3.5882352941176472</c:v>
                </c:pt>
                <c:pt idx="7">
                  <c:v>2.8</c:v>
                </c:pt>
                <c:pt idx="8">
                  <c:v>2.1428571428571428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F67-4487-A981-46A0557C8E4C}"/>
            </c:ext>
          </c:extLst>
        </c:ser>
        <c:ser>
          <c:idx val="2"/>
          <c:order val="2"/>
          <c:tx>
            <c:strRef>
              <c:f>'Flere emner'!$Q$40</c:f>
              <c:strCache>
                <c:ptCount val="1"/>
                <c:pt idx="0">
                  <c:v>FYS2160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'Flere emner'!$Q$41:$Q$49</c:f>
              <c:numCache>
                <c:formatCode>#\ ##0.0</c:formatCode>
                <c:ptCount val="9"/>
                <c:pt idx="0">
                  <c:v>3.2444444444444445</c:v>
                </c:pt>
                <c:pt idx="1">
                  <c:v>3.4615384615384617</c:v>
                </c:pt>
                <c:pt idx="2">
                  <c:v>3.3012048192771086</c:v>
                </c:pt>
                <c:pt idx="3">
                  <c:v>2.8809523809523809</c:v>
                </c:pt>
                <c:pt idx="4">
                  <c:v>2.8514851485148514</c:v>
                </c:pt>
                <c:pt idx="5">
                  <c:v>3.0707070707070705</c:v>
                </c:pt>
                <c:pt idx="6">
                  <c:v>3.236559139784946</c:v>
                </c:pt>
                <c:pt idx="7">
                  <c:v>3.3291139240506329</c:v>
                </c:pt>
                <c:pt idx="8">
                  <c:v>3.0454545454545454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F67-4487-A981-46A0557C8E4C}"/>
            </c:ext>
          </c:extLst>
        </c:ser>
        <c:ser>
          <c:idx val="3"/>
          <c:order val="3"/>
          <c:tx>
            <c:strRef>
              <c:f>'Flere emner'!$R$40</c:f>
              <c:strCache>
                <c:ptCount val="1"/>
                <c:pt idx="0">
                  <c:v>FYS3110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'Flere emner'!$R$41:$R$49</c:f>
              <c:numCache>
                <c:formatCode>#,##0.00</c:formatCode>
                <c:ptCount val="9"/>
                <c:pt idx="0">
                  <c:v>3.1904761904761907</c:v>
                </c:pt>
                <c:pt idx="1">
                  <c:v>2.9722222222222223</c:v>
                </c:pt>
                <c:pt idx="2">
                  <c:v>2.6111111111111112</c:v>
                </c:pt>
                <c:pt idx="3">
                  <c:v>3.1363636363636362</c:v>
                </c:pt>
                <c:pt idx="4">
                  <c:v>2.7179487179487181</c:v>
                </c:pt>
                <c:pt idx="5">
                  <c:v>2.6153846153846154</c:v>
                </c:pt>
                <c:pt idx="6">
                  <c:v>3.442622950819672</c:v>
                </c:pt>
                <c:pt idx="7">
                  <c:v>2.9545454545454546</c:v>
                </c:pt>
                <c:pt idx="8">
                  <c:v>2.5897435897435899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F67-4487-A981-46A0557C8E4C}"/>
            </c:ext>
          </c:extLst>
        </c:ser>
        <c:ser>
          <c:idx val="4"/>
          <c:order val="4"/>
          <c:tx>
            <c:strRef>
              <c:f>'Flere emner'!$S$40</c:f>
              <c:strCache>
                <c:ptCount val="1"/>
                <c:pt idx="0">
                  <c:v>FY3150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'Flere emner'!$S$41:$S$49</c:f>
              <c:numCache>
                <c:formatCode>#,##0.00</c:formatCode>
                <c:ptCount val="9"/>
                <c:pt idx="0">
                  <c:v>4.375</c:v>
                </c:pt>
                <c:pt idx="1">
                  <c:v>4.4000000000000004</c:v>
                </c:pt>
                <c:pt idx="2">
                  <c:v>4.7272727272727275</c:v>
                </c:pt>
                <c:pt idx="3">
                  <c:v>4.3214285714285712</c:v>
                </c:pt>
                <c:pt idx="4">
                  <c:v>4.5882352941176467</c:v>
                </c:pt>
                <c:pt idx="5">
                  <c:v>4.333333333333333</c:v>
                </c:pt>
                <c:pt idx="6">
                  <c:v>4.5599999999999996</c:v>
                </c:pt>
                <c:pt idx="7">
                  <c:v>4.21875</c:v>
                </c:pt>
                <c:pt idx="8">
                  <c:v>4.3030303030303028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F67-4487-A981-46A0557C8E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4173640"/>
        <c:axId val="484174296"/>
      </c:lineChart>
      <c:catAx>
        <c:axId val="48417364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84174296"/>
        <c:crosses val="autoZero"/>
        <c:auto val="1"/>
        <c:lblAlgn val="ctr"/>
        <c:lblOffset val="100"/>
        <c:noMultiLvlLbl val="0"/>
      </c:catAx>
      <c:valAx>
        <c:axId val="484174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84173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CFFB9-8B1A-41AB-B37B-CAC94A1B01B1}" type="datetimeFigureOut">
              <a:rPr lang="nb-NO" smtClean="0"/>
              <a:t>01.03.2023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D88B4-5EF3-4912-B37B-561001C61A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0598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ukernavn@uio.no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rapport-dv.uhad.no/#/views/Emnegjennomfring-ettemneSVP_EDS/Emnegjennomfringslister?:iid=3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https://rapport-dv.uhad.no/views/Emnegjennomfring-ettemneSVP_EDS/Emnegjennomfringslister?%3Aembed=y&amp;%3Aiid=3&amp;%3AisGuestRedirectFromVizportal=y#1</a:t>
            </a:r>
          </a:p>
          <a:p>
            <a:endParaRPr lang="nb-NO" dirty="0"/>
          </a:p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 utdanningsledere</a:t>
            </a:r>
          </a:p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fjor hadde vi en gjennomgang av karakterstatistikker for sentrale grunnemner i bachelorprogrammene for å se følge med på strykprosent, snittkarakter og eventuelt andre variable som oppmeldingstall og gjennomføring. Det er nyttig å dele disse resultatene med hverandre slik at vi har en felles innsikt i karakternivå og gjennomføring siden mange emner brukes av flere programmer. Nå er dette også relevant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utifra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økonomiske hensyn.</a:t>
            </a:r>
          </a:p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På STUT onsdag 8. februar tar vi en runde med presentasjoner fra hvert institutt. Vedlagt er presentasjonen fra MI som kan fingere som en mal. Som i fjor er det greiest å bruke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Tableau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til å ta ut disse og under følger en bruksanvisning.</a:t>
            </a:r>
          </a:p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Logg inn i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Tableau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via lenker under. Hvis du ikke har logget inn før gjør du slik:</a:t>
            </a:r>
          </a:p>
          <a:p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Username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nb-NO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brukernavn@uio.no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Passord: ditt vanlige UiO-passord</a:t>
            </a:r>
          </a:p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Rapporten lenket opp under tar utgangspunkt i ett og ett emne og viser hvordan oppmeldte kandidater har gjort det i utvalgte semestre. I tillegg viser rapporten gjennomføring per studieprogram på valgt emne.</a:t>
            </a:r>
          </a:p>
          <a:p>
            <a:r>
              <a:rPr lang="nb-NO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https://rapport-dv.uhad.no/#/views/Emnegjennomfring-ettemneSVP_EDS/Emnegjennomfringslister?:iid=3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 dere andre data lokalt som kan belyse disse spørsmålene er det selvsagt bare å bruke det. Oppdager dere andre datakilder som dere tenker andre kan ha glede av er det fint om dere deler.</a:t>
            </a:r>
          </a:p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Hilsen Helge, Knut og Hanne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AD88B4-5EF3-4912-B37B-561001C61A9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579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AD88B4-5EF3-4912-B37B-561001C61A9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098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D88B4-5EF3-4912-B37B-561001C61A96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2047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D88B4-5EF3-4912-B37B-561001C61A96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085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D88B4-5EF3-4912-B37B-561001C61A96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6459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04B61-950F-AC41-930C-3247F2AEB5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582E44-0A4C-7F48-9212-705BAD4A6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AC128-71B2-6A4F-BED2-A1BDB0E6E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3385-68E7-7D45-8E26-D4DD73C00F10}" type="datetimeFigureOut">
              <a:rPr lang="nb-NO" smtClean="0"/>
              <a:t>01.03.2023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10174-B75C-1541-BD3E-B718BBBB9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DEB6D-B13F-7040-BBF9-6B5783A09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EDAA-2C06-9449-A120-6BF4E2A6C0D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6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FBAA4-875B-2C48-810A-E9C5B7796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009EE-2D2B-6F4F-9D63-01543FC6A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B8F38-333B-1241-9F5D-1C467AA8A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3385-68E7-7D45-8E26-D4DD73C00F10}" type="datetimeFigureOut">
              <a:rPr lang="nb-NO" smtClean="0"/>
              <a:t>01.03.2023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3529B-F1E4-E14B-98A3-DECCC9E73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AEC05-C8E2-2645-8933-74F167428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EDAA-2C06-9449-A120-6BF4E2A6C0D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9975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978F35-16E2-AD4A-97FA-D71E1929A0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711C6E-635F-1344-B035-318C46B592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3A6BF-5781-C446-AAE4-73E3FA959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3385-68E7-7D45-8E26-D4DD73C00F10}" type="datetimeFigureOut">
              <a:rPr lang="nb-NO" smtClean="0"/>
              <a:t>01.03.2023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1A15B-FC8F-7642-A98E-4D60FB705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31497-DB31-C74D-BDAD-033A24348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EDAA-2C06-9449-A120-6BF4E2A6C0D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665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DAA1E-6910-8746-82CA-5E749C967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2886A-D37A-584C-A80B-8EB1D7410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06EE1-C516-434D-99FC-F03CB381C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3385-68E7-7D45-8E26-D4DD73C00F10}" type="datetimeFigureOut">
              <a:rPr lang="nb-NO" smtClean="0"/>
              <a:t>01.03.2023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8227F-5D8D-1642-B98C-739AECF2E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647AB-F5BF-1248-92DE-83D3F861B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EDAA-2C06-9449-A120-6BF4E2A6C0D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0166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43089-B019-5944-8FF6-BCB2D3030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1FEA43-4775-2741-AF16-72ADE9217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531F9-88AB-C643-B037-09456B30B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3385-68E7-7D45-8E26-D4DD73C00F10}" type="datetimeFigureOut">
              <a:rPr lang="nb-NO" smtClean="0"/>
              <a:t>01.03.2023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D6862-76B0-B245-9E70-682FBBE69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E6E9B-5579-1647-A161-ABCCEE093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EDAA-2C06-9449-A120-6BF4E2A6C0D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9122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BD604-685E-BC40-9717-A27D6357F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214C2-1867-A84E-91CB-B08E68613D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ADD952-D6EB-404B-B292-5A7128016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4D9F3D-9881-C142-9727-7F6F09E16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3385-68E7-7D45-8E26-D4DD73C00F10}" type="datetimeFigureOut">
              <a:rPr lang="nb-NO" smtClean="0"/>
              <a:t>01.03.2023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44EA9-186D-494D-966A-BD0CB3F04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91D3E-CD54-AB4B-8404-C0A9EA7F1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EDAA-2C06-9449-A120-6BF4E2A6C0D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396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BFACB-10F0-A64F-A6D8-4971DDF62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F3C3E-2BDF-A943-93C7-9F1B6223F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05C3-2984-DA4A-B7CE-B01286CF89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DE0767-5B97-7546-A2BF-560F37A22A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99700F-E994-AD49-B96A-C966003E8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54043C-93AB-5D4D-AAF1-20C5A7C74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3385-68E7-7D45-8E26-D4DD73C00F10}" type="datetimeFigureOut">
              <a:rPr lang="nb-NO" smtClean="0"/>
              <a:t>01.03.2023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4904F7-5CEA-254A-8287-D61973E53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C02100-06DC-5147-84D2-7A0658517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EDAA-2C06-9449-A120-6BF4E2A6C0D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66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2FC28-BC42-FC41-8CA4-BA270F79D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A7A8D4-93E5-2E46-8C11-A9F11ADE2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3385-68E7-7D45-8E26-D4DD73C00F10}" type="datetimeFigureOut">
              <a:rPr lang="nb-NO" smtClean="0"/>
              <a:t>01.03.2023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B69543-F5C4-AA4E-B5EB-FDF4F26F7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681109-5A7E-CD4C-93D1-E2639445C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EDAA-2C06-9449-A120-6BF4E2A6C0D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909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4E9EB3-8488-B344-A28E-6F96A3A52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3385-68E7-7D45-8E26-D4DD73C00F10}" type="datetimeFigureOut">
              <a:rPr lang="nb-NO" smtClean="0"/>
              <a:t>01.03.2023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91DCD9-FDEB-484D-A246-ACED899B5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2880F-DED6-A246-B66B-0C5D03E3B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EDAA-2C06-9449-A120-6BF4E2A6C0D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959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11A5C-27B2-054C-8850-580E7C794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86E91-303D-8B4C-9F03-22B1D87B7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E0C0C0-C962-794F-8E55-93B94C2D1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571F55-8065-6349-B612-BCCC8C11D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3385-68E7-7D45-8E26-D4DD73C00F10}" type="datetimeFigureOut">
              <a:rPr lang="nb-NO" smtClean="0"/>
              <a:t>01.03.2023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A1511A-5F91-1E49-8E46-213E02C95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D2E229-CE49-AE4D-9679-EDA468784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EDAA-2C06-9449-A120-6BF4E2A6C0D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636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842E8-6313-E949-AD79-8B55778B8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1C0CFC-46C1-B147-BB4E-1D75977AEB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B40A87-429E-B347-B7C7-C60FE4D49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16F80D-0991-8542-BC31-4D62E4B3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3385-68E7-7D45-8E26-D4DD73C00F10}" type="datetimeFigureOut">
              <a:rPr lang="nb-NO" smtClean="0"/>
              <a:t>01.03.2023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05C4FE-428E-5E41-B166-768F1D6A7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3F1E4E-C666-194E-B1F6-084CEE39E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EDAA-2C06-9449-A120-6BF4E2A6C0D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6082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4CC0A2-533F-EF4E-BC91-7B0931988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F50EC-4726-3546-ADC6-EE6EBC829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FDF9D-ACDB-7048-84FC-0CBD25041D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E3385-68E7-7D45-8E26-D4DD73C00F10}" type="datetimeFigureOut">
              <a:rPr lang="nb-NO" smtClean="0"/>
              <a:t>01.03.2023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8E376-ACB9-E744-842D-AA02D1D193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EE597-86AD-5943-81E3-47C0AA3BBC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EEDAA-2C06-9449-A120-6BF4E2A6C0D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15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08D09B0-3E28-FD46-9712-C6FD006BC649}"/>
              </a:ext>
            </a:extLst>
          </p:cNvPr>
          <p:cNvSpPr txBox="1"/>
          <p:nvPr/>
        </p:nvSpPr>
        <p:spPr>
          <a:xfrm>
            <a:off x="2717800" y="3002280"/>
            <a:ext cx="8102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2400" b="1" dirty="0"/>
              <a:t>FYS1100 – Mekanikk og </a:t>
            </a:r>
            <a:r>
              <a:rPr lang="nb-NO" sz="2400" b="1" dirty="0" smtClean="0"/>
              <a:t>modellering 1-sem</a:t>
            </a:r>
            <a:endParaRPr lang="nb-NO" sz="2400" b="1" dirty="0"/>
          </a:p>
          <a:p>
            <a:pPr>
              <a:lnSpc>
                <a:spcPct val="150000"/>
              </a:lnSpc>
            </a:pPr>
            <a:r>
              <a:rPr lang="nb-NO" sz="2400" b="1" dirty="0"/>
              <a:t>FYS1120 – </a:t>
            </a:r>
            <a:r>
              <a:rPr lang="nb-NO" sz="2400" b="1" dirty="0" smtClean="0"/>
              <a:t>Elektromagnetisme  3-sem</a:t>
            </a:r>
            <a:endParaRPr lang="nb-NO" sz="2400" b="1" dirty="0"/>
          </a:p>
          <a:p>
            <a:pPr>
              <a:lnSpc>
                <a:spcPct val="150000"/>
              </a:lnSpc>
            </a:pPr>
            <a:r>
              <a:rPr lang="nb-NO" sz="2400" b="1" dirty="0"/>
              <a:t>FYS2160 – Termodynamikk og statistisk fysikk </a:t>
            </a:r>
            <a:r>
              <a:rPr lang="nb-NO" sz="2400" b="1" dirty="0" smtClean="0"/>
              <a:t> 5-sem</a:t>
            </a:r>
            <a:endParaRPr lang="nb-NO" sz="2400" b="1" dirty="0"/>
          </a:p>
          <a:p>
            <a:pPr>
              <a:lnSpc>
                <a:spcPct val="150000"/>
              </a:lnSpc>
            </a:pPr>
            <a:r>
              <a:rPr lang="nb-NO" sz="2400" b="1" dirty="0"/>
              <a:t>FYS3110 </a:t>
            </a:r>
            <a:r>
              <a:rPr lang="nb-NO" sz="2400" b="1" dirty="0" smtClean="0"/>
              <a:t>– Kvantemekanikk</a:t>
            </a:r>
          </a:p>
          <a:p>
            <a:pPr>
              <a:lnSpc>
                <a:spcPct val="150000"/>
              </a:lnSpc>
            </a:pPr>
            <a:r>
              <a:rPr lang="nb-NO" sz="2400" b="1" dirty="0" smtClean="0"/>
              <a:t>FYS3150 – </a:t>
            </a:r>
            <a:r>
              <a:rPr lang="nb-NO" sz="2400" b="1" dirty="0" err="1" smtClean="0"/>
              <a:t>Computational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physics</a:t>
            </a:r>
            <a:endParaRPr lang="nb-NO" sz="24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508760" y="560070"/>
            <a:ext cx="7978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800" b="1" dirty="0" smtClean="0"/>
              <a:t>FYSISK INSTITUTT </a:t>
            </a:r>
            <a:endParaRPr lang="nb-NO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08760" y="1541145"/>
            <a:ext cx="9589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b="1" dirty="0" smtClean="0"/>
              <a:t>Statistikk for utvalgte emner H22</a:t>
            </a:r>
          </a:p>
          <a:p>
            <a:pPr algn="ctr"/>
            <a:r>
              <a:rPr lang="nb-NO" sz="1600" dirty="0" smtClean="0"/>
              <a:t>Helge Balk 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145076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2D4349-3C39-4B4E-B07E-395A850F7EC6}"/>
              </a:ext>
            </a:extLst>
          </p:cNvPr>
          <p:cNvSpPr/>
          <p:nvPr/>
        </p:nvSpPr>
        <p:spPr>
          <a:xfrm>
            <a:off x="363941" y="391761"/>
            <a:ext cx="114355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3600" dirty="0"/>
              <a:t>FYS2160 – </a:t>
            </a:r>
            <a:r>
              <a:rPr lang="nb-NO" sz="3600" dirty="0" err="1"/>
              <a:t>Thermodynamikk</a:t>
            </a:r>
            <a:r>
              <a:rPr lang="nb-NO" sz="3600" dirty="0"/>
              <a:t> og statistisk fysikk (H22</a:t>
            </a:r>
            <a:r>
              <a:rPr lang="nb-NO" sz="3600" dirty="0" smtClean="0"/>
              <a:t>)  5-sem</a:t>
            </a:r>
            <a:endParaRPr lang="nb-NO" sz="36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2758857"/>
              </p:ext>
            </p:extLst>
          </p:nvPr>
        </p:nvGraphicFramePr>
        <p:xfrm>
          <a:off x="590843" y="1578279"/>
          <a:ext cx="4702695" cy="3851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317817"/>
              </p:ext>
            </p:extLst>
          </p:nvPr>
        </p:nvGraphicFramePr>
        <p:xfrm>
          <a:off x="5293538" y="1458204"/>
          <a:ext cx="6565901" cy="3971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2703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2D4349-3C39-4B4E-B07E-395A850F7EC6}"/>
              </a:ext>
            </a:extLst>
          </p:cNvPr>
          <p:cNvSpPr/>
          <p:nvPr/>
        </p:nvSpPr>
        <p:spPr>
          <a:xfrm>
            <a:off x="363941" y="391761"/>
            <a:ext cx="59175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3600" dirty="0"/>
              <a:t>Stryk og frafall for  flere emner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F59D1F5-66D5-4780-B92F-D7028C9A29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0486194"/>
              </p:ext>
            </p:extLst>
          </p:nvPr>
        </p:nvGraphicFramePr>
        <p:xfrm>
          <a:off x="1101090" y="1714500"/>
          <a:ext cx="4572000" cy="352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B045B17-5189-4F46-A8DE-3A8AC8D15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4514842"/>
              </p:ext>
            </p:extLst>
          </p:nvPr>
        </p:nvGraphicFramePr>
        <p:xfrm>
          <a:off x="5910263" y="1714500"/>
          <a:ext cx="5286374" cy="352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8357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Frafall H 2014-2022</a:t>
            </a:r>
            <a:endParaRPr lang="nb-NO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3239610"/>
              </p:ext>
            </p:extLst>
          </p:nvPr>
        </p:nvGraphicFramePr>
        <p:xfrm>
          <a:off x="963930" y="1523682"/>
          <a:ext cx="9311640" cy="4088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111740" y="3097411"/>
            <a:ext cx="998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=53.2% 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9849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Karakterer H 2014-2022</a:t>
            </a:r>
            <a:endParaRPr lang="nb-NO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2770367"/>
              </p:ext>
            </p:extLst>
          </p:nvPr>
        </p:nvGraphicFramePr>
        <p:xfrm>
          <a:off x="838200" y="2057400"/>
          <a:ext cx="9528810" cy="4309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369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Oppsummering</a:t>
            </a:r>
            <a:endParaRPr lang="nb-NO" dirty="0"/>
          </a:p>
        </p:txBody>
      </p:sp>
      <p:sp>
        <p:nvSpPr>
          <p:cNvPr id="8" name="Content Placeholder 7"/>
          <p:cNvSpPr txBox="1">
            <a:spLocks noGrp="1"/>
          </p:cNvSpPr>
          <p:nvPr>
            <p:ph sz="half" idx="1"/>
          </p:nvPr>
        </p:nvSpPr>
        <p:spPr>
          <a:xfrm>
            <a:off x="838200" y="2158326"/>
            <a:ext cx="10077450" cy="3929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Frafall og stryk avtar generelt med økende semester. Merk at stryk er et mer subjektivt mål enn frafall ved at emne-ansvarlige kan justerer strykgrenser etter hvordan eksamenssettene har fungert. </a:t>
            </a:r>
          </a:p>
          <a:p>
            <a:endParaRPr lang="nb-NO" sz="2400" dirty="0" smtClean="0"/>
          </a:p>
          <a:p>
            <a:r>
              <a:rPr lang="nb-NO" sz="2400" dirty="0" smtClean="0"/>
              <a:t>Karakterfordelingen ligger ganske flatt uten noen utpreget nedgang i løpet av pandemien. </a:t>
            </a:r>
          </a:p>
          <a:p>
            <a:endParaRPr lang="nb-NO" sz="2400" dirty="0" smtClean="0"/>
          </a:p>
          <a:p>
            <a:r>
              <a:rPr lang="nb-NO" sz="2400" dirty="0" smtClean="0"/>
              <a:t>Søkningen til emnene vokste fra 2014 fram til 2018 men avtok deretter og er nå omtrent på samme nivå som i 2014. Det blir interessant å se om den negative trenden fortsetter i årene som kommer.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19650" y="76735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dirty="0"/>
              <a:t>Vi har sett på utvalgte høstemner for 1,3 og 5 semester.  Det eneste store begynneremnet vårt gikk første gang i høst (H22) så det er dårlig med statistikk her.</a:t>
            </a:r>
          </a:p>
        </p:txBody>
      </p:sp>
    </p:spTree>
    <p:extLst>
      <p:ext uri="{BB962C8B-B14F-4D97-AF65-F5344CB8AC3E}">
        <p14:creationId xmlns:p14="http://schemas.microsoft.com/office/powerpoint/2010/main" val="114855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0036A8-AB32-7447-994E-5CF38E7ED582}"/>
              </a:ext>
            </a:extLst>
          </p:cNvPr>
          <p:cNvSpPr/>
          <p:nvPr/>
        </p:nvSpPr>
        <p:spPr>
          <a:xfrm>
            <a:off x="1320800" y="352059"/>
            <a:ext cx="9987279" cy="1003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b-NO" sz="4400" b="1" dirty="0"/>
              <a:t>FYS1100 – Mekanikk og modellering (H22)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B48FCC-0952-824F-8C99-8CC191549F4F}"/>
              </a:ext>
            </a:extLst>
          </p:cNvPr>
          <p:cNvSpPr txBox="1"/>
          <p:nvPr/>
        </p:nvSpPr>
        <p:spPr>
          <a:xfrm>
            <a:off x="635669" y="2354386"/>
            <a:ext cx="618871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nb-NO" sz="2800" b="1" dirty="0"/>
              <a:t>Undervisning </a:t>
            </a:r>
            <a:r>
              <a:rPr lang="nb-NO" sz="2800" dirty="0"/>
              <a:t>(per uke)</a:t>
            </a:r>
          </a:p>
          <a:p>
            <a:pPr fontAlgn="base"/>
            <a:r>
              <a:rPr lang="nb-NO" sz="2000" dirty="0"/>
              <a:t>Forelesning: 2 timer,</a:t>
            </a:r>
          </a:p>
          <a:p>
            <a:pPr fontAlgn="base"/>
            <a:r>
              <a:rPr lang="nb-NO" sz="2000" dirty="0"/>
              <a:t>Fellesundervisning med arbeid i grupper: 2 timer </a:t>
            </a:r>
          </a:p>
          <a:p>
            <a:pPr fontAlgn="base"/>
            <a:r>
              <a:rPr lang="nb-NO" sz="2000" dirty="0"/>
              <a:t>Gruppeundervisning:  2 timer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D0FCA82-AD3A-E645-8DEF-D6C93D0655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273948"/>
              </p:ext>
            </p:extLst>
          </p:nvPr>
        </p:nvGraphicFramePr>
        <p:xfrm>
          <a:off x="7487406" y="2520647"/>
          <a:ext cx="3428298" cy="7416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604394">
                  <a:extLst>
                    <a:ext uri="{9D8B030D-6E8A-4147-A177-3AD203B41FA5}">
                      <a16:colId xmlns:a16="http://schemas.microsoft.com/office/drawing/2014/main" val="1260399946"/>
                    </a:ext>
                  </a:extLst>
                </a:gridCol>
                <a:gridCol w="823904">
                  <a:extLst>
                    <a:ext uri="{9D8B030D-6E8A-4147-A177-3AD203B41FA5}">
                      <a16:colId xmlns:a16="http://schemas.microsoft.com/office/drawing/2014/main" val="540700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# oppmeldt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0" dirty="0"/>
                        <a:t>154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537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/>
                        <a:t># eksamensklare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63254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BB88F28-AFC9-8845-9870-47262F6C69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219023"/>
              </p:ext>
            </p:extLst>
          </p:nvPr>
        </p:nvGraphicFramePr>
        <p:xfrm>
          <a:off x="7476175" y="4674131"/>
          <a:ext cx="3428298" cy="736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25142">
                  <a:extLst>
                    <a:ext uri="{9D8B030D-6E8A-4147-A177-3AD203B41FA5}">
                      <a16:colId xmlns:a16="http://schemas.microsoft.com/office/drawing/2014/main" val="3039543154"/>
                    </a:ext>
                  </a:extLst>
                </a:gridCol>
                <a:gridCol w="803156">
                  <a:extLst>
                    <a:ext uri="{9D8B030D-6E8A-4147-A177-3AD203B41FA5}">
                      <a16:colId xmlns:a16="http://schemas.microsoft.com/office/drawing/2014/main" val="25239273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nb-NO" b="0" i="1" dirty="0"/>
                        <a:t>Stryk (O)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0" i="1" dirty="0"/>
                        <a:t>19%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066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i="1" dirty="0"/>
                        <a:t>Emnefrafall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0" i="1" dirty="0"/>
                        <a:t>53%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96173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B928C9B-2C51-8243-BE05-37BB6B05A6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694253"/>
              </p:ext>
            </p:extLst>
          </p:nvPr>
        </p:nvGraphicFramePr>
        <p:xfrm>
          <a:off x="7476175" y="3599929"/>
          <a:ext cx="3428298" cy="736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25142">
                  <a:extLst>
                    <a:ext uri="{9D8B030D-6E8A-4147-A177-3AD203B41FA5}">
                      <a16:colId xmlns:a16="http://schemas.microsoft.com/office/drawing/2014/main" val="2345835910"/>
                    </a:ext>
                  </a:extLst>
                </a:gridCol>
                <a:gridCol w="803156">
                  <a:extLst>
                    <a:ext uri="{9D8B030D-6E8A-4147-A177-3AD203B41FA5}">
                      <a16:colId xmlns:a16="http://schemas.microsoft.com/office/drawing/2014/main" val="3699443052"/>
                    </a:ext>
                  </a:extLst>
                </a:gridCol>
              </a:tblGrid>
              <a:tr h="287686">
                <a:tc>
                  <a:txBody>
                    <a:bodyPr/>
                    <a:lstStyle/>
                    <a:p>
                      <a:r>
                        <a:rPr lang="nb-NO" dirty="0"/>
                        <a:t># møtt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0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86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/>
                        <a:t># bestått totalt (O+K)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0" i="0" dirty="0"/>
                        <a:t>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681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76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3DA539-9350-F14C-A656-A526DC80EB85}"/>
              </a:ext>
            </a:extLst>
          </p:cNvPr>
          <p:cNvSpPr/>
          <p:nvPr/>
        </p:nvSpPr>
        <p:spPr>
          <a:xfrm>
            <a:off x="1449395" y="428877"/>
            <a:ext cx="949984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4400" dirty="0">
                <a:solidFill>
                  <a:prstClr val="black"/>
                </a:solidFill>
              </a:rPr>
              <a:t>FYS1100 – Mekanikk og modellering H22</a:t>
            </a:r>
          </a:p>
          <a:p>
            <a:r>
              <a:rPr lang="nb-NO" sz="440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09B1B3-D133-6E45-B323-2D63FB52D224}"/>
              </a:ext>
            </a:extLst>
          </p:cNvPr>
          <p:cNvSpPr/>
          <p:nvPr/>
        </p:nvSpPr>
        <p:spPr>
          <a:xfrm>
            <a:off x="1371330" y="1105986"/>
            <a:ext cx="52622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4400" dirty="0">
                <a:solidFill>
                  <a:prstClr val="black"/>
                </a:solidFill>
              </a:rPr>
              <a:t>H2022 Gjennomføring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466E3E0-393E-4ADE-B890-2ADF2FFFE8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1173764"/>
              </p:ext>
            </p:extLst>
          </p:nvPr>
        </p:nvGraphicFramePr>
        <p:xfrm>
          <a:off x="559800" y="2281604"/>
          <a:ext cx="10973070" cy="3641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BB88F28-AFC9-8845-9870-47262F6C69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15830"/>
              </p:ext>
            </p:extLst>
          </p:nvPr>
        </p:nvGraphicFramePr>
        <p:xfrm>
          <a:off x="8184835" y="1341916"/>
          <a:ext cx="3428298" cy="736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36405">
                  <a:extLst>
                    <a:ext uri="{9D8B030D-6E8A-4147-A177-3AD203B41FA5}">
                      <a16:colId xmlns:a16="http://schemas.microsoft.com/office/drawing/2014/main" val="3039543154"/>
                    </a:ext>
                  </a:extLst>
                </a:gridCol>
                <a:gridCol w="1691893">
                  <a:extLst>
                    <a:ext uri="{9D8B030D-6E8A-4147-A177-3AD203B41FA5}">
                      <a16:colId xmlns:a16="http://schemas.microsoft.com/office/drawing/2014/main" val="25239273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nb-NO" b="0" i="1" dirty="0"/>
                        <a:t>Stryk (O)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0" i="1" dirty="0"/>
                        <a:t>19%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066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i="1" dirty="0"/>
                        <a:t>Emnefrafall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0" i="1" dirty="0"/>
                        <a:t>53%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961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274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3DA539-9350-F14C-A656-A526DC80EB85}"/>
              </a:ext>
            </a:extLst>
          </p:cNvPr>
          <p:cNvSpPr/>
          <p:nvPr/>
        </p:nvSpPr>
        <p:spPr>
          <a:xfrm>
            <a:off x="1527461" y="345568"/>
            <a:ext cx="978838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4400" dirty="0">
                <a:solidFill>
                  <a:prstClr val="black"/>
                </a:solidFill>
              </a:rPr>
              <a:t>FYS1100 – Mekanikk og </a:t>
            </a:r>
            <a:r>
              <a:rPr lang="nb-NO" sz="4400" dirty="0" smtClean="0">
                <a:solidFill>
                  <a:prstClr val="black"/>
                </a:solidFill>
              </a:rPr>
              <a:t>modellering (h22)</a:t>
            </a:r>
            <a:endParaRPr lang="nb-NO" sz="4400" dirty="0">
              <a:solidFill>
                <a:prstClr val="black"/>
              </a:solidFill>
            </a:endParaRPr>
          </a:p>
          <a:p>
            <a:r>
              <a:rPr lang="nb-NO" sz="440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09B1B3-D133-6E45-B323-2D63FB52D224}"/>
              </a:ext>
            </a:extLst>
          </p:cNvPr>
          <p:cNvSpPr/>
          <p:nvPr/>
        </p:nvSpPr>
        <p:spPr>
          <a:xfrm>
            <a:off x="1371330" y="1105986"/>
            <a:ext cx="99445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b-NO" sz="4400" dirty="0" smtClean="0">
                <a:solidFill>
                  <a:prstClr val="black"/>
                </a:solidFill>
              </a:rPr>
              <a:t>Gjennomføring </a:t>
            </a:r>
            <a:r>
              <a:rPr lang="nb-NO" sz="4400" dirty="0">
                <a:solidFill>
                  <a:prstClr val="black"/>
                </a:solidFill>
              </a:rPr>
              <a:t>pr </a:t>
            </a:r>
            <a:r>
              <a:rPr lang="nb-NO" sz="4400" dirty="0" smtClean="0">
                <a:solidFill>
                  <a:prstClr val="black"/>
                </a:solidFill>
              </a:rPr>
              <a:t>studieprogram  1-sem</a:t>
            </a:r>
            <a:endParaRPr lang="nb-NO" sz="4400" dirty="0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435852"/>
              </p:ext>
            </p:extLst>
          </p:nvPr>
        </p:nvGraphicFramePr>
        <p:xfrm>
          <a:off x="692523" y="2299444"/>
          <a:ext cx="10616451" cy="39730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2868">
                  <a:extLst>
                    <a:ext uri="{9D8B030D-6E8A-4147-A177-3AD203B41FA5}">
                      <a16:colId xmlns:a16="http://schemas.microsoft.com/office/drawing/2014/main" val="637926398"/>
                    </a:ext>
                  </a:extLst>
                </a:gridCol>
                <a:gridCol w="1134421">
                  <a:extLst>
                    <a:ext uri="{9D8B030D-6E8A-4147-A177-3AD203B41FA5}">
                      <a16:colId xmlns:a16="http://schemas.microsoft.com/office/drawing/2014/main" val="1106663342"/>
                    </a:ext>
                  </a:extLst>
                </a:gridCol>
                <a:gridCol w="844019">
                  <a:extLst>
                    <a:ext uri="{9D8B030D-6E8A-4147-A177-3AD203B41FA5}">
                      <a16:colId xmlns:a16="http://schemas.microsoft.com/office/drawing/2014/main" val="2881999490"/>
                    </a:ext>
                  </a:extLst>
                </a:gridCol>
                <a:gridCol w="741915">
                  <a:extLst>
                    <a:ext uri="{9D8B030D-6E8A-4147-A177-3AD203B41FA5}">
                      <a16:colId xmlns:a16="http://schemas.microsoft.com/office/drawing/2014/main" val="2001867147"/>
                    </a:ext>
                  </a:extLst>
                </a:gridCol>
                <a:gridCol w="1289519">
                  <a:extLst>
                    <a:ext uri="{9D8B030D-6E8A-4147-A177-3AD203B41FA5}">
                      <a16:colId xmlns:a16="http://schemas.microsoft.com/office/drawing/2014/main" val="1596799335"/>
                    </a:ext>
                  </a:extLst>
                </a:gridCol>
                <a:gridCol w="847903">
                  <a:extLst>
                    <a:ext uri="{9D8B030D-6E8A-4147-A177-3AD203B41FA5}">
                      <a16:colId xmlns:a16="http://schemas.microsoft.com/office/drawing/2014/main" val="436646240"/>
                    </a:ext>
                  </a:extLst>
                </a:gridCol>
                <a:gridCol w="847903">
                  <a:extLst>
                    <a:ext uri="{9D8B030D-6E8A-4147-A177-3AD203B41FA5}">
                      <a16:colId xmlns:a16="http://schemas.microsoft.com/office/drawing/2014/main" val="3393088602"/>
                    </a:ext>
                  </a:extLst>
                </a:gridCol>
                <a:gridCol w="847903">
                  <a:extLst>
                    <a:ext uri="{9D8B030D-6E8A-4147-A177-3AD203B41FA5}">
                      <a16:colId xmlns:a16="http://schemas.microsoft.com/office/drawing/2014/main" val="3964333286"/>
                    </a:ext>
                  </a:extLst>
                </a:gridCol>
              </a:tblGrid>
              <a:tr h="409017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 dirty="0">
                          <a:effectLst/>
                        </a:rPr>
                        <a:t>STUDIEPROGRAM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>
                          <a:effectLst/>
                        </a:rPr>
                        <a:t>Oppmeldte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>
                          <a:effectLst/>
                        </a:rPr>
                        <a:t>E-klare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>
                          <a:effectLst/>
                        </a:rPr>
                        <a:t>Møtt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>
                          <a:effectLst/>
                        </a:rPr>
                        <a:t>Bestått 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>
                          <a:effectLst/>
                        </a:rPr>
                        <a:t>Frafall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>
                          <a:effectLst/>
                        </a:rPr>
                        <a:t>Stryk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>
                          <a:effectLst/>
                        </a:rPr>
                        <a:t>Karakter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74933970"/>
                  </a:ext>
                </a:extLst>
              </a:tr>
              <a:tr h="409017">
                <a:tc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MNB-FAS Fysikk og astronomi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 dirty="0">
                          <a:effectLst/>
                        </a:rPr>
                        <a:t>83,00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 dirty="0">
                          <a:effectLst/>
                        </a:rPr>
                        <a:t>58,00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53,00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44,00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47,0%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15,4%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3,2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93548625"/>
                  </a:ext>
                </a:extLst>
              </a:tr>
              <a:tr h="409017">
                <a:tc>
                  <a:txBody>
                    <a:bodyPr/>
                    <a:lstStyle/>
                    <a:p>
                      <a:pPr algn="l" fontAlgn="t"/>
                      <a:r>
                        <a:rPr lang="nn-NO" sz="1800" u="none" strike="noStrike">
                          <a:effectLst/>
                        </a:rPr>
                        <a:t>MNB-EIT Elektronikk, informatikk og teknologi</a:t>
                      </a:r>
                      <a:endParaRPr lang="nn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 dirty="0">
                          <a:effectLst/>
                        </a:rPr>
                        <a:t>29,00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 dirty="0">
                          <a:effectLst/>
                        </a:rPr>
                        <a:t>17,00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 dirty="0">
                          <a:effectLst/>
                        </a:rPr>
                        <a:t>17,00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 dirty="0">
                          <a:effectLst/>
                        </a:rPr>
                        <a:t>13,00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55,2%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23,5%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2,2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39094255"/>
                  </a:ext>
                </a:extLst>
              </a:tr>
              <a:tr h="409017">
                <a:tc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MNBH-HONS Honours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 dirty="0">
                          <a:effectLst/>
                        </a:rPr>
                        <a:t>10,00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8,00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8,00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 dirty="0">
                          <a:effectLst/>
                        </a:rPr>
                        <a:t>8,00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 dirty="0">
                          <a:effectLst/>
                        </a:rPr>
                        <a:t>20,0%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0,0%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3,8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52613130"/>
                  </a:ext>
                </a:extLst>
              </a:tr>
              <a:tr h="409017">
                <a:tc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UVM5-LEP Lektorprogrammet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 dirty="0">
                          <a:effectLst/>
                        </a:rPr>
                        <a:t>9,00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6,00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6,00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4,00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 dirty="0">
                          <a:effectLst/>
                        </a:rPr>
                        <a:t>55,6%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33,3%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1,5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89598967"/>
                  </a:ext>
                </a:extLst>
              </a:tr>
              <a:tr h="409017">
                <a:tc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REALFAG Realfag lavere grad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 dirty="0">
                          <a:effectLst/>
                        </a:rPr>
                        <a:t>19,00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5,00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4,00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2,00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 dirty="0">
                          <a:effectLst/>
                        </a:rPr>
                        <a:t>89,5%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50,0%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3,0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40540428"/>
                  </a:ext>
                </a:extLst>
              </a:tr>
              <a:tr h="536407">
                <a:tc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 dirty="0">
                          <a:effectLst/>
                        </a:rPr>
                        <a:t>MNB-INR Informatikk: robotikk  </a:t>
                      </a:r>
                    </a:p>
                    <a:p>
                      <a:pPr algn="l" fontAlgn="t"/>
                      <a:r>
                        <a:rPr lang="nb-NO" sz="1800" u="none" strike="noStrike" dirty="0">
                          <a:effectLst/>
                        </a:rPr>
                        <a:t>                  og intelligente systemer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 dirty="0">
                          <a:effectLst/>
                        </a:rPr>
                        <a:t>2,00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2,00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1,00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1,00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 dirty="0">
                          <a:effectLst/>
                        </a:rPr>
                        <a:t>50,0%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 dirty="0">
                          <a:effectLst/>
                        </a:rPr>
                        <a:t>0,0%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3,0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82670362"/>
                  </a:ext>
                </a:extLst>
              </a:tr>
              <a:tr h="409017">
                <a:tc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>
                          <a:effectLst/>
                        </a:rPr>
                        <a:t>MNB-GFK Geofysikk og klima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 dirty="0">
                          <a:effectLst/>
                        </a:rPr>
                        <a:t>1,00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1,00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1,00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0,00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100,0%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 dirty="0">
                          <a:effectLst/>
                        </a:rPr>
                        <a:t> 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97924656"/>
                  </a:ext>
                </a:extLst>
              </a:tr>
              <a:tr h="409017">
                <a:tc>
                  <a:txBody>
                    <a:bodyPr/>
                    <a:lstStyle/>
                    <a:p>
                      <a:pPr algn="l" fontAlgn="t"/>
                      <a:r>
                        <a:rPr lang="nb-NO" sz="1800" u="none" strike="noStrike" dirty="0">
                          <a:effectLst/>
                        </a:rPr>
                        <a:t>MNB-GEG Geologi og geografi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 dirty="0">
                          <a:effectLst/>
                        </a:rPr>
                        <a:t>1,00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 dirty="0">
                          <a:effectLst/>
                        </a:rPr>
                        <a:t>0,00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0,00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0,00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>
                          <a:effectLst/>
                        </a:rPr>
                        <a:t>100,0%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 dirty="0">
                          <a:effectLst/>
                        </a:rPr>
                        <a:t> 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800" u="none" strike="noStrike" dirty="0">
                          <a:effectLst/>
                        </a:rPr>
                        <a:t> 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18280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2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0036A8-AB32-7447-994E-5CF38E7ED582}"/>
              </a:ext>
            </a:extLst>
          </p:cNvPr>
          <p:cNvSpPr/>
          <p:nvPr/>
        </p:nvSpPr>
        <p:spPr>
          <a:xfrm>
            <a:off x="721217" y="727666"/>
            <a:ext cx="114707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4400" dirty="0"/>
              <a:t>FYS1120 Elektromagnetisme (H22</a:t>
            </a:r>
            <a:r>
              <a:rPr lang="nb-NO" sz="4400" dirty="0" smtClean="0"/>
              <a:t>) (3-sem)</a:t>
            </a:r>
            <a:endParaRPr lang="nb-NO" sz="4400" dirty="0">
              <a:effectLst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B48FCC-0952-824F-8C99-8CC191549F4F}"/>
              </a:ext>
            </a:extLst>
          </p:cNvPr>
          <p:cNvSpPr txBox="1"/>
          <p:nvPr/>
        </p:nvSpPr>
        <p:spPr>
          <a:xfrm>
            <a:off x="629777" y="2067194"/>
            <a:ext cx="555183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nb-NO" sz="2800" b="1" dirty="0"/>
              <a:t>Undervisning </a:t>
            </a:r>
            <a:r>
              <a:rPr lang="nb-NO" sz="2800" dirty="0"/>
              <a:t>(per uke)</a:t>
            </a:r>
          </a:p>
          <a:p>
            <a:pPr fontAlgn="base"/>
            <a:r>
              <a:rPr lang="nb-NO" dirty="0"/>
              <a:t>2 timer med forelesning</a:t>
            </a:r>
          </a:p>
          <a:p>
            <a:pPr fontAlgn="base"/>
            <a:r>
              <a:rPr lang="nb-NO" dirty="0"/>
              <a:t>2 timer seminarer med numeriske og teoretiske oppgaver</a:t>
            </a:r>
          </a:p>
          <a:p>
            <a:pPr fontAlgn="base"/>
            <a:r>
              <a:rPr lang="nb-NO" dirty="0"/>
              <a:t>2 timer orakeltjeneste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0EE3592-986E-3E4A-926F-DF445A02B6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329324"/>
              </p:ext>
            </p:extLst>
          </p:nvPr>
        </p:nvGraphicFramePr>
        <p:xfrm>
          <a:off x="6874926" y="2431899"/>
          <a:ext cx="3428298" cy="7416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604394">
                  <a:extLst>
                    <a:ext uri="{9D8B030D-6E8A-4147-A177-3AD203B41FA5}">
                      <a16:colId xmlns:a16="http://schemas.microsoft.com/office/drawing/2014/main" val="1260399946"/>
                    </a:ext>
                  </a:extLst>
                </a:gridCol>
                <a:gridCol w="823904">
                  <a:extLst>
                    <a:ext uri="{9D8B030D-6E8A-4147-A177-3AD203B41FA5}">
                      <a16:colId xmlns:a16="http://schemas.microsoft.com/office/drawing/2014/main" val="540700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# oppmeldt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0" dirty="0"/>
                        <a:t>185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537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/>
                        <a:t># eksamensmeldt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63254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CE852B0-BFF7-364B-A8E2-9F8827C892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431631"/>
              </p:ext>
            </p:extLst>
          </p:nvPr>
        </p:nvGraphicFramePr>
        <p:xfrm>
          <a:off x="6874926" y="3555555"/>
          <a:ext cx="3428298" cy="736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25142">
                  <a:extLst>
                    <a:ext uri="{9D8B030D-6E8A-4147-A177-3AD203B41FA5}">
                      <a16:colId xmlns:a16="http://schemas.microsoft.com/office/drawing/2014/main" val="2345835910"/>
                    </a:ext>
                  </a:extLst>
                </a:gridCol>
                <a:gridCol w="803156">
                  <a:extLst>
                    <a:ext uri="{9D8B030D-6E8A-4147-A177-3AD203B41FA5}">
                      <a16:colId xmlns:a16="http://schemas.microsoft.com/office/drawing/2014/main" val="3699443052"/>
                    </a:ext>
                  </a:extLst>
                </a:gridCol>
              </a:tblGrid>
              <a:tr h="287686">
                <a:tc>
                  <a:txBody>
                    <a:bodyPr/>
                    <a:lstStyle/>
                    <a:p>
                      <a:r>
                        <a:rPr lang="nb-NO" dirty="0"/>
                        <a:t># møtt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0" dirty="0"/>
                        <a:t>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86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/>
                        <a:t># bestått totalt (O+K)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0" i="0" dirty="0"/>
                        <a:t>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681521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5785EC07-F47A-F247-BD58-D495C9935D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566347"/>
              </p:ext>
            </p:extLst>
          </p:nvPr>
        </p:nvGraphicFramePr>
        <p:xfrm>
          <a:off x="6874926" y="4674131"/>
          <a:ext cx="3428298" cy="736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25142">
                  <a:extLst>
                    <a:ext uri="{9D8B030D-6E8A-4147-A177-3AD203B41FA5}">
                      <a16:colId xmlns:a16="http://schemas.microsoft.com/office/drawing/2014/main" val="3039543154"/>
                    </a:ext>
                  </a:extLst>
                </a:gridCol>
                <a:gridCol w="803156">
                  <a:extLst>
                    <a:ext uri="{9D8B030D-6E8A-4147-A177-3AD203B41FA5}">
                      <a16:colId xmlns:a16="http://schemas.microsoft.com/office/drawing/2014/main" val="25239273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nb-NO" b="0" i="1" dirty="0"/>
                        <a:t>Stryk (O)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0" i="1" dirty="0"/>
                        <a:t>13%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066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i="1" dirty="0"/>
                        <a:t>Emnefrafall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0" i="1" dirty="0"/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96173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30306" y="3991498"/>
            <a:ext cx="615875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+mj-lt"/>
              <a:buAutoNum type="arabicPeriod"/>
            </a:pPr>
            <a:r>
              <a:rPr lang="nb-NO" dirty="0"/>
              <a:t>Godkjent gjennomføring av minimum 20 læringsaktiviteter: oppgavelevering med </a:t>
            </a:r>
            <a:r>
              <a:rPr lang="nb-NO" dirty="0" err="1"/>
              <a:t>hverandrevurdering</a:t>
            </a:r>
            <a:r>
              <a:rPr lang="nb-NO" dirty="0"/>
              <a:t>, hvorav begge deler må være godkjent (1 poeng hver, 15 mulige poeng);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nb-NO" dirty="0"/>
              <a:t>Deltagelse på seminarer (1 poeng hver, 15 mulige poeng); 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nb-NO" dirty="0"/>
              <a:t>Prosjektinnlevering (5 poeng hver, 15 mulige poeng).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nb-NO" dirty="0"/>
              <a:t>Laboratoriearbeid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nb-NO" dirty="0"/>
              <a:t>Skriftlig innlevering og muntlig presentasjon av </a:t>
            </a:r>
            <a:r>
              <a:rPr lang="nb-NO" dirty="0" err="1"/>
              <a:t>Computational</a:t>
            </a:r>
            <a:r>
              <a:rPr lang="nb-NO" dirty="0"/>
              <a:t> Essay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5729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77676A-4620-A244-A1B3-DAF9478213F0}"/>
              </a:ext>
            </a:extLst>
          </p:cNvPr>
          <p:cNvSpPr/>
          <p:nvPr/>
        </p:nvSpPr>
        <p:spPr>
          <a:xfrm>
            <a:off x="1189905" y="282764"/>
            <a:ext cx="763830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4400" dirty="0">
                <a:solidFill>
                  <a:prstClr val="black"/>
                </a:solidFill>
              </a:rPr>
              <a:t>FYS1120 – Elektromagnetisme</a:t>
            </a:r>
            <a:r>
              <a:rPr lang="nb-NO" sz="4400" dirty="0"/>
              <a:t> </a:t>
            </a:r>
            <a:r>
              <a:rPr lang="nb-NO" sz="440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3BDE4B-BC5E-C740-8261-1D92A80EB010}"/>
              </a:ext>
            </a:extLst>
          </p:cNvPr>
          <p:cNvSpPr/>
          <p:nvPr/>
        </p:nvSpPr>
        <p:spPr>
          <a:xfrm>
            <a:off x="5142368" y="1052205"/>
            <a:ext cx="167706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4400" dirty="0">
                <a:solidFill>
                  <a:prstClr val="black"/>
                </a:solidFill>
              </a:rPr>
              <a:t>H2022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050879"/>
              </p:ext>
            </p:extLst>
          </p:nvPr>
        </p:nvGraphicFramePr>
        <p:xfrm>
          <a:off x="786648" y="1821636"/>
          <a:ext cx="10287004" cy="47001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1732">
                  <a:extLst>
                    <a:ext uri="{9D8B030D-6E8A-4147-A177-3AD203B41FA5}">
                      <a16:colId xmlns:a16="http://schemas.microsoft.com/office/drawing/2014/main" val="32336133"/>
                    </a:ext>
                  </a:extLst>
                </a:gridCol>
                <a:gridCol w="836909">
                  <a:extLst>
                    <a:ext uri="{9D8B030D-6E8A-4147-A177-3AD203B41FA5}">
                      <a16:colId xmlns:a16="http://schemas.microsoft.com/office/drawing/2014/main" val="2391646837"/>
                    </a:ext>
                  </a:extLst>
                </a:gridCol>
                <a:gridCol w="836909">
                  <a:extLst>
                    <a:ext uri="{9D8B030D-6E8A-4147-A177-3AD203B41FA5}">
                      <a16:colId xmlns:a16="http://schemas.microsoft.com/office/drawing/2014/main" val="3611500121"/>
                    </a:ext>
                  </a:extLst>
                </a:gridCol>
                <a:gridCol w="836909">
                  <a:extLst>
                    <a:ext uri="{9D8B030D-6E8A-4147-A177-3AD203B41FA5}">
                      <a16:colId xmlns:a16="http://schemas.microsoft.com/office/drawing/2014/main" val="3239228024"/>
                    </a:ext>
                  </a:extLst>
                </a:gridCol>
                <a:gridCol w="836909">
                  <a:extLst>
                    <a:ext uri="{9D8B030D-6E8A-4147-A177-3AD203B41FA5}">
                      <a16:colId xmlns:a16="http://schemas.microsoft.com/office/drawing/2014/main" val="234223719"/>
                    </a:ext>
                  </a:extLst>
                </a:gridCol>
                <a:gridCol w="836909">
                  <a:extLst>
                    <a:ext uri="{9D8B030D-6E8A-4147-A177-3AD203B41FA5}">
                      <a16:colId xmlns:a16="http://schemas.microsoft.com/office/drawing/2014/main" val="405271869"/>
                    </a:ext>
                  </a:extLst>
                </a:gridCol>
                <a:gridCol w="836909">
                  <a:extLst>
                    <a:ext uri="{9D8B030D-6E8A-4147-A177-3AD203B41FA5}">
                      <a16:colId xmlns:a16="http://schemas.microsoft.com/office/drawing/2014/main" val="1995214935"/>
                    </a:ext>
                  </a:extLst>
                </a:gridCol>
                <a:gridCol w="836909">
                  <a:extLst>
                    <a:ext uri="{9D8B030D-6E8A-4147-A177-3AD203B41FA5}">
                      <a16:colId xmlns:a16="http://schemas.microsoft.com/office/drawing/2014/main" val="1250116041"/>
                    </a:ext>
                  </a:extLst>
                </a:gridCol>
                <a:gridCol w="836909">
                  <a:extLst>
                    <a:ext uri="{9D8B030D-6E8A-4147-A177-3AD203B41FA5}">
                      <a16:colId xmlns:a16="http://schemas.microsoft.com/office/drawing/2014/main" val="1576000404"/>
                    </a:ext>
                  </a:extLst>
                </a:gridCol>
              </a:tblGrid>
              <a:tr h="21364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 dirty="0">
                          <a:effectLst/>
                        </a:rPr>
                        <a:t>STUDIEPROGRAM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>
                          <a:effectLst/>
                        </a:rPr>
                        <a:t>Oppmeldte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>
                          <a:effectLst/>
                        </a:rPr>
                        <a:t>E-klar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>
                          <a:effectLst/>
                        </a:rPr>
                        <a:t>Møtt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>
                          <a:effectLst/>
                        </a:rPr>
                        <a:t>Bestått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>
                          <a:effectLst/>
                        </a:rPr>
                        <a:t>Frafall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>
                          <a:effectLst/>
                        </a:rPr>
                        <a:t>Frafall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>
                          <a:effectLst/>
                        </a:rPr>
                        <a:t>Stryk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>
                          <a:effectLst/>
                        </a:rPr>
                        <a:t>Karakter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56370150"/>
                  </a:ext>
                </a:extLst>
              </a:tr>
              <a:tr h="213645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u="none" strike="noStrike">
                          <a:effectLst/>
                        </a:rPr>
                        <a:t>MNB-FAM Fysikk, astronomi og meteorologi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324,00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294,00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287,00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267,00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57,00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17,6%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13,4%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3,0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14563118"/>
                  </a:ext>
                </a:extLst>
              </a:tr>
              <a:tr h="213645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u="none" strike="noStrike">
                          <a:effectLst/>
                        </a:rPr>
                        <a:t>MNB-FAS Fysikk og astronomi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360,00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301,00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297,00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284,00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76,00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21,1%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6,8%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3,2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9115533"/>
                  </a:ext>
                </a:extLst>
              </a:tr>
              <a:tr h="213645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u="none" strike="noStrike">
                          <a:effectLst/>
                        </a:rPr>
                        <a:t>MNB-MENA Materialer, energi og nanoteknologi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132,00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115,00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114,00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97,00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35,00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26,5%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21,1%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2,7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88676029"/>
                  </a:ext>
                </a:extLst>
              </a:tr>
              <a:tr h="213645">
                <a:tc>
                  <a:txBody>
                    <a:bodyPr/>
                    <a:lstStyle/>
                    <a:p>
                      <a:pPr algn="l" fontAlgn="t"/>
                      <a:r>
                        <a:rPr lang="nn-NO" sz="1100" u="none" strike="noStrike">
                          <a:effectLst/>
                        </a:rPr>
                        <a:t>MNB-EIT Elektronikk, informatikk og teknologi</a:t>
                      </a:r>
                      <a:endParaRPr lang="nn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141,00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97,00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96,00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81,00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60,00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42,6%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24,0%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2,3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80239576"/>
                  </a:ext>
                </a:extLst>
              </a:tr>
              <a:tr h="213645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u="none" strike="noStrike">
                          <a:effectLst/>
                        </a:rPr>
                        <a:t>MNB-MENT Fornybar energi og nanoteknologi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110,00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96,00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94,00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86,00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24,00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21,8%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14,9%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2,5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29637620"/>
                  </a:ext>
                </a:extLst>
              </a:tr>
              <a:tr h="213645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u="none" strike="noStrike">
                          <a:effectLst/>
                        </a:rPr>
                        <a:t>MNB-ELD Elektronikk og datateknologi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86,00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78,00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76,00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67,00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19,00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22,1%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31,9%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2,3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72308907"/>
                  </a:ext>
                </a:extLst>
              </a:tr>
              <a:tr h="213645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u="none" strike="noStrike">
                          <a:effectLst/>
                        </a:rPr>
                        <a:t>REALFAG Realfag lavere grad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197,00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69,00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56,00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48,00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149,00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75,6%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22,6%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2,8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42807331"/>
                  </a:ext>
                </a:extLst>
              </a:tr>
              <a:tr h="213645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u="none" strike="noStrike">
                          <a:effectLst/>
                        </a:rPr>
                        <a:t>MN1-REAL Realfag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30,00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14,00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13,00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12,00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18,00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60,0%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7,7%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3,4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83089666"/>
                  </a:ext>
                </a:extLst>
              </a:tr>
              <a:tr h="213645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u="none" strike="noStrike">
                          <a:effectLst/>
                        </a:rPr>
                        <a:t>MNB-MAMI Matematikk med informatikk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29,00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15,00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13,00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13,00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16,00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55,2%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0,0%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3,8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26807493"/>
                  </a:ext>
                </a:extLst>
              </a:tr>
              <a:tr h="213645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u="none" strike="noStrike">
                          <a:effectLst/>
                        </a:rPr>
                        <a:t>UVM5-LEKT Lektorprogrammet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12,00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12,00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12,00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11,00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8,3%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16,7%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2,5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14171900"/>
                  </a:ext>
                </a:extLst>
              </a:tr>
              <a:tr h="213645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u="none" strike="noStrike">
                          <a:effectLst/>
                        </a:rPr>
                        <a:t>MNBH-HONS Honours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14,00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12,00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12,00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12,00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2,00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14,3%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0,0%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4,3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35053451"/>
                  </a:ext>
                </a:extLst>
              </a:tr>
              <a:tr h="213645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u="none" strike="noStrike">
                          <a:effectLst/>
                        </a:rPr>
                        <a:t>MNB-KJEMI Kjemi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15,00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11,00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11,00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11,00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4,00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26,7%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0,0%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3,9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54583570"/>
                  </a:ext>
                </a:extLst>
              </a:tr>
              <a:tr h="213645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u="none" strike="noStrike">
                          <a:effectLst/>
                        </a:rPr>
                        <a:t>UVM5-LEP Lektorprogrammet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16,00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8,00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8,00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7,00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9,00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56,3%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25,0%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2,0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11695091"/>
                  </a:ext>
                </a:extLst>
              </a:tr>
              <a:tr h="213645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u="none" strike="noStrike">
                          <a:effectLst/>
                        </a:rPr>
                        <a:t>MNB-MIT Matematikk, informatikk og teknologi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8,00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4,00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4,00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4,00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4,00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50,0%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0,0%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3,0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99627565"/>
                  </a:ext>
                </a:extLst>
              </a:tr>
              <a:tr h="213645">
                <a:tc>
                  <a:txBody>
                    <a:bodyPr/>
                    <a:lstStyle/>
                    <a:p>
                      <a:pPr algn="l" fontAlgn="t"/>
                      <a:r>
                        <a:rPr lang="nn-NO" sz="1100" u="none" strike="noStrike">
                          <a:effectLst/>
                        </a:rPr>
                        <a:t>MNB-INFN Informatikk: nanoelektronikk og robotikk</a:t>
                      </a:r>
                      <a:endParaRPr lang="nn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2,00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2,00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2,00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50,0%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0,0%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4,0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44476634"/>
                  </a:ext>
                </a:extLst>
              </a:tr>
              <a:tr h="213645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u="none" strike="noStrike">
                          <a:effectLst/>
                        </a:rPr>
                        <a:t>MNB-GFK Geofysikk og klima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2,00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0,00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0,00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2,00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100,0%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607626"/>
                  </a:ext>
                </a:extLst>
              </a:tr>
              <a:tr h="213645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u="none" strike="noStrike">
                          <a:effectLst/>
                        </a:rPr>
                        <a:t>MNB-MAEC Matematikk og økonomi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0,00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0,0%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0,0%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1,0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2639567"/>
                  </a:ext>
                </a:extLst>
              </a:tr>
              <a:tr h="213645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u="none" strike="noStrike">
                          <a:effectLst/>
                        </a:rPr>
                        <a:t>MNM2-MAT Matematikk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0,00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0,00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0,00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100,0%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08909643"/>
                  </a:ext>
                </a:extLst>
              </a:tr>
              <a:tr h="213645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u="none" strike="noStrike">
                          <a:effectLst/>
                        </a:rPr>
                        <a:t>MNB-MBK Molekylærbiologi og biologisk kjemi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2,00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0,00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0,00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0,00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2,00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100,0%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0169064"/>
                  </a:ext>
                </a:extLst>
              </a:tr>
              <a:tr h="213645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u="none" strike="noStrike">
                          <a:effectLst/>
                        </a:rPr>
                        <a:t>MNB-INR Informatikk: robotikk og intelligente systemer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0,00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0,00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0,00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100,0%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92676307"/>
                  </a:ext>
                </a:extLst>
              </a:tr>
              <a:tr h="213645">
                <a:tc>
                  <a:txBody>
                    <a:bodyPr/>
                    <a:lstStyle/>
                    <a:p>
                      <a:pPr algn="l" fontAlgn="t"/>
                      <a:r>
                        <a:rPr lang="nn-NO" sz="1100" u="none" strike="noStrike" dirty="0">
                          <a:effectLst/>
                        </a:rPr>
                        <a:t>MNB-INFP Informatikk: programmering og nettverk</a:t>
                      </a:r>
                      <a:endParaRPr lang="nn-N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0,00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0,00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0,00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1,00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100,0%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 dirty="0">
                          <a:effectLst/>
                        </a:rPr>
                        <a:t> 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61115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92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77676A-4620-A244-A1B3-DAF9478213F0}"/>
              </a:ext>
            </a:extLst>
          </p:cNvPr>
          <p:cNvSpPr/>
          <p:nvPr/>
        </p:nvSpPr>
        <p:spPr>
          <a:xfrm>
            <a:off x="1189905" y="282764"/>
            <a:ext cx="91114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4400" dirty="0">
                <a:solidFill>
                  <a:prstClr val="black"/>
                </a:solidFill>
              </a:rPr>
              <a:t>FYS1120 – Elektromagnetisme</a:t>
            </a:r>
            <a:r>
              <a:rPr lang="nb-NO" sz="4400" dirty="0"/>
              <a:t> </a:t>
            </a:r>
            <a:r>
              <a:rPr lang="nb-NO" sz="4400" dirty="0" smtClean="0"/>
              <a:t>(3-sem)</a:t>
            </a:r>
            <a:r>
              <a:rPr lang="nb-NO" sz="4400" dirty="0" smtClean="0">
                <a:solidFill>
                  <a:prstClr val="black"/>
                </a:solidFill>
              </a:rPr>
              <a:t> </a:t>
            </a:r>
            <a:endParaRPr lang="nb-NO" sz="4400" dirty="0">
              <a:solidFill>
                <a:prstClr val="black"/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089347C-46BE-4AB4-BB50-597C10ACAA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1776701"/>
              </p:ext>
            </p:extLst>
          </p:nvPr>
        </p:nvGraphicFramePr>
        <p:xfrm>
          <a:off x="6423659" y="1646565"/>
          <a:ext cx="5297365" cy="4408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5D1B99B-7F3E-4B86-8558-CFD83214D6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7153893"/>
              </p:ext>
            </p:extLst>
          </p:nvPr>
        </p:nvGraphicFramePr>
        <p:xfrm>
          <a:off x="424872" y="1646564"/>
          <a:ext cx="5343470" cy="4408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750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0036A8-AB32-7447-994E-5CF38E7ED582}"/>
              </a:ext>
            </a:extLst>
          </p:cNvPr>
          <p:cNvSpPr/>
          <p:nvPr/>
        </p:nvSpPr>
        <p:spPr>
          <a:xfrm>
            <a:off x="390108" y="645755"/>
            <a:ext cx="112256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600" dirty="0"/>
              <a:t>FYS2160 – </a:t>
            </a:r>
            <a:r>
              <a:rPr lang="nb-NO" sz="3600" dirty="0" err="1"/>
              <a:t>Thermodynamikk</a:t>
            </a:r>
            <a:r>
              <a:rPr lang="nb-NO" sz="3600" dirty="0"/>
              <a:t> og statistisk fysikk </a:t>
            </a:r>
            <a:r>
              <a:rPr lang="nb-NO" sz="3600" dirty="0" smtClean="0"/>
              <a:t>H22 5-sem</a:t>
            </a:r>
            <a:r>
              <a:rPr lang="nb-NO" sz="3600" dirty="0" smtClean="0">
                <a:effectLst/>
              </a:rPr>
              <a:t> </a:t>
            </a:r>
            <a:endParaRPr lang="nb-NO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B48FCC-0952-824F-8C99-8CC191549F4F}"/>
              </a:ext>
            </a:extLst>
          </p:cNvPr>
          <p:cNvSpPr txBox="1"/>
          <p:nvPr/>
        </p:nvSpPr>
        <p:spPr>
          <a:xfrm>
            <a:off x="544749" y="2012076"/>
            <a:ext cx="55602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nb-NO" sz="2800" b="1" dirty="0"/>
              <a:t>Undervisning </a:t>
            </a:r>
            <a:r>
              <a:rPr lang="nb-NO" sz="2800" dirty="0"/>
              <a:t>(per uke)</a:t>
            </a:r>
          </a:p>
          <a:p>
            <a:pPr fontAlgn="base"/>
            <a:r>
              <a:rPr lang="nb-NO" sz="2800" dirty="0"/>
              <a:t>4 timer Forelesning</a:t>
            </a:r>
          </a:p>
          <a:p>
            <a:pPr fontAlgn="base"/>
            <a:r>
              <a:rPr lang="nb-NO" sz="2800" dirty="0"/>
              <a:t>2-4 timer Gruppeundervisning/Lab</a:t>
            </a:r>
          </a:p>
          <a:p>
            <a:pPr fontAlgn="base"/>
            <a:endParaRPr lang="nb-NO" sz="2800" dirty="0"/>
          </a:p>
          <a:p>
            <a:pPr fontAlgn="base"/>
            <a:r>
              <a:rPr lang="nb-NO" sz="2800" dirty="0"/>
              <a:t>4 </a:t>
            </a:r>
            <a:r>
              <a:rPr lang="nb-NO" sz="2800" dirty="0" err="1"/>
              <a:t>Oblig</a:t>
            </a:r>
            <a:r>
              <a:rPr lang="nb-NO" sz="2800" dirty="0"/>
              <a:t> + 2 Lab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77CFBF5-1655-3749-9542-4BD22D0D96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296817"/>
              </p:ext>
            </p:extLst>
          </p:nvPr>
        </p:nvGraphicFramePr>
        <p:xfrm>
          <a:off x="6862400" y="4417548"/>
          <a:ext cx="3428298" cy="736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25142">
                  <a:extLst>
                    <a:ext uri="{9D8B030D-6E8A-4147-A177-3AD203B41FA5}">
                      <a16:colId xmlns:a16="http://schemas.microsoft.com/office/drawing/2014/main" val="3039543154"/>
                    </a:ext>
                  </a:extLst>
                </a:gridCol>
                <a:gridCol w="803156">
                  <a:extLst>
                    <a:ext uri="{9D8B030D-6E8A-4147-A177-3AD203B41FA5}">
                      <a16:colId xmlns:a16="http://schemas.microsoft.com/office/drawing/2014/main" val="25239273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nb-NO" b="0" i="1" dirty="0"/>
                        <a:t>Stryk (O)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0" i="1" dirty="0"/>
                        <a:t>1,5%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066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i="1" dirty="0"/>
                        <a:t>Emnefrafall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0" i="1" dirty="0"/>
                        <a:t>21,4%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961735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52F70D3-8432-1B47-884C-C20C35621E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031495"/>
              </p:ext>
            </p:extLst>
          </p:nvPr>
        </p:nvGraphicFramePr>
        <p:xfrm>
          <a:off x="6862400" y="3217352"/>
          <a:ext cx="3428298" cy="736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25142">
                  <a:extLst>
                    <a:ext uri="{9D8B030D-6E8A-4147-A177-3AD203B41FA5}">
                      <a16:colId xmlns:a16="http://schemas.microsoft.com/office/drawing/2014/main" val="2345835910"/>
                    </a:ext>
                  </a:extLst>
                </a:gridCol>
                <a:gridCol w="803156">
                  <a:extLst>
                    <a:ext uri="{9D8B030D-6E8A-4147-A177-3AD203B41FA5}">
                      <a16:colId xmlns:a16="http://schemas.microsoft.com/office/drawing/2014/main" val="3699443052"/>
                    </a:ext>
                  </a:extLst>
                </a:gridCol>
              </a:tblGrid>
              <a:tr h="287686">
                <a:tc>
                  <a:txBody>
                    <a:bodyPr/>
                    <a:lstStyle/>
                    <a:p>
                      <a:r>
                        <a:rPr lang="nb-NO" dirty="0"/>
                        <a:t># møtt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0" dirty="0"/>
                        <a:t>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86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/>
                        <a:t># bestått totalt (O+K)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0" i="0" dirty="0"/>
                        <a:t>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681521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D159F52B-84CA-AE4D-84CC-23E0E39682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243131"/>
              </p:ext>
            </p:extLst>
          </p:nvPr>
        </p:nvGraphicFramePr>
        <p:xfrm>
          <a:off x="6874926" y="2012076"/>
          <a:ext cx="3428298" cy="7416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604394">
                  <a:extLst>
                    <a:ext uri="{9D8B030D-6E8A-4147-A177-3AD203B41FA5}">
                      <a16:colId xmlns:a16="http://schemas.microsoft.com/office/drawing/2014/main" val="1260399946"/>
                    </a:ext>
                  </a:extLst>
                </a:gridCol>
                <a:gridCol w="823904">
                  <a:extLst>
                    <a:ext uri="{9D8B030D-6E8A-4147-A177-3AD203B41FA5}">
                      <a16:colId xmlns:a16="http://schemas.microsoft.com/office/drawing/2014/main" val="540700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# oppmeldt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0" dirty="0"/>
                        <a:t>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537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/>
                        <a:t># eksamensmeldt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632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39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2D4349-3C39-4B4E-B07E-395A850F7EC6}"/>
              </a:ext>
            </a:extLst>
          </p:cNvPr>
          <p:cNvSpPr/>
          <p:nvPr/>
        </p:nvSpPr>
        <p:spPr>
          <a:xfrm>
            <a:off x="363941" y="391761"/>
            <a:ext cx="100730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3600" dirty="0"/>
              <a:t>FYS2160 – </a:t>
            </a:r>
            <a:r>
              <a:rPr lang="nb-NO" sz="3600" dirty="0" err="1"/>
              <a:t>Thermodynamikk</a:t>
            </a:r>
            <a:r>
              <a:rPr lang="nb-NO" sz="3600" dirty="0"/>
              <a:t> og statistisk fysikk (H22)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305121"/>
              </p:ext>
            </p:extLst>
          </p:nvPr>
        </p:nvGraphicFramePr>
        <p:xfrm>
          <a:off x="1095935" y="1445554"/>
          <a:ext cx="9970993" cy="49771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7565">
                  <a:extLst>
                    <a:ext uri="{9D8B030D-6E8A-4147-A177-3AD203B41FA5}">
                      <a16:colId xmlns:a16="http://schemas.microsoft.com/office/drawing/2014/main" val="2142338596"/>
                    </a:ext>
                  </a:extLst>
                </a:gridCol>
                <a:gridCol w="1082488">
                  <a:extLst>
                    <a:ext uri="{9D8B030D-6E8A-4147-A177-3AD203B41FA5}">
                      <a16:colId xmlns:a16="http://schemas.microsoft.com/office/drawing/2014/main" val="764418317"/>
                    </a:ext>
                  </a:extLst>
                </a:gridCol>
                <a:gridCol w="641747">
                  <a:extLst>
                    <a:ext uri="{9D8B030D-6E8A-4147-A177-3AD203B41FA5}">
                      <a16:colId xmlns:a16="http://schemas.microsoft.com/office/drawing/2014/main" val="475357740"/>
                    </a:ext>
                  </a:extLst>
                </a:gridCol>
                <a:gridCol w="803033">
                  <a:extLst>
                    <a:ext uri="{9D8B030D-6E8A-4147-A177-3AD203B41FA5}">
                      <a16:colId xmlns:a16="http://schemas.microsoft.com/office/drawing/2014/main" val="608384881"/>
                    </a:ext>
                  </a:extLst>
                </a:gridCol>
                <a:gridCol w="987061">
                  <a:extLst>
                    <a:ext uri="{9D8B030D-6E8A-4147-A177-3AD203B41FA5}">
                      <a16:colId xmlns:a16="http://schemas.microsoft.com/office/drawing/2014/main" val="169687005"/>
                    </a:ext>
                  </a:extLst>
                </a:gridCol>
                <a:gridCol w="803033">
                  <a:extLst>
                    <a:ext uri="{9D8B030D-6E8A-4147-A177-3AD203B41FA5}">
                      <a16:colId xmlns:a16="http://schemas.microsoft.com/office/drawing/2014/main" val="1604145020"/>
                    </a:ext>
                  </a:extLst>
                </a:gridCol>
                <a:gridCol w="803033">
                  <a:extLst>
                    <a:ext uri="{9D8B030D-6E8A-4147-A177-3AD203B41FA5}">
                      <a16:colId xmlns:a16="http://schemas.microsoft.com/office/drawing/2014/main" val="3819558530"/>
                    </a:ext>
                  </a:extLst>
                </a:gridCol>
                <a:gridCol w="803033">
                  <a:extLst>
                    <a:ext uri="{9D8B030D-6E8A-4147-A177-3AD203B41FA5}">
                      <a16:colId xmlns:a16="http://schemas.microsoft.com/office/drawing/2014/main" val="2238665142"/>
                    </a:ext>
                  </a:extLst>
                </a:gridCol>
              </a:tblGrid>
              <a:tr h="263712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>
                          <a:effectLst/>
                        </a:rPr>
                        <a:t>STUDIEPROGRAM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u="none" strike="noStrike">
                          <a:effectLst/>
                        </a:rPr>
                        <a:t>Oppmeldte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u="none" strike="noStrike">
                          <a:effectLst/>
                        </a:rPr>
                        <a:t>E-Klar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u="none" strike="noStrike">
                          <a:effectLst/>
                        </a:rPr>
                        <a:t>Møtt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u="none" strike="noStrike">
                          <a:effectLst/>
                        </a:rPr>
                        <a:t>Bestått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u="none" strike="noStrike">
                          <a:effectLst/>
                        </a:rPr>
                        <a:t>Frafall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u="none" strike="noStrike">
                          <a:effectLst/>
                        </a:rPr>
                        <a:t>Stryk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u="none" strike="noStrike">
                          <a:effectLst/>
                        </a:rPr>
                        <a:t>Karakter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71528561"/>
                  </a:ext>
                </a:extLst>
              </a:tr>
              <a:tr h="263712">
                <a:tc>
                  <a:txBody>
                    <a:bodyPr/>
                    <a:lstStyle/>
                    <a:p>
                      <a:pPr algn="l" fontAlgn="t"/>
                      <a:r>
                        <a:rPr lang="nb-NO" sz="1600" u="none" strike="noStrike">
                          <a:effectLst/>
                        </a:rPr>
                        <a:t>MNB-FAM Fysikk, astronomi og meteorologi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272,00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251,00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247,00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244,00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10,3%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6,1%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3,2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56495908"/>
                  </a:ext>
                </a:extLst>
              </a:tr>
              <a:tr h="263712">
                <a:tc>
                  <a:txBody>
                    <a:bodyPr/>
                    <a:lstStyle/>
                    <a:p>
                      <a:pPr algn="l" fontAlgn="t"/>
                      <a:r>
                        <a:rPr lang="nb-NO" sz="1600" u="none" strike="noStrike">
                          <a:effectLst/>
                        </a:rPr>
                        <a:t>MNB-FAS Fysikk og astronomi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242,00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225,00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224,00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220,00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9,1%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3,2%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3,2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36381451"/>
                  </a:ext>
                </a:extLst>
              </a:tr>
              <a:tr h="263712">
                <a:tc>
                  <a:txBody>
                    <a:bodyPr/>
                    <a:lstStyle/>
                    <a:p>
                      <a:pPr algn="l" fontAlgn="t"/>
                      <a:r>
                        <a:rPr lang="nb-NO" sz="1600" u="none" strike="noStrike">
                          <a:effectLst/>
                        </a:rPr>
                        <a:t>UVM5-LEP Lektorprogrammet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93,00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83,00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80,00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77,00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17,2%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5,1%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3,0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00968587"/>
                  </a:ext>
                </a:extLst>
              </a:tr>
              <a:tr h="263712">
                <a:tc>
                  <a:txBody>
                    <a:bodyPr/>
                    <a:lstStyle/>
                    <a:p>
                      <a:pPr algn="l" fontAlgn="t"/>
                      <a:r>
                        <a:rPr lang="nb-NO" sz="1600" u="none" strike="noStrike" dirty="0">
                          <a:effectLst/>
                        </a:rPr>
                        <a:t>MNB-MENA Materialer, energi og nanoteknologi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74,00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62,00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61,00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57,00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23,0%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11,7%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2,9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47447133"/>
                  </a:ext>
                </a:extLst>
              </a:tr>
              <a:tr h="263712">
                <a:tc>
                  <a:txBody>
                    <a:bodyPr/>
                    <a:lstStyle/>
                    <a:p>
                      <a:pPr algn="l" fontAlgn="t"/>
                      <a:r>
                        <a:rPr lang="nb-NO" sz="1600" u="none" strike="noStrike">
                          <a:effectLst/>
                        </a:rPr>
                        <a:t>REALFAG Realfag lavere grad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94,00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59,00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54,00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48,00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48,9%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5,9%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2,9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39423664"/>
                  </a:ext>
                </a:extLst>
              </a:tr>
              <a:tr h="263712">
                <a:tc>
                  <a:txBody>
                    <a:bodyPr/>
                    <a:lstStyle/>
                    <a:p>
                      <a:pPr algn="l" fontAlgn="t"/>
                      <a:r>
                        <a:rPr lang="nb-NO" sz="1600" u="none" strike="noStrike">
                          <a:effectLst/>
                        </a:rPr>
                        <a:t>MNUTV Innreisende utvekslingsstudenter MN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17,00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15,00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15,00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15,00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11,8%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0,0%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3,7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44371274"/>
                  </a:ext>
                </a:extLst>
              </a:tr>
              <a:tr h="263712">
                <a:tc>
                  <a:txBody>
                    <a:bodyPr/>
                    <a:lstStyle/>
                    <a:p>
                      <a:pPr algn="l" fontAlgn="t"/>
                      <a:r>
                        <a:rPr lang="nb-NO" sz="1600" u="none" strike="noStrike">
                          <a:effectLst/>
                        </a:rPr>
                        <a:t>UVM5-LEKT Lektorprogrammet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9,00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9,00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9,00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9,00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0,0%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11,1%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3,0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72773418"/>
                  </a:ext>
                </a:extLst>
              </a:tr>
              <a:tr h="263712">
                <a:tc>
                  <a:txBody>
                    <a:bodyPr/>
                    <a:lstStyle/>
                    <a:p>
                      <a:pPr algn="l" fontAlgn="t"/>
                      <a:r>
                        <a:rPr lang="nb-NO" sz="1600" u="none" strike="noStrike">
                          <a:effectLst/>
                        </a:rPr>
                        <a:t>MN1-REAL Realfag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13,00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8,00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8,00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8,00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38,5%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0,0%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2,8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48729329"/>
                  </a:ext>
                </a:extLst>
              </a:tr>
              <a:tr h="263712">
                <a:tc>
                  <a:txBody>
                    <a:bodyPr/>
                    <a:lstStyle/>
                    <a:p>
                      <a:pPr algn="l" fontAlgn="t"/>
                      <a:r>
                        <a:rPr lang="nb-NO" sz="1600" u="none" strike="noStrike">
                          <a:effectLst/>
                        </a:rPr>
                        <a:t>MNBH-HONS Honours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8,00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8,00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8,00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8,00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0,0%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0,0%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4,1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11841107"/>
                  </a:ext>
                </a:extLst>
              </a:tr>
              <a:tr h="263712">
                <a:tc>
                  <a:txBody>
                    <a:bodyPr/>
                    <a:lstStyle/>
                    <a:p>
                      <a:pPr algn="l" fontAlgn="t"/>
                      <a:r>
                        <a:rPr lang="nb-NO" sz="1600" u="none" strike="noStrike">
                          <a:effectLst/>
                        </a:rPr>
                        <a:t>MNB-MENT Fornybar energi og nanoteknologi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9,00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7,00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6,00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6,00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33,3%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0,0%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2,3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72121184"/>
                  </a:ext>
                </a:extLst>
              </a:tr>
              <a:tr h="263712">
                <a:tc>
                  <a:txBody>
                    <a:bodyPr/>
                    <a:lstStyle/>
                    <a:p>
                      <a:pPr algn="l" fontAlgn="t"/>
                      <a:r>
                        <a:rPr lang="nb-NO" sz="1600" u="none" strike="noStrike">
                          <a:effectLst/>
                        </a:rPr>
                        <a:t>MNB-MAMI Matematikk med informatikk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7,00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6,00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5,00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5,00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28,6%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0,0%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3,3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18281372"/>
                  </a:ext>
                </a:extLst>
              </a:tr>
              <a:tr h="263712">
                <a:tc>
                  <a:txBody>
                    <a:bodyPr/>
                    <a:lstStyle/>
                    <a:p>
                      <a:pPr algn="l" fontAlgn="t"/>
                      <a:r>
                        <a:rPr lang="nn-NO" sz="1600" u="none" strike="noStrike">
                          <a:effectLst/>
                        </a:rPr>
                        <a:t>MNB-EIT Elektronikk, informatikk og teknologi</a:t>
                      </a:r>
                      <a:endParaRPr lang="nn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6,00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5,00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5,00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5,00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16,7%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0,0%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1,4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76141179"/>
                  </a:ext>
                </a:extLst>
              </a:tr>
              <a:tr h="263712">
                <a:tc>
                  <a:txBody>
                    <a:bodyPr/>
                    <a:lstStyle/>
                    <a:p>
                      <a:pPr algn="l" fontAlgn="t"/>
                      <a:r>
                        <a:rPr lang="nb-NO" sz="1600" u="none" strike="noStrike">
                          <a:effectLst/>
                        </a:rPr>
                        <a:t>MNB-MIT Matematikk, informatikk og teknologi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3,00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2,00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2,00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1,00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66,7%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100,0%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3,0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34839319"/>
                  </a:ext>
                </a:extLst>
              </a:tr>
              <a:tr h="263712">
                <a:tc>
                  <a:txBody>
                    <a:bodyPr/>
                    <a:lstStyle/>
                    <a:p>
                      <a:pPr algn="l" fontAlgn="t"/>
                      <a:r>
                        <a:rPr lang="nb-NO" sz="1600" u="none" strike="noStrike">
                          <a:effectLst/>
                        </a:rPr>
                        <a:t>MNB-ELD Elektronikk og datateknologi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3,00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2,00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1,00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1,00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66,7%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0,0%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2,0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33837724"/>
                  </a:ext>
                </a:extLst>
              </a:tr>
              <a:tr h="263712">
                <a:tc>
                  <a:txBody>
                    <a:bodyPr/>
                    <a:lstStyle/>
                    <a:p>
                      <a:pPr algn="l" fontAlgn="t"/>
                      <a:r>
                        <a:rPr lang="nn-NO" sz="1600" u="none" strike="noStrike">
                          <a:effectLst/>
                        </a:rPr>
                        <a:t>MNUTVMAS Innreisende utvekslingsstudenter masternivå MN</a:t>
                      </a:r>
                      <a:endParaRPr lang="nn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2,00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2,00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2,00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2,00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0,0%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0,0%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3,5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7926523"/>
                  </a:ext>
                </a:extLst>
              </a:tr>
              <a:tr h="263712">
                <a:tc>
                  <a:txBody>
                    <a:bodyPr/>
                    <a:lstStyle/>
                    <a:p>
                      <a:pPr algn="l" fontAlgn="t"/>
                      <a:r>
                        <a:rPr lang="nb-NO" sz="1600" u="none" strike="noStrike">
                          <a:effectLst/>
                        </a:rPr>
                        <a:t>MNB-KJEMI Kjemi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2,00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2,00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1,00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1,00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50,0%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0,0%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4,0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94784405"/>
                  </a:ext>
                </a:extLst>
              </a:tr>
              <a:tr h="263712">
                <a:tc>
                  <a:txBody>
                    <a:bodyPr/>
                    <a:lstStyle/>
                    <a:p>
                      <a:pPr algn="l" fontAlgn="t"/>
                      <a:r>
                        <a:rPr lang="nb-NO" sz="1600" u="none" strike="noStrike">
                          <a:effectLst/>
                        </a:rPr>
                        <a:t>MNB-GFK Geofysikk og klima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3,00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1,00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1,00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0,00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100,0%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>
                          <a:effectLst/>
                        </a:rPr>
                        <a:t>100,0%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u="none" strike="noStrike" dirty="0">
                          <a:effectLst/>
                        </a:rPr>
                        <a:t> 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36452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19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1347</Words>
  <Application>Microsoft Office PowerPoint</Application>
  <PresentationFormat>Widescreen</PresentationFormat>
  <Paragraphs>536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Frafall H 2014-2022</vt:lpstr>
      <vt:lpstr>Karakterer H 2014-2022</vt:lpstr>
      <vt:lpstr>Oppsummering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Christian Thorn</cp:lastModifiedBy>
  <cp:revision>94</cp:revision>
  <cp:lastPrinted>2020-02-10T11:02:16Z</cp:lastPrinted>
  <dcterms:created xsi:type="dcterms:W3CDTF">2020-02-07T08:59:02Z</dcterms:created>
  <dcterms:modified xsi:type="dcterms:W3CDTF">2023-03-01T12:29:14Z</dcterms:modified>
</cp:coreProperties>
</file>