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66"/>
  </p:notesMasterIdLst>
  <p:sldIdLst>
    <p:sldId id="257" r:id="rId3"/>
    <p:sldId id="311" r:id="rId4"/>
    <p:sldId id="391" r:id="rId5"/>
    <p:sldId id="392" r:id="rId6"/>
    <p:sldId id="342" r:id="rId7"/>
    <p:sldId id="285" r:id="rId8"/>
    <p:sldId id="343" r:id="rId9"/>
    <p:sldId id="287" r:id="rId10"/>
    <p:sldId id="288" r:id="rId11"/>
    <p:sldId id="291" r:id="rId12"/>
    <p:sldId id="351" r:id="rId13"/>
    <p:sldId id="350" r:id="rId14"/>
    <p:sldId id="387" r:id="rId15"/>
    <p:sldId id="377" r:id="rId16"/>
    <p:sldId id="286" r:id="rId17"/>
    <p:sldId id="330" r:id="rId18"/>
    <p:sldId id="349" r:id="rId19"/>
    <p:sldId id="317" r:id="rId20"/>
    <p:sldId id="327" r:id="rId21"/>
    <p:sldId id="272" r:id="rId22"/>
    <p:sldId id="328" r:id="rId23"/>
    <p:sldId id="338" r:id="rId24"/>
    <p:sldId id="337" r:id="rId25"/>
    <p:sldId id="336" r:id="rId26"/>
    <p:sldId id="339" r:id="rId27"/>
    <p:sldId id="340" r:id="rId28"/>
    <p:sldId id="341" r:id="rId29"/>
    <p:sldId id="324" r:id="rId30"/>
    <p:sldId id="268" r:id="rId31"/>
    <p:sldId id="323" r:id="rId32"/>
    <p:sldId id="325" r:id="rId33"/>
    <p:sldId id="269" r:id="rId34"/>
    <p:sldId id="329" r:id="rId35"/>
    <p:sldId id="331" r:id="rId36"/>
    <p:sldId id="397" r:id="rId37"/>
    <p:sldId id="399" r:id="rId38"/>
    <p:sldId id="398" r:id="rId39"/>
    <p:sldId id="401" r:id="rId40"/>
    <p:sldId id="402" r:id="rId41"/>
    <p:sldId id="400" r:id="rId42"/>
    <p:sldId id="404" r:id="rId43"/>
    <p:sldId id="405" r:id="rId44"/>
    <p:sldId id="403" r:id="rId45"/>
    <p:sldId id="406" r:id="rId46"/>
    <p:sldId id="407" r:id="rId47"/>
    <p:sldId id="333" r:id="rId48"/>
    <p:sldId id="265" r:id="rId49"/>
    <p:sldId id="334" r:id="rId50"/>
    <p:sldId id="319" r:id="rId51"/>
    <p:sldId id="266" r:id="rId52"/>
    <p:sldId id="320" r:id="rId53"/>
    <p:sldId id="322" r:id="rId54"/>
    <p:sldId id="267" r:id="rId55"/>
    <p:sldId id="326" r:id="rId56"/>
    <p:sldId id="271" r:id="rId57"/>
    <p:sldId id="259" r:id="rId58"/>
    <p:sldId id="410" r:id="rId59"/>
    <p:sldId id="260" r:id="rId60"/>
    <p:sldId id="263" r:id="rId61"/>
    <p:sldId id="261" r:id="rId62"/>
    <p:sldId id="262" r:id="rId63"/>
    <p:sldId id="270" r:id="rId64"/>
    <p:sldId id="411" r:id="rId65"/>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9A769-5E9E-415D-B514-93955378F3A8}" v="9" dt="2022-09-22T11:11:00.34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524" y="78"/>
      </p:cViewPr>
      <p:guideLst/>
    </p:cSldViewPr>
  </p:slideViewPr>
  <p:notesTextViewPr>
    <p:cViewPr>
      <p:scale>
        <a:sx n="1" d="1"/>
        <a:sy n="1" d="1"/>
      </p:scale>
      <p:origin x="0" y="0"/>
    </p:cViewPr>
  </p:notesTextViewPr>
  <p:sorterViewPr>
    <p:cViewPr>
      <p:scale>
        <a:sx n="24" d="100"/>
        <a:sy n="2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as Dahl" userId="23162c8f-3fad-469f-9e3e-c3ddd41b1b01" providerId="ADAL" clId="{5869A769-5E9E-415D-B514-93955378F3A8}"/>
    <pc:docChg chg="custSel addSld modSld">
      <pc:chgData name="Tobias Dahl" userId="23162c8f-3fad-469f-9e3e-c3ddd41b1b01" providerId="ADAL" clId="{5869A769-5E9E-415D-B514-93955378F3A8}" dt="2022-09-22T11:11:00.343" v="167" actId="1076"/>
      <pc:docMkLst>
        <pc:docMk/>
      </pc:docMkLst>
      <pc:sldChg chg="addSp delSp modSp new mod modClrScheme chgLayout">
        <pc:chgData name="Tobias Dahl" userId="23162c8f-3fad-469f-9e3e-c3ddd41b1b01" providerId="ADAL" clId="{5869A769-5E9E-415D-B514-93955378F3A8}" dt="2022-09-22T11:11:00.343" v="167" actId="1076"/>
        <pc:sldMkLst>
          <pc:docMk/>
          <pc:sldMk cId="3223724463" sldId="411"/>
        </pc:sldMkLst>
        <pc:spChg chg="del">
          <ac:chgData name="Tobias Dahl" userId="23162c8f-3fad-469f-9e3e-c3ddd41b1b01" providerId="ADAL" clId="{5869A769-5E9E-415D-B514-93955378F3A8}" dt="2022-09-22T11:09:06.845" v="1" actId="700"/>
          <ac:spMkLst>
            <pc:docMk/>
            <pc:sldMk cId="3223724463" sldId="411"/>
            <ac:spMk id="2" creationId="{8673299F-B445-BEA8-CA8E-52684DD01A2E}"/>
          </ac:spMkLst>
        </pc:spChg>
        <pc:spChg chg="del">
          <ac:chgData name="Tobias Dahl" userId="23162c8f-3fad-469f-9e3e-c3ddd41b1b01" providerId="ADAL" clId="{5869A769-5E9E-415D-B514-93955378F3A8}" dt="2022-09-22T11:09:06.845" v="1" actId="700"/>
          <ac:spMkLst>
            <pc:docMk/>
            <pc:sldMk cId="3223724463" sldId="411"/>
            <ac:spMk id="3" creationId="{B252851D-3FCA-F7F0-446D-2EC7EC3EE75A}"/>
          </ac:spMkLst>
        </pc:spChg>
        <pc:spChg chg="del mod ord">
          <ac:chgData name="Tobias Dahl" userId="23162c8f-3fad-469f-9e3e-c3ddd41b1b01" providerId="ADAL" clId="{5869A769-5E9E-415D-B514-93955378F3A8}" dt="2022-09-22T11:09:06.845" v="1" actId="700"/>
          <ac:spMkLst>
            <pc:docMk/>
            <pc:sldMk cId="3223724463" sldId="411"/>
            <ac:spMk id="4" creationId="{68B31D5E-AB67-FF36-29F3-D62DDBC53B58}"/>
          </ac:spMkLst>
        </pc:spChg>
        <pc:spChg chg="add del mod ord">
          <ac:chgData name="Tobias Dahl" userId="23162c8f-3fad-469f-9e3e-c3ddd41b1b01" providerId="ADAL" clId="{5869A769-5E9E-415D-B514-93955378F3A8}" dt="2022-09-22T11:09:11.720" v="2" actId="700"/>
          <ac:spMkLst>
            <pc:docMk/>
            <pc:sldMk cId="3223724463" sldId="411"/>
            <ac:spMk id="5" creationId="{534CF5BC-1990-BEF1-0C59-9DD8DD9EA376}"/>
          </ac:spMkLst>
        </pc:spChg>
        <pc:spChg chg="add mod ord">
          <ac:chgData name="Tobias Dahl" userId="23162c8f-3fad-469f-9e3e-c3ddd41b1b01" providerId="ADAL" clId="{5869A769-5E9E-415D-B514-93955378F3A8}" dt="2022-09-22T11:09:28.680" v="69" actId="20577"/>
          <ac:spMkLst>
            <pc:docMk/>
            <pc:sldMk cId="3223724463" sldId="411"/>
            <ac:spMk id="6" creationId="{38E85B34-0B64-CDC4-38A2-DD084946CA9B}"/>
          </ac:spMkLst>
        </pc:spChg>
        <pc:spChg chg="add mod ord">
          <ac:chgData name="Tobias Dahl" userId="23162c8f-3fad-469f-9e3e-c3ddd41b1b01" providerId="ADAL" clId="{5869A769-5E9E-415D-B514-93955378F3A8}" dt="2022-09-22T11:09:56.923" v="158" actId="20577"/>
          <ac:spMkLst>
            <pc:docMk/>
            <pc:sldMk cId="3223724463" sldId="411"/>
            <ac:spMk id="7" creationId="{A823C6F2-C523-9DAA-40DB-D226E0A678EB}"/>
          </ac:spMkLst>
        </pc:spChg>
        <pc:spChg chg="add del mod ord">
          <ac:chgData name="Tobias Dahl" userId="23162c8f-3fad-469f-9e3e-c3ddd41b1b01" providerId="ADAL" clId="{5869A769-5E9E-415D-B514-93955378F3A8}" dt="2022-09-22T11:10:49.647" v="165"/>
          <ac:spMkLst>
            <pc:docMk/>
            <pc:sldMk cId="3223724463" sldId="411"/>
            <ac:spMk id="8" creationId="{1967176D-108F-F340-C108-04E71059651F}"/>
          </ac:spMkLst>
        </pc:spChg>
        <pc:spChg chg="add mod ord">
          <ac:chgData name="Tobias Dahl" userId="23162c8f-3fad-469f-9e3e-c3ddd41b1b01" providerId="ADAL" clId="{5869A769-5E9E-415D-B514-93955378F3A8}" dt="2022-09-22T11:09:11.734" v="3" actId="27636"/>
          <ac:spMkLst>
            <pc:docMk/>
            <pc:sldMk cId="3223724463" sldId="411"/>
            <ac:spMk id="9" creationId="{B91DA82B-1C2D-C93A-AA2B-117C5CE63690}"/>
          </ac:spMkLst>
        </pc:spChg>
        <pc:picChg chg="add mod">
          <ac:chgData name="Tobias Dahl" userId="23162c8f-3fad-469f-9e3e-c3ddd41b1b01" providerId="ADAL" clId="{5869A769-5E9E-415D-B514-93955378F3A8}" dt="2022-09-22T11:10:24.616" v="162" actId="1076"/>
          <ac:picMkLst>
            <pc:docMk/>
            <pc:sldMk cId="3223724463" sldId="411"/>
            <ac:picMk id="2050" creationId="{7EB301AB-E0D4-70BB-AAE8-FACFB3182E42}"/>
          </ac:picMkLst>
        </pc:picChg>
        <pc:picChg chg="add del mod">
          <ac:chgData name="Tobias Dahl" userId="23162c8f-3fad-469f-9e3e-c3ddd41b1b01" providerId="ADAL" clId="{5869A769-5E9E-415D-B514-93955378F3A8}" dt="2022-09-22T11:10:41.142" v="164"/>
          <ac:picMkLst>
            <pc:docMk/>
            <pc:sldMk cId="3223724463" sldId="411"/>
            <ac:picMk id="2052" creationId="{223638AA-7520-3605-1494-54E22309E62F}"/>
          </ac:picMkLst>
        </pc:picChg>
        <pc:picChg chg="add mod">
          <ac:chgData name="Tobias Dahl" userId="23162c8f-3fad-469f-9e3e-c3ddd41b1b01" providerId="ADAL" clId="{5869A769-5E9E-415D-B514-93955378F3A8}" dt="2022-09-22T11:11:00.343" v="167" actId="1076"/>
          <ac:picMkLst>
            <pc:docMk/>
            <pc:sldMk cId="3223724463" sldId="411"/>
            <ac:picMk id="2054" creationId="{AAFA662C-8A4B-3CA0-A3EA-DE20D23642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90488" y="744538"/>
            <a:ext cx="6616700" cy="3722687"/>
          </a:xfrm>
          <a:prstGeom prst="rect">
            <a:avLst/>
          </a:prstGeom>
        </p:spPr>
        <p:txBody>
          <a:bodyPr/>
          <a:lstStyle/>
          <a:p>
            <a:endParaRPr/>
          </a:p>
        </p:txBody>
      </p:sp>
      <p:sp>
        <p:nvSpPr>
          <p:cNvPr id="149" name="Shape 149"/>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6D4EC2-699F-4931-9414-39AD891FBBEC}" type="slidenum">
              <a:rPr lang="en-US" smtClean="0"/>
              <a:t>17</a:t>
            </a:fld>
            <a:endParaRPr lang="en-US"/>
          </a:p>
        </p:txBody>
      </p:sp>
    </p:spTree>
    <p:extLst>
      <p:ext uri="{BB962C8B-B14F-4D97-AF65-F5344CB8AC3E}">
        <p14:creationId xmlns:p14="http://schemas.microsoft.com/office/powerpoint/2010/main" val="140601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tel og bilde">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sjonstittel"/>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Presentasjonstittel</a:t>
            </a:r>
          </a:p>
        </p:txBody>
      </p:sp>
      <p:sp>
        <p:nvSpPr>
          <p:cNvPr id="23" name="Forfatter og dato"/>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Forfatter og dato</a:t>
            </a:r>
          </a:p>
        </p:txBody>
      </p:sp>
      <p:sp>
        <p:nvSpPr>
          <p:cNvPr id="24" name="Brødtekst nivå én…"/>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Presentasjonsundertittel</a:t>
            </a:r>
          </a:p>
          <a:p>
            <a:pPr lvl="1"/>
            <a:endParaRPr/>
          </a:p>
          <a:p>
            <a:pPr lvl="2"/>
            <a:endParaRPr/>
          </a:p>
          <a:p>
            <a:pPr lvl="3"/>
            <a:endParaRPr/>
          </a:p>
          <a:p>
            <a:pPr lvl="4"/>
            <a:endParaRPr/>
          </a:p>
        </p:txBody>
      </p:sp>
      <p:sp>
        <p:nvSpPr>
          <p:cNvPr id="2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lde – 3 per side">
    <p:spTree>
      <p:nvGrpSpPr>
        <p:cNvPr id="1" name=""/>
        <p:cNvGrpSpPr/>
        <p:nvPr/>
      </p:nvGrpSpPr>
      <p:grpSpPr>
        <a:xfrm>
          <a:off x="0" y="0"/>
          <a:ext cx="0" cy="0"/>
          <a:chOff x="0" y="0"/>
          <a:chExt cx="0" cy="0"/>
        </a:xfrm>
      </p:grpSpPr>
      <p:sp>
        <p:nvSpPr>
          <p:cNvPr id="124" name="bild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lde">
    <p:spTree>
      <p:nvGrpSpPr>
        <p:cNvPr id="1" name=""/>
        <p:cNvGrpSpPr/>
        <p:nvPr/>
      </p:nvGrpSpPr>
      <p:grpSpPr>
        <a:xfrm>
          <a:off x="0" y="0"/>
          <a:ext cx="0" cy="0"/>
          <a:chOff x="0" y="0"/>
          <a:chExt cx="0" cy="0"/>
        </a:xfrm>
      </p:grpSpPr>
      <p:sp>
        <p:nvSpPr>
          <p:cNvPr id="134" name="bild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0090-142E-423A-9090-E315226855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78859-BB1B-4D24-9BE6-6C00C5B485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C1441-FF39-4D86-9A61-1523EEEEAEAD}"/>
              </a:ext>
            </a:extLst>
          </p:cNvPr>
          <p:cNvSpPr>
            <a:spLocks noGrp="1"/>
          </p:cNvSpPr>
          <p:nvPr>
            <p:ph type="dt" sz="half" idx="10"/>
          </p:nvPr>
        </p:nvSpPr>
        <p:spPr/>
        <p:txBody>
          <a:bodyPr/>
          <a:lstStyle/>
          <a:p>
            <a:fld id="{D9982D84-4459-4460-A1A5-C07BD6C7B1DC}" type="datetime1">
              <a:rPr lang="en-US" smtClean="0"/>
              <a:t>9/22/2022</a:t>
            </a:fld>
            <a:endParaRPr lang="en-US"/>
          </a:p>
        </p:txBody>
      </p:sp>
      <p:sp>
        <p:nvSpPr>
          <p:cNvPr id="5" name="Footer Placeholder 4">
            <a:extLst>
              <a:ext uri="{FF2B5EF4-FFF2-40B4-BE49-F238E27FC236}">
                <a16:creationId xmlns:a16="http://schemas.microsoft.com/office/drawing/2014/main" id="{2E44FA05-3F5D-4121-9B2D-2A8E9EB22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B1EC4-CDD2-4FAF-B630-FE38B911AB0F}"/>
              </a:ext>
            </a:extLst>
          </p:cNvPr>
          <p:cNvSpPr>
            <a:spLocks noGrp="1"/>
          </p:cNvSpPr>
          <p:nvPr>
            <p:ph type="sldNum" sz="quarter" idx="12"/>
          </p:nvPr>
        </p:nvSpPr>
        <p:spPr>
          <a:xfrm>
            <a:off x="11993391" y="13076008"/>
            <a:ext cx="384721" cy="379591"/>
          </a:xfrm>
        </p:spPr>
        <p:txBody>
          <a:bodyPr/>
          <a:lstStyle/>
          <a:p>
            <a:fld id="{77FB8F35-72AE-47AE-AA06-601B8F517821}" type="slidenum">
              <a:rPr lang="en-US" smtClean="0"/>
              <a:t>‹#›</a:t>
            </a:fld>
            <a:endParaRPr lang="en-US"/>
          </a:p>
        </p:txBody>
      </p:sp>
    </p:spTree>
    <p:extLst>
      <p:ext uri="{BB962C8B-B14F-4D97-AF65-F5344CB8AC3E}">
        <p14:creationId xmlns:p14="http://schemas.microsoft.com/office/powerpoint/2010/main" val="237270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F494-80BD-0444-9023-8A4ABAD5059A}"/>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NO"/>
          </a:p>
        </p:txBody>
      </p:sp>
      <p:sp>
        <p:nvSpPr>
          <p:cNvPr id="3" name="Subtitle 2">
            <a:extLst>
              <a:ext uri="{FF2B5EF4-FFF2-40B4-BE49-F238E27FC236}">
                <a16:creationId xmlns:a16="http://schemas.microsoft.com/office/drawing/2014/main" id="{87C54824-9DB4-2145-84D7-1AC207A1ACB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CC05C0D1-F439-0E42-AFBC-571D9AF5F6A1}"/>
              </a:ext>
            </a:extLst>
          </p:cNvPr>
          <p:cNvSpPr>
            <a:spLocks noGrp="1"/>
          </p:cNvSpPr>
          <p:nvPr>
            <p:ph type="dt" sz="half" idx="10"/>
          </p:nvPr>
        </p:nvSpPr>
        <p:spPr/>
        <p:txBody>
          <a:bodyPr/>
          <a:lstStyle/>
          <a:p>
            <a:fld id="{B5558BAC-6CCB-CD4C-9642-3B0B885DC79A}" type="datetimeFigureOut">
              <a:rPr lang="en-NO" smtClean="0"/>
              <a:t>09/22/2022</a:t>
            </a:fld>
            <a:endParaRPr lang="en-NO"/>
          </a:p>
        </p:txBody>
      </p:sp>
      <p:sp>
        <p:nvSpPr>
          <p:cNvPr id="5" name="Footer Placeholder 4">
            <a:extLst>
              <a:ext uri="{FF2B5EF4-FFF2-40B4-BE49-F238E27FC236}">
                <a16:creationId xmlns:a16="http://schemas.microsoft.com/office/drawing/2014/main" id="{53E807F0-6161-C442-BB6F-268EDA763812}"/>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FE6DF23-BA15-694A-AF64-45D58900652E}"/>
              </a:ext>
            </a:extLst>
          </p:cNvPr>
          <p:cNvSpPr>
            <a:spLocks noGrp="1"/>
          </p:cNvSpPr>
          <p:nvPr>
            <p:ph type="sldNum" sz="quarter" idx="12"/>
          </p:nvPr>
        </p:nvSpPr>
        <p:spPr>
          <a:xfrm>
            <a:off x="11993391" y="13076008"/>
            <a:ext cx="384721" cy="379591"/>
          </a:xfrm>
        </p:spPr>
        <p:txBody>
          <a:bodyPr/>
          <a:lstStyle/>
          <a:p>
            <a:fld id="{B5A0DD3F-B0DA-8E42-A83A-D96036FE0D94}" type="slidenum">
              <a:rPr lang="en-NO" smtClean="0"/>
              <a:t>‹#›</a:t>
            </a:fld>
            <a:endParaRPr lang="en-NO"/>
          </a:p>
        </p:txBody>
      </p:sp>
    </p:spTree>
    <p:extLst>
      <p:ext uri="{BB962C8B-B14F-4D97-AF65-F5344CB8AC3E}">
        <p14:creationId xmlns:p14="http://schemas.microsoft.com/office/powerpoint/2010/main" val="205580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tel og bilde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Lysbilde-…"/>
          <p:cNvSpPr txBox="1">
            <a:spLocks noGrp="1"/>
          </p:cNvSpPr>
          <p:nvPr>
            <p:ph type="title" hasCustomPrompt="1"/>
          </p:nvPr>
        </p:nvSpPr>
        <p:spPr>
          <a:xfrm>
            <a:off x="1206500" y="1270000"/>
            <a:ext cx="9779000" cy="5882273"/>
          </a:xfrm>
          <a:prstGeom prst="rect">
            <a:avLst/>
          </a:prstGeom>
        </p:spPr>
        <p:txBody>
          <a:bodyPr anchor="b"/>
          <a:lstStyle/>
          <a:p>
            <a:r>
              <a:t>Lysbilde-
tittel</a:t>
            </a:r>
          </a:p>
          <a:p>
            <a:endParaRPr/>
          </a:p>
        </p:txBody>
      </p:sp>
      <p:sp>
        <p:nvSpPr>
          <p:cNvPr id="34" name="Brødtekst nivå én…"/>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Lysbildeundertittel</a:t>
            </a:r>
          </a:p>
          <a:p>
            <a:pPr lvl="1"/>
            <a:endParaRPr/>
          </a:p>
          <a:p>
            <a:pPr lvl="2"/>
            <a:endParaRPr/>
          </a:p>
          <a:p>
            <a:pPr lvl="3"/>
            <a:endParaRPr/>
          </a:p>
          <a:p>
            <a:pPr lvl="4"/>
            <a:endParaRPr/>
          </a:p>
        </p:txBody>
      </p:sp>
      <p:sp>
        <p:nvSpPr>
          <p:cNvPr id="35" name="Lysbildenummer"/>
          <p:cNvSpPr txBox="1">
            <a:spLocks noGrp="1"/>
          </p:cNvSpPr>
          <p:nvPr>
            <p:ph type="sldNum" sz="quarter" idx="2"/>
          </p:nvPr>
        </p:nvSpPr>
        <p:spPr>
          <a:xfrm>
            <a:off x="12065050" y="13085233"/>
            <a:ext cx="241403" cy="3746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01935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71-F3CD-DF49-B21C-A420C7953A6B}"/>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NO"/>
          </a:p>
        </p:txBody>
      </p:sp>
      <p:sp>
        <p:nvSpPr>
          <p:cNvPr id="3" name="Subtitle 2">
            <a:extLst>
              <a:ext uri="{FF2B5EF4-FFF2-40B4-BE49-F238E27FC236}">
                <a16:creationId xmlns:a16="http://schemas.microsoft.com/office/drawing/2014/main" id="{8317FA51-CD3C-8947-BE3A-D2560F935C7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50E3C95C-34EB-D54B-B062-35BC8FFE1381}"/>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E296363D-1AA5-9741-AA74-14831D31430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6ECFCD4-A8BA-9D45-B063-61F96E0147B8}"/>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1250188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F451-B336-EB4A-BAF8-178507B46C8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B1B2F9D9-2DB5-2F49-8CA7-3BD87CC57E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12D2490-E8B5-134C-A790-E1CA57DB76C4}"/>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2F393C1B-A6A3-3742-8293-DD78EDA701EE}"/>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EFFFB7A-84CB-874D-82FE-4F85211827EF}"/>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2694563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DD70-9945-B34C-BAB2-97DE38DCA133}"/>
              </a:ext>
            </a:extLst>
          </p:cNvPr>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B1F49A07-201A-1A42-BCCA-E641180341E1}"/>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C33B6B-FADB-464F-8CC7-941226FD95CE}"/>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92EFB970-F4DB-A644-9885-4F97266BBFD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0C739B9-C612-9848-9A62-25A03902109B}"/>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3543249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3C22-C98E-CF40-8D25-F2CC3551415C}"/>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6D8016BD-7670-E448-A0B5-EB3B7CB6023B}"/>
              </a:ext>
            </a:extLst>
          </p:cNvPr>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A5CD09DC-152B-8943-B0AF-8790725779AA}"/>
              </a:ext>
            </a:extLst>
          </p:cNvPr>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4DB56708-01FB-3D46-935E-AEE30D0D59ED}"/>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6" name="Footer Placeholder 5">
            <a:extLst>
              <a:ext uri="{FF2B5EF4-FFF2-40B4-BE49-F238E27FC236}">
                <a16:creationId xmlns:a16="http://schemas.microsoft.com/office/drawing/2014/main" id="{A890A7D6-2480-214F-94E6-9D8C2F16BBE6}"/>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61E0907-2FF1-8E4F-9A86-A3A13A614917}"/>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56682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42" name="Lysbilde-…"/>
          <p:cNvSpPr txBox="1">
            <a:spLocks noGrp="1"/>
          </p:cNvSpPr>
          <p:nvPr>
            <p:ph type="title" hasCustomPrompt="1"/>
          </p:nvPr>
        </p:nvSpPr>
        <p:spPr>
          <a:prstGeom prst="rect">
            <a:avLst/>
          </a:prstGeom>
        </p:spPr>
        <p:txBody>
          <a:bodyPr/>
          <a:lstStyle/>
          <a:p>
            <a:r>
              <a:t>Lysbilde-
tittel</a:t>
            </a:r>
          </a:p>
          <a:p>
            <a:endParaRPr/>
          </a:p>
        </p:txBody>
      </p:sp>
      <p:sp>
        <p:nvSpPr>
          <p:cNvPr id="43" name="Lysbildeundertit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Lysbildeundertittel</a:t>
            </a:r>
          </a:p>
        </p:txBody>
      </p:sp>
      <p:sp>
        <p:nvSpPr>
          <p:cNvPr id="44" name="Brødtekst nivå én…"/>
          <p:cNvSpPr txBox="1">
            <a:spLocks noGrp="1"/>
          </p:cNvSpPr>
          <p:nvPr>
            <p:ph type="body" idx="1" hasCustomPrompt="1"/>
          </p:nvPr>
        </p:nvSpPr>
        <p:spPr>
          <a:prstGeom prst="rect">
            <a:avLst/>
          </a:prstGeom>
        </p:spPr>
        <p:txBody>
          <a:bodyPr/>
          <a:lstStyle/>
          <a:p>
            <a:r>
              <a:t>Punkttegntekst i lysbilde</a:t>
            </a:r>
          </a:p>
          <a:p>
            <a:pPr lvl="1"/>
            <a:endParaRPr/>
          </a:p>
          <a:p>
            <a:pPr lvl="2"/>
            <a:endParaRPr/>
          </a:p>
          <a:p>
            <a:pPr lvl="3"/>
            <a:endParaRPr/>
          </a:p>
          <a:p>
            <a:pPr lvl="4"/>
            <a:endParaRPr/>
          </a:p>
        </p:txBody>
      </p:sp>
      <p:sp>
        <p:nvSpPr>
          <p:cNvPr id="4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94EA-DFA3-834E-B54B-C49C4010E279}"/>
              </a:ext>
            </a:extLst>
          </p:cNvPr>
          <p:cNvSpPr>
            <a:spLocks noGrp="1"/>
          </p:cNvSpPr>
          <p:nvPr>
            <p:ph type="title"/>
          </p:nvPr>
        </p:nvSpPr>
        <p:spPr>
          <a:xfrm>
            <a:off x="1679576" y="730251"/>
            <a:ext cx="21031200" cy="2651126"/>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D1A49F78-C9FB-2B4E-AC2C-D95442BB767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28A697C2-966D-D54D-A8C9-DC469DFBCA8C}"/>
              </a:ext>
            </a:extLst>
          </p:cNvPr>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4535D7E1-5A57-BD47-B793-2C3DE31874A5}"/>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1EB22B0F-07DC-074D-B7B2-2CC531006C52}"/>
              </a:ext>
            </a:extLst>
          </p:cNvPr>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D7E88063-B0F3-9A4E-9A5D-94E9985C2798}"/>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8" name="Footer Placeholder 7">
            <a:extLst>
              <a:ext uri="{FF2B5EF4-FFF2-40B4-BE49-F238E27FC236}">
                <a16:creationId xmlns:a16="http://schemas.microsoft.com/office/drawing/2014/main" id="{B2B4A73A-5959-B644-84DA-ED5CDABC0CD2}"/>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6A142FC8-CD07-1F41-B0DD-55BB655ED81F}"/>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42114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4776-ABBB-5148-9AB9-56E087F9D178}"/>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7884BDC9-CC70-5F4D-880A-A25CB5026550}"/>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4" name="Footer Placeholder 3">
            <a:extLst>
              <a:ext uri="{FF2B5EF4-FFF2-40B4-BE49-F238E27FC236}">
                <a16:creationId xmlns:a16="http://schemas.microsoft.com/office/drawing/2014/main" id="{97CCC636-5F9A-B940-9D9A-FF3A43EC6DDF}"/>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2F7BF50-BA6E-4140-AF38-67CEC29EA260}"/>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406835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B89D8-A6AA-374C-BB94-3F1DC9342519}"/>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3" name="Footer Placeholder 2">
            <a:extLst>
              <a:ext uri="{FF2B5EF4-FFF2-40B4-BE49-F238E27FC236}">
                <a16:creationId xmlns:a16="http://schemas.microsoft.com/office/drawing/2014/main" id="{09D8D1EF-8278-F849-BD7F-35AE025EB2B2}"/>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3790E68F-6BAB-204C-8145-D02305BBDF7A}"/>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4074249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210A-B73F-6C40-AAC7-F37F66C7FC21}"/>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1A3B011E-27DA-B046-81CE-DF580C36478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19005E08-31F1-384A-BCDB-E161B3818F4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F54AC916-BC52-D84A-9FEF-0EADE7B97202}"/>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6" name="Footer Placeholder 5">
            <a:extLst>
              <a:ext uri="{FF2B5EF4-FFF2-40B4-BE49-F238E27FC236}">
                <a16:creationId xmlns:a16="http://schemas.microsoft.com/office/drawing/2014/main" id="{D4B3C868-29AF-6E48-ADE2-8F60B75B0B9C}"/>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8663E84-EB0D-A141-8757-49C7137D66C4}"/>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1775103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15C2-75A3-954B-BF1C-3D1E50CF4FA8}"/>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A086765E-3F9D-574A-8326-91E0D4230E3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NO"/>
          </a:p>
        </p:txBody>
      </p:sp>
      <p:sp>
        <p:nvSpPr>
          <p:cNvPr id="4" name="Text Placeholder 3">
            <a:extLst>
              <a:ext uri="{FF2B5EF4-FFF2-40B4-BE49-F238E27FC236}">
                <a16:creationId xmlns:a16="http://schemas.microsoft.com/office/drawing/2014/main" id="{D784DD69-53A9-B140-9ECC-B3FA8E2B381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6FF4CEA0-F19F-D748-B5F3-14CC203DB1AE}"/>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6" name="Footer Placeholder 5">
            <a:extLst>
              <a:ext uri="{FF2B5EF4-FFF2-40B4-BE49-F238E27FC236}">
                <a16:creationId xmlns:a16="http://schemas.microsoft.com/office/drawing/2014/main" id="{D8F78B92-069F-E545-B9BA-82B2C68E9735}"/>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9D38F65F-90D1-8544-9DC4-CC67A5E02442}"/>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2957898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2CAF-9659-874C-948A-6E765B52C606}"/>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8990047A-81E9-BD4C-9777-5E99015E9DE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2C0AF7B-0F17-E749-A5D9-623D331A65C7}"/>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07F5D6A3-0A6C-5941-A063-CFBDFE25B681}"/>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32ED7AE-3C53-604E-A5BB-955ED20D82FF}"/>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2984059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EFF5E7-F3EF-8D49-B331-A602387372C9}"/>
              </a:ext>
            </a:extLst>
          </p:cNvPr>
          <p:cNvSpPr>
            <a:spLocks noGrp="1"/>
          </p:cNvSpPr>
          <p:nvPr>
            <p:ph type="title" orient="vert"/>
          </p:nvPr>
        </p:nvSpPr>
        <p:spPr>
          <a:xfrm>
            <a:off x="17449800" y="730250"/>
            <a:ext cx="5257800" cy="11623676"/>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294FE8DF-8F45-E541-AE8F-BF160D0CEBD2}"/>
              </a:ext>
            </a:extLst>
          </p:cNvPr>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BAE7A568-EEBD-1B44-A4EC-01D60C4C559E}"/>
              </a:ext>
            </a:extLst>
          </p:cNvPr>
          <p:cNvSpPr>
            <a:spLocks noGrp="1"/>
          </p:cNvSpPr>
          <p:nvPr>
            <p:ph type="dt" sz="half" idx="10"/>
          </p:nvPr>
        </p:nvSpPr>
        <p:spPr/>
        <p:txBody>
          <a:body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3638F1BD-C0E6-C245-A9F8-C7476090910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6F678DE-9B44-FA44-93B4-6EE9F02DAD60}"/>
              </a:ext>
            </a:extLst>
          </p:cNvPr>
          <p:cNvSpPr>
            <a:spLocks noGrp="1"/>
          </p:cNvSpPr>
          <p:nvPr>
            <p:ph type="sldNum" sz="quarter" idx="12"/>
          </p:nvPr>
        </p:nvSpPr>
        <p:spPr/>
        <p:txBody>
          <a:bodyPr/>
          <a:lstStyle/>
          <a:p>
            <a:fld id="{E944E868-F744-EE43-BBBF-934D9752354F}" type="slidenum">
              <a:rPr lang="en-NO" smtClean="0"/>
              <a:t>‹#›</a:t>
            </a:fld>
            <a:endParaRPr lang="en-NO"/>
          </a:p>
        </p:txBody>
      </p:sp>
    </p:spTree>
    <p:extLst>
      <p:ext uri="{BB962C8B-B14F-4D97-AF65-F5344CB8AC3E}">
        <p14:creationId xmlns:p14="http://schemas.microsoft.com/office/powerpoint/2010/main" val="223453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unkttegn">
    <p:spTree>
      <p:nvGrpSpPr>
        <p:cNvPr id="1" name=""/>
        <p:cNvGrpSpPr/>
        <p:nvPr/>
      </p:nvGrpSpPr>
      <p:grpSpPr>
        <a:xfrm>
          <a:off x="0" y="0"/>
          <a:ext cx="0" cy="0"/>
          <a:chOff x="0" y="0"/>
          <a:chExt cx="0" cy="0"/>
        </a:xfrm>
      </p:grpSpPr>
      <p:sp>
        <p:nvSpPr>
          <p:cNvPr id="52" name="Brødtekst nivå én…"/>
          <p:cNvSpPr txBox="1">
            <a:spLocks noGrp="1"/>
          </p:cNvSpPr>
          <p:nvPr>
            <p:ph type="body" idx="1" hasCustomPrompt="1"/>
          </p:nvPr>
        </p:nvSpPr>
        <p:spPr>
          <a:prstGeom prst="rect">
            <a:avLst/>
          </a:prstGeom>
        </p:spPr>
        <p:txBody>
          <a:bodyPr numCol="2" spcCol="1098550"/>
          <a:lstStyle/>
          <a:p>
            <a:r>
              <a:t>Punkttegntekst i lysbilde</a:t>
            </a:r>
          </a:p>
          <a:p>
            <a:pPr lvl="1"/>
            <a:endParaRPr/>
          </a:p>
          <a:p>
            <a:pPr lvl="2"/>
            <a:endParaRPr/>
          </a:p>
          <a:p>
            <a:pPr lvl="3"/>
            <a:endParaRPr/>
          </a:p>
          <a:p>
            <a:pPr lvl="4"/>
            <a:endParaRPr/>
          </a:p>
        </p:txBody>
      </p:sp>
      <p:sp>
        <p:nvSpPr>
          <p:cNvPr id="5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tel, punkttegn og bilde">
    <p:spTree>
      <p:nvGrpSpPr>
        <p:cNvPr id="1" name=""/>
        <p:cNvGrpSpPr/>
        <p:nvPr/>
      </p:nvGrpSpPr>
      <p:grpSpPr>
        <a:xfrm>
          <a:off x="0" y="0"/>
          <a:ext cx="0" cy="0"/>
          <a:chOff x="0" y="0"/>
          <a:chExt cx="0" cy="0"/>
        </a:xfrm>
      </p:grpSpPr>
      <p:sp>
        <p:nvSpPr>
          <p:cNvPr id="60" name="Lysbildeundertit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Lysbildeundertittel</a:t>
            </a:r>
          </a:p>
        </p:txBody>
      </p:sp>
      <p:sp>
        <p:nvSpPr>
          <p:cNvPr id="61" name="Brødtekst nivå én…"/>
          <p:cNvSpPr txBox="1">
            <a:spLocks noGrp="1"/>
          </p:cNvSpPr>
          <p:nvPr>
            <p:ph type="body" sz="half" idx="1" hasCustomPrompt="1"/>
          </p:nvPr>
        </p:nvSpPr>
        <p:spPr>
          <a:xfrm>
            <a:off x="1206500" y="4248504"/>
            <a:ext cx="9779000" cy="8256630"/>
          </a:xfrm>
          <a:prstGeom prst="rect">
            <a:avLst/>
          </a:prstGeom>
        </p:spPr>
        <p:txBody>
          <a:bodyPr/>
          <a:lstStyle/>
          <a:p>
            <a:r>
              <a:t>Punkttegntekst i lysbilde</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Lysbilde-…"/>
          <p:cNvSpPr txBox="1">
            <a:spLocks noGrp="1"/>
          </p:cNvSpPr>
          <p:nvPr>
            <p:ph type="title" hasCustomPrompt="1"/>
          </p:nvPr>
        </p:nvSpPr>
        <p:spPr>
          <a:xfrm>
            <a:off x="1206500" y="1079500"/>
            <a:ext cx="9779000" cy="1435100"/>
          </a:xfrm>
          <a:prstGeom prst="rect">
            <a:avLst/>
          </a:prstGeom>
        </p:spPr>
        <p:txBody>
          <a:bodyPr/>
          <a:lstStyle/>
          <a:p>
            <a:r>
              <a:t>Lysbilde-
tittel</a:t>
            </a:r>
          </a:p>
          <a:p>
            <a:endParaRPr/>
          </a:p>
        </p:txBody>
      </p:sp>
      <p:sp>
        <p:nvSpPr>
          <p:cNvPr id="6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ndeling">
    <p:spTree>
      <p:nvGrpSpPr>
        <p:cNvPr id="1" name=""/>
        <p:cNvGrpSpPr/>
        <p:nvPr/>
      </p:nvGrpSpPr>
      <p:grpSpPr>
        <a:xfrm>
          <a:off x="0" y="0"/>
          <a:ext cx="0" cy="0"/>
          <a:chOff x="0" y="0"/>
          <a:chExt cx="0" cy="0"/>
        </a:xfrm>
      </p:grpSpPr>
      <p:sp>
        <p:nvSpPr>
          <p:cNvPr id="71" name="Inndelingstittel"/>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Inndelingstittel</a:t>
            </a:r>
          </a:p>
        </p:txBody>
      </p:sp>
      <p:sp>
        <p:nvSpPr>
          <p:cNvPr id="72" name="Lysbildenummer"/>
          <p:cNvSpPr txBox="1">
            <a:spLocks noGrp="1"/>
          </p:cNvSpPr>
          <p:nvPr>
            <p:ph type="sldNum" sz="quarter" idx="2"/>
          </p:nvPr>
        </p:nvSpPr>
        <p:spPr>
          <a:xfrm>
            <a:off x="12065050" y="13085233"/>
            <a:ext cx="241403"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Kun tittel">
    <p:spTree>
      <p:nvGrpSpPr>
        <p:cNvPr id="1" name=""/>
        <p:cNvGrpSpPr/>
        <p:nvPr/>
      </p:nvGrpSpPr>
      <p:grpSpPr>
        <a:xfrm>
          <a:off x="0" y="0"/>
          <a:ext cx="0" cy="0"/>
          <a:chOff x="0" y="0"/>
          <a:chExt cx="0" cy="0"/>
        </a:xfrm>
      </p:grpSpPr>
      <p:sp>
        <p:nvSpPr>
          <p:cNvPr id="79" name="Lysbilde-…"/>
          <p:cNvSpPr txBox="1">
            <a:spLocks noGrp="1"/>
          </p:cNvSpPr>
          <p:nvPr>
            <p:ph type="title" hasCustomPrompt="1"/>
          </p:nvPr>
        </p:nvSpPr>
        <p:spPr>
          <a:xfrm>
            <a:off x="1206500" y="1079500"/>
            <a:ext cx="21971000" cy="1434949"/>
          </a:xfrm>
          <a:prstGeom prst="rect">
            <a:avLst/>
          </a:prstGeom>
        </p:spPr>
        <p:txBody>
          <a:bodyPr/>
          <a:lstStyle/>
          <a:p>
            <a:r>
              <a:t>Lysbilde-
tittel</a:t>
            </a:r>
          </a:p>
          <a:p>
            <a:endParaRPr/>
          </a:p>
        </p:txBody>
      </p:sp>
      <p:sp>
        <p:nvSpPr>
          <p:cNvPr id="80" name="Lysbildeundertit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Lysbildeundertittel</a:t>
            </a:r>
          </a:p>
        </p:txBody>
      </p:sp>
      <p:sp>
        <p:nvSpPr>
          <p:cNvPr id="8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agsorden">
    <p:spTree>
      <p:nvGrpSpPr>
        <p:cNvPr id="1" name=""/>
        <p:cNvGrpSpPr/>
        <p:nvPr/>
      </p:nvGrpSpPr>
      <p:grpSpPr>
        <a:xfrm>
          <a:off x="0" y="0"/>
          <a:ext cx="0" cy="0"/>
          <a:chOff x="0" y="0"/>
          <a:chExt cx="0" cy="0"/>
        </a:xfrm>
      </p:grpSpPr>
      <p:sp>
        <p:nvSpPr>
          <p:cNvPr id="88" name="Dagsordentittel"/>
          <p:cNvSpPr txBox="1">
            <a:spLocks noGrp="1"/>
          </p:cNvSpPr>
          <p:nvPr>
            <p:ph type="title" hasCustomPrompt="1"/>
          </p:nvPr>
        </p:nvSpPr>
        <p:spPr>
          <a:xfrm>
            <a:off x="1206500" y="1079500"/>
            <a:ext cx="21971000" cy="1435100"/>
          </a:xfrm>
          <a:prstGeom prst="rect">
            <a:avLst/>
          </a:prstGeom>
        </p:spPr>
        <p:txBody>
          <a:bodyPr/>
          <a:lstStyle/>
          <a:p>
            <a:r>
              <a:t>Dagsordentittel</a:t>
            </a:r>
          </a:p>
        </p:txBody>
      </p:sp>
      <p:sp>
        <p:nvSpPr>
          <p:cNvPr id="89" name="Dagsordenundertit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Dagsordenundertittel</a:t>
            </a:r>
          </a:p>
        </p:txBody>
      </p:sp>
      <p:sp>
        <p:nvSpPr>
          <p:cNvPr id="90" name="Brødtekst nivå én…"/>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Dagens emner</a:t>
            </a:r>
          </a:p>
          <a:p>
            <a:pPr lvl="1"/>
            <a:endParaRPr/>
          </a:p>
          <a:p>
            <a:pPr lvl="2"/>
            <a:endParaRPr/>
          </a:p>
          <a:p>
            <a:pPr lvl="3"/>
            <a:endParaRPr/>
          </a:p>
          <a:p>
            <a:pPr lvl="4"/>
            <a:endParaRPr/>
          </a:p>
        </p:txBody>
      </p:sp>
      <p:sp>
        <p:nvSpPr>
          <p:cNvPr id="9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elding">
    <p:spTree>
      <p:nvGrpSpPr>
        <p:cNvPr id="1" name=""/>
        <p:cNvGrpSpPr/>
        <p:nvPr/>
      </p:nvGrpSpPr>
      <p:grpSpPr>
        <a:xfrm>
          <a:off x="0" y="0"/>
          <a:ext cx="0" cy="0"/>
          <a:chOff x="0" y="0"/>
          <a:chExt cx="0" cy="0"/>
        </a:xfrm>
      </p:grpSpPr>
      <p:sp>
        <p:nvSpPr>
          <p:cNvPr id="98" name="Brødtekst nivå én…"/>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Melding</a:t>
            </a:r>
          </a:p>
          <a:p>
            <a:pPr lvl="1"/>
            <a:endParaRPr/>
          </a:p>
          <a:p>
            <a:pPr lvl="2"/>
            <a:endParaRPr/>
          </a:p>
          <a:p>
            <a:pPr lvl="3"/>
            <a:endParaRPr/>
          </a:p>
          <a:p>
            <a:pPr lvl="4"/>
            <a:endParaRPr/>
          </a:p>
        </p:txBody>
      </p:sp>
      <p:sp>
        <p:nvSpPr>
          <p:cNvPr id="9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kta, stor">
    <p:spTree>
      <p:nvGrpSpPr>
        <p:cNvPr id="1" name=""/>
        <p:cNvGrpSpPr/>
        <p:nvPr/>
      </p:nvGrpSpPr>
      <p:grpSpPr>
        <a:xfrm>
          <a:off x="0" y="0"/>
          <a:ext cx="0" cy="0"/>
          <a:chOff x="0" y="0"/>
          <a:chExt cx="0" cy="0"/>
        </a:xfrm>
      </p:grpSpPr>
      <p:sp>
        <p:nvSpPr>
          <p:cNvPr id="106" name="Brødtekst nivå én…"/>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a"/>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Fakta</a:t>
            </a:r>
          </a:p>
        </p:txBody>
      </p:sp>
      <p:sp>
        <p:nvSpPr>
          <p:cNvPr id="10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ysbild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Lysbilde-
tittel</a:t>
            </a:r>
          </a:p>
          <a:p>
            <a:endParaRPr/>
          </a:p>
        </p:txBody>
      </p:sp>
      <p:sp>
        <p:nvSpPr>
          <p:cNvPr id="3" name="Brødtekst nivå én…"/>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Punkttegntekst i lysbilde</a:t>
            </a:r>
          </a:p>
          <a:p>
            <a:pPr lvl="1"/>
            <a:endParaRPr/>
          </a:p>
          <a:p>
            <a:pPr lvl="2"/>
            <a:endParaRPr/>
          </a:p>
          <a:p>
            <a:pPr lvl="3"/>
            <a:endParaRPr/>
          </a:p>
          <a:p>
            <a:pPr lvl="4"/>
            <a:endParaRPr/>
          </a:p>
        </p:txBody>
      </p:sp>
      <p:sp>
        <p:nvSpPr>
          <p:cNvPr id="4" name="Lysbildenummer"/>
          <p:cNvSpPr txBox="1">
            <a:spLocks noGrp="1"/>
          </p:cNvSpPr>
          <p:nvPr>
            <p:ph type="sldNum" sz="quarter" idx="2"/>
          </p:nvPr>
        </p:nvSpPr>
        <p:spPr>
          <a:xfrm>
            <a:off x="12065050" y="13080999"/>
            <a:ext cx="241403"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4" r:id="rId13"/>
    <p:sldLayoutId id="2147483665" r:id="rId14"/>
    <p:sldLayoutId id="2147483666"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168BD-871E-ED41-94C0-E42704FFAB8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E5F94A6E-75C8-8E4C-A46E-812745251899}"/>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00AE06FD-413A-724F-8B27-44235017B8DB}"/>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61B2863B-2B18-2141-8987-0CF6F49CC794}" type="datetimeFigureOut">
              <a:rPr lang="en-NO" smtClean="0"/>
              <a:t>09/22/2022</a:t>
            </a:fld>
            <a:endParaRPr lang="en-NO"/>
          </a:p>
        </p:txBody>
      </p:sp>
      <p:sp>
        <p:nvSpPr>
          <p:cNvPr id="5" name="Footer Placeholder 4">
            <a:extLst>
              <a:ext uri="{FF2B5EF4-FFF2-40B4-BE49-F238E27FC236}">
                <a16:creationId xmlns:a16="http://schemas.microsoft.com/office/drawing/2014/main" id="{67FB9F68-92A2-7C4A-8DB2-41BFE00810D1}"/>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27776671-DA62-2244-B780-DE9BF69B624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E944E868-F744-EE43-BBBF-934D9752354F}" type="slidenum">
              <a:rPr lang="en-NO" smtClean="0"/>
              <a:t>‹#›</a:t>
            </a:fld>
            <a:endParaRPr lang="en-NO"/>
          </a:p>
        </p:txBody>
      </p:sp>
    </p:spTree>
    <p:extLst>
      <p:ext uri="{BB962C8B-B14F-4D97-AF65-F5344CB8AC3E}">
        <p14:creationId xmlns:p14="http://schemas.microsoft.com/office/powerpoint/2010/main" val="184466958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N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3.gi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he problem"/>
          <p:cNvSpPr txBox="1">
            <a:spLocks noGrp="1"/>
          </p:cNvSpPr>
          <p:nvPr>
            <p:ph type="title"/>
          </p:nvPr>
        </p:nvSpPr>
        <p:spPr>
          <a:prstGeom prst="rect">
            <a:avLst/>
          </a:prstGeom>
        </p:spPr>
        <p:txBody>
          <a:bodyPr/>
          <a:lstStyle/>
          <a:p>
            <a:r>
              <a:t>The problem</a:t>
            </a:r>
          </a:p>
        </p:txBody>
      </p:sp>
      <p:sp>
        <p:nvSpPr>
          <p:cNvPr id="156" name="Lysbildeundertittel"/>
          <p:cNvSpPr txBox="1">
            <a:spLocks noGrp="1"/>
          </p:cNvSpPr>
          <p:nvPr>
            <p:ph type="body" idx="21"/>
          </p:nvPr>
        </p:nvSpPr>
        <p:spPr>
          <a:prstGeom prst="rect">
            <a:avLst/>
          </a:prstGeom>
        </p:spPr>
        <p:txBody>
          <a:bodyPr/>
          <a:lstStyle/>
          <a:p>
            <a:endParaRPr/>
          </a:p>
        </p:txBody>
      </p:sp>
      <p:sp>
        <p:nvSpPr>
          <p:cNvPr id="157" name="Attention economy…"/>
          <p:cNvSpPr txBox="1">
            <a:spLocks noGrp="1"/>
          </p:cNvSpPr>
          <p:nvPr>
            <p:ph type="body" idx="1"/>
          </p:nvPr>
        </p:nvSpPr>
        <p:spPr>
          <a:prstGeom prst="rect">
            <a:avLst/>
          </a:prstGeom>
        </p:spPr>
        <p:txBody>
          <a:bodyPr/>
          <a:lstStyle/>
          <a:p>
            <a:r>
              <a:rPr lang="nb-NO" dirty="0" err="1"/>
              <a:t>We</a:t>
            </a:r>
            <a:r>
              <a:rPr lang="nb-NO" dirty="0"/>
              <a:t> all live </a:t>
            </a:r>
            <a:r>
              <a:rPr lang="nb-NO" dirty="0" err="1"/>
              <a:t>within</a:t>
            </a:r>
            <a:r>
              <a:rPr lang="nb-NO" dirty="0"/>
              <a:t> </a:t>
            </a:r>
            <a:r>
              <a:rPr lang="nb-NO" dirty="0" err="1"/>
              <a:t>the</a:t>
            </a:r>
            <a:r>
              <a:rPr lang="nb-NO" dirty="0"/>
              <a:t> </a:t>
            </a:r>
            <a:r>
              <a:rPr lang="nb-NO" b="1" dirty="0"/>
              <a:t>a</a:t>
            </a:r>
            <a:r>
              <a:rPr b="1" dirty="0" err="1"/>
              <a:t>ttention</a:t>
            </a:r>
            <a:r>
              <a:rPr b="1" dirty="0"/>
              <a:t> economy</a:t>
            </a:r>
          </a:p>
          <a:p>
            <a:r>
              <a:rPr dirty="0"/>
              <a:t>Devices reduce your ability to focus - in spite of being powerful tools</a:t>
            </a:r>
          </a:p>
          <a:p>
            <a:r>
              <a:rPr dirty="0"/>
              <a:t>Part of the problem is in the design of the device (large </a:t>
            </a:r>
            <a:r>
              <a:rPr dirty="0" err="1"/>
              <a:t>colourful</a:t>
            </a:r>
            <a:r>
              <a:rPr dirty="0"/>
              <a:t> screens) and mode if input (touch and swipe invites consume and app switching)</a:t>
            </a:r>
          </a:p>
          <a:p>
            <a:r>
              <a:rPr dirty="0"/>
              <a:t>Another key part is in the business models</a:t>
            </a:r>
          </a:p>
          <a:p>
            <a:pPr lvl="1"/>
            <a:r>
              <a:rPr dirty="0"/>
              <a:t>App and service owners benefit from existence of device</a:t>
            </a:r>
          </a:p>
          <a:p>
            <a:pPr lvl="1"/>
            <a:r>
              <a:rPr dirty="0"/>
              <a:t>Device providers depend on growth in apps to sell more hardware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2CFE-A7F9-4BED-983B-8440087C0AFF}"/>
              </a:ext>
            </a:extLst>
          </p:cNvPr>
          <p:cNvSpPr>
            <a:spLocks noGrp="1"/>
          </p:cNvSpPr>
          <p:nvPr>
            <p:ph type="title"/>
          </p:nvPr>
        </p:nvSpPr>
        <p:spPr/>
        <p:txBody>
          <a:bodyPr/>
          <a:lstStyle/>
          <a:p>
            <a:r>
              <a:rPr lang="en-US" dirty="0"/>
              <a:t>The Light Phone</a:t>
            </a:r>
          </a:p>
        </p:txBody>
      </p:sp>
      <p:pic>
        <p:nvPicPr>
          <p:cNvPr id="8194" name="Picture 2" descr="a close up of text over a white background">
            <a:extLst>
              <a:ext uri="{FF2B5EF4-FFF2-40B4-BE49-F238E27FC236}">
                <a16:creationId xmlns:a16="http://schemas.microsoft.com/office/drawing/2014/main" id="{A884552B-3613-4744-B170-BEAC281EF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6962" y="3381377"/>
            <a:ext cx="8881844" cy="44409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inimal Tech: Should We All Be Switching To Light? | by Ella Braimer Jones  | DeMagSign | Jul, 2020 | Medium">
            <a:extLst>
              <a:ext uri="{FF2B5EF4-FFF2-40B4-BE49-F238E27FC236}">
                <a16:creationId xmlns:a16="http://schemas.microsoft.com/office/drawing/2014/main" id="{5B84A83F-5681-4C41-84C7-2D05011E1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8459" y="8117485"/>
            <a:ext cx="6038850" cy="3028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3C9EAB-F422-40B1-A218-6C30AD67105C}"/>
              </a:ext>
            </a:extLst>
          </p:cNvPr>
          <p:cNvSpPr txBox="1"/>
          <p:nvPr/>
        </p:nvSpPr>
        <p:spPr>
          <a:xfrm>
            <a:off x="10463588" y="11178429"/>
            <a:ext cx="1556836"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$300</a:t>
            </a:r>
          </a:p>
        </p:txBody>
      </p:sp>
      <p:sp>
        <p:nvSpPr>
          <p:cNvPr id="5" name="TextBox 4">
            <a:extLst>
              <a:ext uri="{FF2B5EF4-FFF2-40B4-BE49-F238E27FC236}">
                <a16:creationId xmlns:a16="http://schemas.microsoft.com/office/drawing/2014/main" id="{05E2553C-BF74-46C0-BFAB-7F72452172BC}"/>
              </a:ext>
            </a:extLst>
          </p:cNvPr>
          <p:cNvSpPr txBox="1"/>
          <p:nvPr/>
        </p:nvSpPr>
        <p:spPr>
          <a:xfrm>
            <a:off x="10398988" y="9915789"/>
            <a:ext cx="2991524"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New York</a:t>
            </a:r>
          </a:p>
        </p:txBody>
      </p:sp>
      <p:pic>
        <p:nvPicPr>
          <p:cNvPr id="8198" name="Picture 6" descr="The Light Phone 2 adds messaging and more to the ultra-minimalist cellphone  - The Verge">
            <a:extLst>
              <a:ext uri="{FF2B5EF4-FFF2-40B4-BE49-F238E27FC236}">
                <a16:creationId xmlns:a16="http://schemas.microsoft.com/office/drawing/2014/main" id="{BC8D3DFF-7465-48DC-821C-506AD25AE2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5" t="21199" r="22746" b="19954"/>
          <a:stretch/>
        </p:blipFill>
        <p:spPr bwMode="auto">
          <a:xfrm>
            <a:off x="1643617" y="2931860"/>
            <a:ext cx="6843286" cy="414102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ight Phone 2 Review: The Cure for Smartphone Addiction? | Digital Trends">
            <a:extLst>
              <a:ext uri="{FF2B5EF4-FFF2-40B4-BE49-F238E27FC236}">
                <a16:creationId xmlns:a16="http://schemas.microsoft.com/office/drawing/2014/main" id="{5113FA46-3834-44BE-9D99-39995F9A6F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90" t="8865" r="31537" b="12293"/>
          <a:stretch/>
        </p:blipFill>
        <p:spPr bwMode="auto">
          <a:xfrm>
            <a:off x="10192608" y="2931860"/>
            <a:ext cx="4490524" cy="572128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C5A5348C-0E21-4257-BD58-AE8839E5D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6693" y="7163981"/>
            <a:ext cx="6751146" cy="450628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DF2008D5-67C5-4997-B9C0-56B87A6C4FE1}"/>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0942663A-E986-48A0-A7BA-F38028722504}"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9" name="Footer Placeholder 8">
            <a:extLst>
              <a:ext uri="{FF2B5EF4-FFF2-40B4-BE49-F238E27FC236}">
                <a16:creationId xmlns:a16="http://schemas.microsoft.com/office/drawing/2014/main" id="{652BF39F-A60D-4DA2-98B1-D3D58BB969FA}"/>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0" name="Slide Number Placeholder 9">
            <a:extLst>
              <a:ext uri="{FF2B5EF4-FFF2-40B4-BE49-F238E27FC236}">
                <a16:creationId xmlns:a16="http://schemas.microsoft.com/office/drawing/2014/main" id="{225D8843-E16B-4362-8F87-08A499967886}"/>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862290039"/>
      </p:ext>
    </p:extLst>
  </p:cSld>
  <p:clrMapOvr>
    <a:masterClrMapping/>
  </p:clrMapOvr>
  <mc:AlternateContent xmlns:mc="http://schemas.openxmlformats.org/markup-compatibility/2006" xmlns:p14="http://schemas.microsoft.com/office/powerpoint/2010/main">
    <mc:Choice Requires="p14">
      <p:transition spd="slow" p14:dur="2000" advTm="25850"/>
    </mc:Choice>
    <mc:Fallback xmlns="">
      <p:transition spd="slow" advTm="258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2DA6-C082-4443-92C7-B8554FA656B5}"/>
              </a:ext>
            </a:extLst>
          </p:cNvPr>
          <p:cNvSpPr>
            <a:spLocks noGrp="1"/>
          </p:cNvSpPr>
          <p:nvPr>
            <p:ph type="title"/>
          </p:nvPr>
        </p:nvSpPr>
        <p:spPr/>
        <p:txBody>
          <a:bodyPr/>
          <a:lstStyle/>
          <a:p>
            <a:r>
              <a:rPr lang="en-US" dirty="0"/>
              <a:t>The Boring Phone</a:t>
            </a:r>
          </a:p>
        </p:txBody>
      </p:sp>
      <p:pic>
        <p:nvPicPr>
          <p:cNvPr id="13314" name="Picture 2" descr="The Boring Phone Is One Of The Best Smartphone Solutions Yet">
            <a:extLst>
              <a:ext uri="{FF2B5EF4-FFF2-40B4-BE49-F238E27FC236}">
                <a16:creationId xmlns:a16="http://schemas.microsoft.com/office/drawing/2014/main" id="{9ED4EBD2-3F21-4293-A42C-03ABD6EDA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94" y="6318250"/>
            <a:ext cx="114300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e Most Boring Phone in 2019 - Techvile">
            <a:extLst>
              <a:ext uri="{FF2B5EF4-FFF2-40B4-BE49-F238E27FC236}">
                <a16:creationId xmlns:a16="http://schemas.microsoft.com/office/drawing/2014/main" id="{EEC2AAC9-C1F5-46D2-BE80-3ABE04C9B3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02" b="1949"/>
          <a:stretch/>
        </p:blipFill>
        <p:spPr bwMode="auto">
          <a:xfrm>
            <a:off x="13791502" y="5978306"/>
            <a:ext cx="9244668" cy="668487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echvile">
            <a:extLst>
              <a:ext uri="{FF2B5EF4-FFF2-40B4-BE49-F238E27FC236}">
                <a16:creationId xmlns:a16="http://schemas.microsoft.com/office/drawing/2014/main" id="{8D101953-F0D8-42A8-B1A7-2C4810878A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51337" y="2055813"/>
            <a:ext cx="3784834" cy="75696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boring phone - not too little, not too much">
            <a:extLst>
              <a:ext uri="{FF2B5EF4-FFF2-40B4-BE49-F238E27FC236}">
                <a16:creationId xmlns:a16="http://schemas.microsoft.com/office/drawing/2014/main" id="{C0914FB2-7C93-40D1-82C0-D937444D5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6649" y="730251"/>
            <a:ext cx="7606118" cy="4436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0D9265-666A-4537-95D5-E0049C1C57B0}"/>
              </a:ext>
            </a:extLst>
          </p:cNvPr>
          <p:cNvSpPr txBox="1"/>
          <p:nvPr/>
        </p:nvSpPr>
        <p:spPr>
          <a:xfrm>
            <a:off x="7726422" y="4546835"/>
            <a:ext cx="1556836"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$350</a:t>
            </a:r>
          </a:p>
        </p:txBody>
      </p:sp>
      <p:sp>
        <p:nvSpPr>
          <p:cNvPr id="5" name="TextBox 4">
            <a:extLst>
              <a:ext uri="{FF2B5EF4-FFF2-40B4-BE49-F238E27FC236}">
                <a16:creationId xmlns:a16="http://schemas.microsoft.com/office/drawing/2014/main" id="{40177662-7AC4-4F0F-A1D5-4353E2387DA3}"/>
              </a:ext>
            </a:extLst>
          </p:cNvPr>
          <p:cNvSpPr txBox="1"/>
          <p:nvPr/>
        </p:nvSpPr>
        <p:spPr>
          <a:xfrm>
            <a:off x="2626961" y="4310509"/>
            <a:ext cx="3953325"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New Zealand</a:t>
            </a:r>
          </a:p>
        </p:txBody>
      </p:sp>
      <p:sp>
        <p:nvSpPr>
          <p:cNvPr id="6" name="Date Placeholder 5">
            <a:extLst>
              <a:ext uri="{FF2B5EF4-FFF2-40B4-BE49-F238E27FC236}">
                <a16:creationId xmlns:a16="http://schemas.microsoft.com/office/drawing/2014/main" id="{124FE6CB-EAC7-45A3-809B-44680B57449A}"/>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28997A08-3FC6-4AFD-A211-4C26047BE215}"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7" name="Footer Placeholder 6">
            <a:extLst>
              <a:ext uri="{FF2B5EF4-FFF2-40B4-BE49-F238E27FC236}">
                <a16:creationId xmlns:a16="http://schemas.microsoft.com/office/drawing/2014/main" id="{EF92D803-2295-4BB7-9DE4-FD898BEA0CE8}"/>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8" name="Slide Number Placeholder 7">
            <a:extLst>
              <a:ext uri="{FF2B5EF4-FFF2-40B4-BE49-F238E27FC236}">
                <a16:creationId xmlns:a16="http://schemas.microsoft.com/office/drawing/2014/main" id="{04BD4CA8-2C45-452D-929C-9E45E560263E}"/>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061937400"/>
      </p:ext>
    </p:extLst>
  </p:cSld>
  <p:clrMapOvr>
    <a:masterClrMapping/>
  </p:clrMapOvr>
  <mc:AlternateContent xmlns:mc="http://schemas.openxmlformats.org/markup-compatibility/2006" xmlns:p14="http://schemas.microsoft.com/office/powerpoint/2010/main">
    <mc:Choice Requires="p14">
      <p:transition spd="slow" p14:dur="2000" advTm="11268"/>
    </mc:Choice>
    <mc:Fallback xmlns="">
      <p:transition spd="slow" advTm="112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6564-E7C7-46EC-B470-52BD3796BCF8}"/>
              </a:ext>
            </a:extLst>
          </p:cNvPr>
          <p:cNvSpPr>
            <a:spLocks noGrp="1"/>
          </p:cNvSpPr>
          <p:nvPr>
            <p:ph type="title"/>
          </p:nvPr>
        </p:nvSpPr>
        <p:spPr>
          <a:xfrm>
            <a:off x="753612" y="587854"/>
            <a:ext cx="21031200" cy="1316664"/>
          </a:xfrm>
        </p:spPr>
        <p:txBody>
          <a:bodyPr>
            <a:normAutofit/>
          </a:bodyPr>
          <a:lstStyle/>
          <a:p>
            <a:r>
              <a:rPr lang="en-US" dirty="0"/>
              <a:t>Mighty Vibe</a:t>
            </a:r>
          </a:p>
        </p:txBody>
      </p:sp>
      <p:pic>
        <p:nvPicPr>
          <p:cNvPr id="5" name="Picture 4">
            <a:extLst>
              <a:ext uri="{FF2B5EF4-FFF2-40B4-BE49-F238E27FC236}">
                <a16:creationId xmlns:a16="http://schemas.microsoft.com/office/drawing/2014/main" id="{9DA17EBF-BC47-46F6-A77C-D3F1D4D49AA0}"/>
              </a:ext>
            </a:extLst>
          </p:cNvPr>
          <p:cNvPicPr>
            <a:picLocks noChangeAspect="1"/>
          </p:cNvPicPr>
          <p:nvPr/>
        </p:nvPicPr>
        <p:blipFill rotWithShape="1">
          <a:blip r:embed="rId2"/>
          <a:srcRect l="12511" t="9568" r="1239" b="11141"/>
          <a:stretch/>
        </p:blipFill>
        <p:spPr>
          <a:xfrm>
            <a:off x="753612" y="1904519"/>
            <a:ext cx="17693660" cy="6862194"/>
          </a:xfrm>
          <a:prstGeom prst="rect">
            <a:avLst/>
          </a:prstGeom>
        </p:spPr>
      </p:pic>
      <p:pic>
        <p:nvPicPr>
          <p:cNvPr id="12290" name="Picture 2">
            <a:extLst>
              <a:ext uri="{FF2B5EF4-FFF2-40B4-BE49-F238E27FC236}">
                <a16:creationId xmlns:a16="http://schemas.microsoft.com/office/drawing/2014/main" id="{46621DD7-2983-4D18-B8B8-955904B74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1697" y="1904519"/>
            <a:ext cx="5010150" cy="780802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ighty” Review: An iPod Shuffle for Spotify? | by Peter C Christie | Medium">
            <a:extLst>
              <a:ext uri="{FF2B5EF4-FFF2-40B4-BE49-F238E27FC236}">
                <a16:creationId xmlns:a16="http://schemas.microsoft.com/office/drawing/2014/main" id="{4AE7206A-AC11-4556-B000-256C30AEF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275" y="9146697"/>
            <a:ext cx="45910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DFD5778-45DF-4297-9443-1BB5EC3BA1D3}"/>
              </a:ext>
            </a:extLst>
          </p:cNvPr>
          <p:cNvPicPr>
            <a:picLocks noChangeAspect="1"/>
          </p:cNvPicPr>
          <p:nvPr/>
        </p:nvPicPr>
        <p:blipFill rotWithShape="1">
          <a:blip r:embed="rId5"/>
          <a:srcRect l="33647" t="26391" r="36009" b="17014"/>
          <a:stretch/>
        </p:blipFill>
        <p:spPr>
          <a:xfrm>
            <a:off x="9963592" y="6801565"/>
            <a:ext cx="7399088" cy="5821958"/>
          </a:xfrm>
          <a:prstGeom prst="rect">
            <a:avLst/>
          </a:prstGeom>
        </p:spPr>
      </p:pic>
      <p:sp>
        <p:nvSpPr>
          <p:cNvPr id="8" name="TextBox 7">
            <a:extLst>
              <a:ext uri="{FF2B5EF4-FFF2-40B4-BE49-F238E27FC236}">
                <a16:creationId xmlns:a16="http://schemas.microsoft.com/office/drawing/2014/main" id="{887DB211-97E5-496A-BA1C-70D35766707D}"/>
              </a:ext>
            </a:extLst>
          </p:cNvPr>
          <p:cNvSpPr txBox="1"/>
          <p:nvPr/>
        </p:nvSpPr>
        <p:spPr>
          <a:xfrm>
            <a:off x="19743625" y="11442151"/>
            <a:ext cx="1213794"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$85</a:t>
            </a:r>
          </a:p>
        </p:txBody>
      </p:sp>
      <p:sp>
        <p:nvSpPr>
          <p:cNvPr id="11" name="Date Placeholder 10">
            <a:extLst>
              <a:ext uri="{FF2B5EF4-FFF2-40B4-BE49-F238E27FC236}">
                <a16:creationId xmlns:a16="http://schemas.microsoft.com/office/drawing/2014/main" id="{5002C419-71A2-4565-AF79-6409A694A06A}"/>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CA4508EF-CE02-403B-BEB8-02330EA880A8}"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2" name="Footer Placeholder 11">
            <a:extLst>
              <a:ext uri="{FF2B5EF4-FFF2-40B4-BE49-F238E27FC236}">
                <a16:creationId xmlns:a16="http://schemas.microsoft.com/office/drawing/2014/main" id="{0928976D-D301-43CC-BD30-3E3A6CF2275E}"/>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3" name="Slide Number Placeholder 12">
            <a:extLst>
              <a:ext uri="{FF2B5EF4-FFF2-40B4-BE49-F238E27FC236}">
                <a16:creationId xmlns:a16="http://schemas.microsoft.com/office/drawing/2014/main" id="{E65B71AF-80FF-49B8-9EB1-F8CDED23EDE1}"/>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423200091"/>
      </p:ext>
    </p:extLst>
  </p:cSld>
  <p:clrMapOvr>
    <a:masterClrMapping/>
  </p:clrMapOvr>
  <mc:AlternateContent xmlns:mc="http://schemas.openxmlformats.org/markup-compatibility/2006" xmlns:p14="http://schemas.microsoft.com/office/powerpoint/2010/main">
    <mc:Choice Requires="p14">
      <p:transition spd="slow" p14:dur="2000" advTm="14455"/>
    </mc:Choice>
    <mc:Fallback xmlns="">
      <p:transition spd="slow" advTm="1445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705D-AE0E-4F33-8EA8-0D69F5F736FE}"/>
              </a:ext>
            </a:extLst>
          </p:cNvPr>
          <p:cNvSpPr>
            <a:spLocks noGrp="1"/>
          </p:cNvSpPr>
          <p:nvPr>
            <p:ph type="title"/>
          </p:nvPr>
        </p:nvSpPr>
        <p:spPr/>
        <p:txBody>
          <a:bodyPr/>
          <a:lstStyle/>
          <a:p>
            <a:r>
              <a:rPr lang="en-GB" dirty="0" err="1"/>
              <a:t>Freewrite</a:t>
            </a:r>
            <a:endParaRPr lang="en-GB" dirty="0"/>
          </a:p>
        </p:txBody>
      </p:sp>
      <p:sp>
        <p:nvSpPr>
          <p:cNvPr id="6" name="Slide Number Placeholder 5">
            <a:extLst>
              <a:ext uri="{FF2B5EF4-FFF2-40B4-BE49-F238E27FC236}">
                <a16:creationId xmlns:a16="http://schemas.microsoft.com/office/drawing/2014/main" id="{C3E6A4AE-9E50-40FC-AC8B-7AB189F62F0A}"/>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pic>
        <p:nvPicPr>
          <p:cNvPr id="8" name="Picture 7">
            <a:extLst>
              <a:ext uri="{FF2B5EF4-FFF2-40B4-BE49-F238E27FC236}">
                <a16:creationId xmlns:a16="http://schemas.microsoft.com/office/drawing/2014/main" id="{B9D99136-797A-455E-AE5A-788DDC519742}"/>
              </a:ext>
            </a:extLst>
          </p:cNvPr>
          <p:cNvPicPr>
            <a:picLocks noChangeAspect="1"/>
          </p:cNvPicPr>
          <p:nvPr/>
        </p:nvPicPr>
        <p:blipFill rotWithShape="1">
          <a:blip r:embed="rId2"/>
          <a:srcRect l="19615" t="5997" r="40721" b="3333"/>
          <a:stretch/>
        </p:blipFill>
        <p:spPr>
          <a:xfrm>
            <a:off x="13103842" y="1083133"/>
            <a:ext cx="9671540" cy="9327117"/>
          </a:xfrm>
          <a:prstGeom prst="rect">
            <a:avLst/>
          </a:prstGeom>
        </p:spPr>
      </p:pic>
      <p:pic>
        <p:nvPicPr>
          <p:cNvPr id="10" name="Picture 9">
            <a:extLst>
              <a:ext uri="{FF2B5EF4-FFF2-40B4-BE49-F238E27FC236}">
                <a16:creationId xmlns:a16="http://schemas.microsoft.com/office/drawing/2014/main" id="{2A1C7FCD-A952-46CF-9F3D-A47517354EE5}"/>
              </a:ext>
            </a:extLst>
          </p:cNvPr>
          <p:cNvPicPr>
            <a:picLocks noChangeAspect="1"/>
          </p:cNvPicPr>
          <p:nvPr/>
        </p:nvPicPr>
        <p:blipFill rotWithShape="1">
          <a:blip r:embed="rId3"/>
          <a:srcRect l="25169" t="22992" r="24856" b="3162"/>
          <a:stretch/>
        </p:blipFill>
        <p:spPr>
          <a:xfrm>
            <a:off x="685798" y="4800602"/>
            <a:ext cx="12186139" cy="7596554"/>
          </a:xfrm>
          <a:prstGeom prst="rect">
            <a:avLst/>
          </a:prstGeom>
        </p:spPr>
      </p:pic>
    </p:spTree>
    <p:extLst>
      <p:ext uri="{BB962C8B-B14F-4D97-AF65-F5344CB8AC3E}">
        <p14:creationId xmlns:p14="http://schemas.microsoft.com/office/powerpoint/2010/main" val="240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49AB-F00E-4A57-A114-6FFED7F4C39A}"/>
              </a:ext>
            </a:extLst>
          </p:cNvPr>
          <p:cNvSpPr>
            <a:spLocks noGrp="1"/>
          </p:cNvSpPr>
          <p:nvPr>
            <p:ph type="title"/>
          </p:nvPr>
        </p:nvSpPr>
        <p:spPr/>
        <p:txBody>
          <a:bodyPr/>
          <a:lstStyle/>
          <a:p>
            <a:r>
              <a:rPr lang="en-US" dirty="0"/>
              <a:t>Kyocera KY-O1L</a:t>
            </a:r>
          </a:p>
        </p:txBody>
      </p:sp>
      <p:pic>
        <p:nvPicPr>
          <p:cNvPr id="5" name="Picture 4">
            <a:extLst>
              <a:ext uri="{FF2B5EF4-FFF2-40B4-BE49-F238E27FC236}">
                <a16:creationId xmlns:a16="http://schemas.microsoft.com/office/drawing/2014/main" id="{0A17DDC8-52FA-4F52-8247-5C223D1086FD}"/>
              </a:ext>
            </a:extLst>
          </p:cNvPr>
          <p:cNvPicPr>
            <a:picLocks noChangeAspect="1"/>
          </p:cNvPicPr>
          <p:nvPr/>
        </p:nvPicPr>
        <p:blipFill rotWithShape="1">
          <a:blip r:embed="rId2"/>
          <a:srcRect l="28623" t="13017" r="39863" b="6902"/>
          <a:stretch/>
        </p:blipFill>
        <p:spPr>
          <a:xfrm>
            <a:off x="11560028" y="2739005"/>
            <a:ext cx="7684316" cy="8237990"/>
          </a:xfrm>
          <a:prstGeom prst="rect">
            <a:avLst/>
          </a:prstGeom>
        </p:spPr>
      </p:pic>
      <p:sp>
        <p:nvSpPr>
          <p:cNvPr id="6" name="Date Placeholder 5">
            <a:extLst>
              <a:ext uri="{FF2B5EF4-FFF2-40B4-BE49-F238E27FC236}">
                <a16:creationId xmlns:a16="http://schemas.microsoft.com/office/drawing/2014/main" id="{703ED0AE-1E70-43F8-BC76-8434BD1C2854}"/>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72038E31-6669-4754-8E61-48A4A752AF4C}"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7" name="Footer Placeholder 6">
            <a:extLst>
              <a:ext uri="{FF2B5EF4-FFF2-40B4-BE49-F238E27FC236}">
                <a16:creationId xmlns:a16="http://schemas.microsoft.com/office/drawing/2014/main" id="{7A3A0966-B54D-499E-8534-F6F2B58E8DE5}"/>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8" name="Slide Number Placeholder 7">
            <a:extLst>
              <a:ext uri="{FF2B5EF4-FFF2-40B4-BE49-F238E27FC236}">
                <a16:creationId xmlns:a16="http://schemas.microsoft.com/office/drawing/2014/main" id="{D5BB1816-193C-436D-B23F-604D17239147}"/>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112830227"/>
      </p:ext>
    </p:extLst>
  </p:cSld>
  <p:clrMapOvr>
    <a:masterClrMapping/>
  </p:clrMapOvr>
  <mc:AlternateContent xmlns:mc="http://schemas.openxmlformats.org/markup-compatibility/2006" xmlns:p14="http://schemas.microsoft.com/office/powerpoint/2010/main">
    <mc:Choice Requires="p14">
      <p:transition spd="slow" p14:dur="2000" advTm="12150"/>
    </mc:Choice>
    <mc:Fallback xmlns="">
      <p:transition spd="slow" advTm="121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7878-2740-45DB-8E5F-D44344B05043}"/>
              </a:ext>
            </a:extLst>
          </p:cNvPr>
          <p:cNvSpPr>
            <a:spLocks noGrp="1"/>
          </p:cNvSpPr>
          <p:nvPr>
            <p:ph type="title"/>
          </p:nvPr>
        </p:nvSpPr>
        <p:spPr/>
        <p:txBody>
          <a:bodyPr/>
          <a:lstStyle/>
          <a:p>
            <a:r>
              <a:rPr lang="en-US" dirty="0"/>
              <a:t>Kindle</a:t>
            </a:r>
          </a:p>
        </p:txBody>
      </p:sp>
      <p:pic>
        <p:nvPicPr>
          <p:cNvPr id="4" name="Picture 3">
            <a:extLst>
              <a:ext uri="{FF2B5EF4-FFF2-40B4-BE49-F238E27FC236}">
                <a16:creationId xmlns:a16="http://schemas.microsoft.com/office/drawing/2014/main" id="{A9ECF1D6-76FC-4D73-9292-AC25C429BEB3}"/>
              </a:ext>
            </a:extLst>
          </p:cNvPr>
          <p:cNvPicPr>
            <a:picLocks noChangeAspect="1"/>
          </p:cNvPicPr>
          <p:nvPr/>
        </p:nvPicPr>
        <p:blipFill rotWithShape="1">
          <a:blip r:embed="rId2"/>
          <a:srcRect l="19336" t="6983" r="24518" b="9673"/>
          <a:stretch/>
        </p:blipFill>
        <p:spPr>
          <a:xfrm>
            <a:off x="3573709" y="2902592"/>
            <a:ext cx="14494602" cy="9076888"/>
          </a:xfrm>
          <a:prstGeom prst="rect">
            <a:avLst/>
          </a:prstGeom>
        </p:spPr>
      </p:pic>
      <p:sp>
        <p:nvSpPr>
          <p:cNvPr id="3" name="Date Placeholder 2">
            <a:extLst>
              <a:ext uri="{FF2B5EF4-FFF2-40B4-BE49-F238E27FC236}">
                <a16:creationId xmlns:a16="http://schemas.microsoft.com/office/drawing/2014/main" id="{93F738BC-D3F2-43BC-8DB2-B2E15FF1E2F7}"/>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70A1D018-90DE-48CD-B350-51EC25DC2B5C}"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5" name="Footer Placeholder 4">
            <a:extLst>
              <a:ext uri="{FF2B5EF4-FFF2-40B4-BE49-F238E27FC236}">
                <a16:creationId xmlns:a16="http://schemas.microsoft.com/office/drawing/2014/main" id="{915E6ED9-97E5-4381-812D-7F3E637077F1}"/>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6" name="Slide Number Placeholder 5">
            <a:extLst>
              <a:ext uri="{FF2B5EF4-FFF2-40B4-BE49-F238E27FC236}">
                <a16:creationId xmlns:a16="http://schemas.microsoft.com/office/drawing/2014/main" id="{2DBF601F-AA8D-4B17-809C-5DBAF6864AAD}"/>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595821042"/>
      </p:ext>
    </p:extLst>
  </p:cSld>
  <p:clrMapOvr>
    <a:masterClrMapping/>
  </p:clrMapOvr>
  <mc:AlternateContent xmlns:mc="http://schemas.openxmlformats.org/markup-compatibility/2006" xmlns:p14="http://schemas.microsoft.com/office/powerpoint/2010/main">
    <mc:Choice Requires="p14">
      <p:transition spd="slow" p14:dur="2000" advTm="22633"/>
    </mc:Choice>
    <mc:Fallback xmlns="">
      <p:transition spd="slow" advTm="226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D33966-5086-4BED-AA8D-CACC1677473A}"/>
              </a:ext>
            </a:extLst>
          </p:cNvPr>
          <p:cNvCxnSpPr>
            <a:cxnSpLocks/>
          </p:cNvCxnSpPr>
          <p:nvPr/>
        </p:nvCxnSpPr>
        <p:spPr>
          <a:xfrm>
            <a:off x="2399252" y="7130642"/>
            <a:ext cx="19546348"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1266" name="Picture 2">
            <a:extLst>
              <a:ext uri="{FF2B5EF4-FFF2-40B4-BE49-F238E27FC236}">
                <a16:creationId xmlns:a16="http://schemas.microsoft.com/office/drawing/2014/main" id="{B47E06F9-C661-4F67-9A42-2B821DEB2A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5919" y="988288"/>
            <a:ext cx="1358138" cy="16123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s.theconversation.com/files/93616/original...">
            <a:extLst>
              <a:ext uri="{FF2B5EF4-FFF2-40B4-BE49-F238E27FC236}">
                <a16:creationId xmlns:a16="http://schemas.microsoft.com/office/drawing/2014/main" id="{6B1B9BAE-4207-4EB3-9C08-8C5A22174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8459" y="506729"/>
            <a:ext cx="2575418" cy="257541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mazon logo and symbol, meaning, history, PNG">
            <a:extLst>
              <a:ext uri="{FF2B5EF4-FFF2-40B4-BE49-F238E27FC236}">
                <a16:creationId xmlns:a16="http://schemas.microsoft.com/office/drawing/2014/main" id="{41BAC0BE-E944-43F8-9C0E-0CF314E65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2081" y="1493963"/>
            <a:ext cx="2575418" cy="145081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acebook Brand Resource Center - Assets Guidelines and Downloads">
            <a:extLst>
              <a:ext uri="{FF2B5EF4-FFF2-40B4-BE49-F238E27FC236}">
                <a16:creationId xmlns:a16="http://schemas.microsoft.com/office/drawing/2014/main" id="{FAFE382D-816A-42BB-91A9-B744EFE33B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2081" y="3082147"/>
            <a:ext cx="2105986" cy="210598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Microsoft Corporate Logo Guidelines | Trademarks">
            <a:extLst>
              <a:ext uri="{FF2B5EF4-FFF2-40B4-BE49-F238E27FC236}">
                <a16:creationId xmlns:a16="http://schemas.microsoft.com/office/drawing/2014/main" id="{5936456D-6D1A-4B49-9C4B-EB8699C1E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6827" y="2704180"/>
            <a:ext cx="3461662" cy="155568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reMarkable's Latest News, Blogs, Press Releases &amp; Videos">
            <a:extLst>
              <a:ext uri="{FF2B5EF4-FFF2-40B4-BE49-F238E27FC236}">
                <a16:creationId xmlns:a16="http://schemas.microsoft.com/office/drawing/2014/main" id="{491EC15E-15CC-4409-94A8-8B557F992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0603" y="9731625"/>
            <a:ext cx="2689806" cy="1069722"/>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Blloc - Refine your smartphone experience.">
            <a:extLst>
              <a:ext uri="{FF2B5EF4-FFF2-40B4-BE49-F238E27FC236}">
                <a16:creationId xmlns:a16="http://schemas.microsoft.com/office/drawing/2014/main" id="{DEA223EC-6E93-40ED-9F14-529F5A0C8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0118" y="9253382"/>
            <a:ext cx="1695100" cy="169510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Conversations With Innovators — Q&amp;A with Kaiwei Tang of Light Phone |  Klemchuk LLP">
            <a:extLst>
              <a:ext uri="{FF2B5EF4-FFF2-40B4-BE49-F238E27FC236}">
                <a16:creationId xmlns:a16="http://schemas.microsoft.com/office/drawing/2014/main" id="{9727A30D-7993-4A82-B5CC-869F77F2F4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6935" y="9931057"/>
            <a:ext cx="2025066" cy="996762"/>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The Most Boring Phone in 2019 - Techvile">
            <a:extLst>
              <a:ext uri="{FF2B5EF4-FFF2-40B4-BE49-F238E27FC236}">
                <a16:creationId xmlns:a16="http://schemas.microsoft.com/office/drawing/2014/main" id="{D9455894-2AA0-44C4-8FB1-946324E4FB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90094" y="9145620"/>
            <a:ext cx="4067040" cy="203352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Jooki - Baby Goods/Kids Goods | Facebook - 11 Reviews - 327 Photos">
            <a:extLst>
              <a:ext uri="{FF2B5EF4-FFF2-40B4-BE49-F238E27FC236}">
                <a16:creationId xmlns:a16="http://schemas.microsoft.com/office/drawing/2014/main" id="{B637E296-9E48-4930-B840-9BF95B1648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41260" y="7941910"/>
            <a:ext cx="2484276"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Mighty">
            <a:extLst>
              <a:ext uri="{FF2B5EF4-FFF2-40B4-BE49-F238E27FC236}">
                <a16:creationId xmlns:a16="http://schemas.microsoft.com/office/drawing/2014/main" id="{477F7CC3-932B-4B80-803D-8F71EA9008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0603" y="8237928"/>
            <a:ext cx="1617982" cy="478040"/>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Playfinity | LinkedIn">
            <a:extLst>
              <a:ext uri="{FF2B5EF4-FFF2-40B4-BE49-F238E27FC236}">
                <a16:creationId xmlns:a16="http://schemas.microsoft.com/office/drawing/2014/main" id="{EFA36393-063F-4636-9EB6-8EFF6536D7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3461" y="7610041"/>
            <a:ext cx="1617982" cy="1617982"/>
          </a:xfrm>
          <a:prstGeom prst="rect">
            <a:avLst/>
          </a:prstGeom>
          <a:noFill/>
          <a:extLst>
            <a:ext uri="{909E8E84-426E-40DD-AFC4-6F175D3DCCD1}">
              <a14:hiddenFill xmlns:a14="http://schemas.microsoft.com/office/drawing/2010/main">
                <a:solidFill>
                  <a:srgbClr val="FFFFFF"/>
                </a:solidFill>
              </a14:hiddenFill>
            </a:ext>
          </a:extLst>
        </p:spPr>
      </p:pic>
      <p:pic>
        <p:nvPicPr>
          <p:cNvPr id="11292" name="Picture 28" descr="Techvile">
            <a:extLst>
              <a:ext uri="{FF2B5EF4-FFF2-40B4-BE49-F238E27FC236}">
                <a16:creationId xmlns:a16="http://schemas.microsoft.com/office/drawing/2014/main" id="{54E8E321-C437-4102-84A3-509EA47C978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452713" y="11443283"/>
            <a:ext cx="2174150" cy="434830"/>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ED9C9405-FECF-4348-975D-1AE07A9C996F}"/>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DD501750-B241-4BA2-9F38-87FA15A4597D}"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8" name="Footer Placeholder 7">
            <a:extLst>
              <a:ext uri="{FF2B5EF4-FFF2-40B4-BE49-F238E27FC236}">
                <a16:creationId xmlns:a16="http://schemas.microsoft.com/office/drawing/2014/main" id="{35543F9C-CFCA-4797-8BCB-8D4518A7D050}"/>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9" name="Slide Number Placeholder 8">
            <a:extLst>
              <a:ext uri="{FF2B5EF4-FFF2-40B4-BE49-F238E27FC236}">
                <a16:creationId xmlns:a16="http://schemas.microsoft.com/office/drawing/2014/main" id="{D09D294E-2D28-4FE5-B84F-3931CE93E09E}"/>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3967469130"/>
      </p:ext>
    </p:extLst>
  </p:cSld>
  <p:clrMapOvr>
    <a:masterClrMapping/>
  </p:clrMapOvr>
  <mc:AlternateContent xmlns:mc="http://schemas.openxmlformats.org/markup-compatibility/2006" xmlns:p14="http://schemas.microsoft.com/office/powerpoint/2010/main">
    <mc:Choice Requires="p14">
      <p:transition spd="slow" p14:dur="2000" advTm="18595"/>
    </mc:Choice>
    <mc:Fallback xmlns="">
      <p:transition spd="slow" advTm="185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491E-9078-4257-8718-CC315A80C688}"/>
              </a:ext>
            </a:extLst>
          </p:cNvPr>
          <p:cNvSpPr>
            <a:spLocks noGrp="1"/>
          </p:cNvSpPr>
          <p:nvPr>
            <p:ph type="title"/>
          </p:nvPr>
        </p:nvSpPr>
        <p:spPr/>
        <p:txBody>
          <a:bodyPr>
            <a:normAutofit/>
          </a:bodyPr>
          <a:lstStyle/>
          <a:p>
            <a:r>
              <a:rPr lang="en-US" b="1" dirty="0"/>
              <a:t>Criteria for </a:t>
            </a:r>
            <a:r>
              <a:rPr lang="en-US" b="1" i="1" dirty="0"/>
              <a:t>good </a:t>
            </a:r>
            <a:r>
              <a:rPr lang="en-US" b="1" dirty="0"/>
              <a:t>technologies</a:t>
            </a:r>
          </a:p>
        </p:txBody>
      </p:sp>
      <p:sp>
        <p:nvSpPr>
          <p:cNvPr id="3" name="Content Placeholder 2">
            <a:extLst>
              <a:ext uri="{FF2B5EF4-FFF2-40B4-BE49-F238E27FC236}">
                <a16:creationId xmlns:a16="http://schemas.microsoft.com/office/drawing/2014/main" id="{5E162D02-0492-4459-97D8-8DF32AFB4C07}"/>
              </a:ext>
            </a:extLst>
          </p:cNvPr>
          <p:cNvSpPr>
            <a:spLocks noGrp="1"/>
          </p:cNvSpPr>
          <p:nvPr>
            <p:ph idx="1"/>
          </p:nvPr>
        </p:nvSpPr>
        <p:spPr>
          <a:xfrm>
            <a:off x="2822626" y="3726325"/>
            <a:ext cx="20222738" cy="8702676"/>
          </a:xfrm>
        </p:spPr>
        <p:txBody>
          <a:bodyPr>
            <a:normAutofit/>
          </a:bodyPr>
          <a:lstStyle/>
          <a:p>
            <a:pPr marL="0" indent="0">
              <a:buNone/>
            </a:pPr>
            <a:r>
              <a:rPr lang="en-US" i="1" dirty="0"/>
              <a:t>Ergonomic </a:t>
            </a:r>
            <a:r>
              <a:rPr lang="en-US" dirty="0"/>
              <a:t>– should not distort our physical capabilities, but help them</a:t>
            </a:r>
          </a:p>
          <a:p>
            <a:pPr marL="0" indent="0">
              <a:buNone/>
            </a:pPr>
            <a:endParaRPr lang="en-US" i="1" dirty="0"/>
          </a:p>
          <a:p>
            <a:pPr marL="0" indent="0">
              <a:buNone/>
            </a:pPr>
            <a:r>
              <a:rPr lang="en-US" i="1" dirty="0"/>
              <a:t>Focus</a:t>
            </a:r>
            <a:r>
              <a:rPr lang="en-US" dirty="0"/>
              <a:t> – should not decrease our attention span</a:t>
            </a:r>
          </a:p>
          <a:p>
            <a:pPr marL="0" indent="0">
              <a:buNone/>
            </a:pPr>
            <a:endParaRPr lang="en-US" dirty="0"/>
          </a:p>
          <a:p>
            <a:pPr marL="0" indent="0">
              <a:buNone/>
            </a:pPr>
            <a:r>
              <a:rPr lang="en-US" i="1" dirty="0"/>
              <a:t>Supportive</a:t>
            </a:r>
            <a:r>
              <a:rPr lang="en-US" dirty="0"/>
              <a:t> of </a:t>
            </a:r>
            <a:r>
              <a:rPr lang="en-US" i="1" dirty="0"/>
              <a:t>direct</a:t>
            </a:r>
            <a:r>
              <a:rPr lang="en-US" dirty="0"/>
              <a:t> human-human interaction</a:t>
            </a:r>
          </a:p>
          <a:p>
            <a:pPr marL="0" indent="0">
              <a:buNone/>
            </a:pPr>
            <a:endParaRPr lang="en-US" dirty="0"/>
          </a:p>
          <a:p>
            <a:pPr marL="0" indent="0">
              <a:buNone/>
            </a:pPr>
            <a:r>
              <a:rPr lang="en-US" i="1" dirty="0"/>
              <a:t>Non-addictive, i.e. </a:t>
            </a:r>
            <a:r>
              <a:rPr lang="en-US" dirty="0"/>
              <a:t>should be easy to leave behind</a:t>
            </a:r>
          </a:p>
        </p:txBody>
      </p:sp>
      <p:sp>
        <p:nvSpPr>
          <p:cNvPr id="4" name="Oval 3">
            <a:extLst>
              <a:ext uri="{FF2B5EF4-FFF2-40B4-BE49-F238E27FC236}">
                <a16:creationId xmlns:a16="http://schemas.microsoft.com/office/drawing/2014/main" id="{161F554A-44D7-4663-9A00-A66C4BF988AA}"/>
              </a:ext>
            </a:extLst>
          </p:cNvPr>
          <p:cNvSpPr/>
          <p:nvPr/>
        </p:nvSpPr>
        <p:spPr>
          <a:xfrm>
            <a:off x="755008" y="3674378"/>
            <a:ext cx="1174460" cy="112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dirty="0"/>
              <a:t>1</a:t>
            </a:r>
          </a:p>
        </p:txBody>
      </p:sp>
      <p:sp>
        <p:nvSpPr>
          <p:cNvPr id="5" name="Oval 4">
            <a:extLst>
              <a:ext uri="{FF2B5EF4-FFF2-40B4-BE49-F238E27FC236}">
                <a16:creationId xmlns:a16="http://schemas.microsoft.com/office/drawing/2014/main" id="{24571B39-6E70-4424-A118-1A5C4C5718B2}"/>
              </a:ext>
            </a:extLst>
          </p:cNvPr>
          <p:cNvSpPr/>
          <p:nvPr/>
        </p:nvSpPr>
        <p:spPr>
          <a:xfrm>
            <a:off x="791360" y="5690534"/>
            <a:ext cx="1174460" cy="112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dirty="0"/>
              <a:t>2</a:t>
            </a:r>
          </a:p>
        </p:txBody>
      </p:sp>
      <p:sp>
        <p:nvSpPr>
          <p:cNvPr id="6" name="Oval 5">
            <a:extLst>
              <a:ext uri="{FF2B5EF4-FFF2-40B4-BE49-F238E27FC236}">
                <a16:creationId xmlns:a16="http://schemas.microsoft.com/office/drawing/2014/main" id="{D3C48777-FFEF-4F95-99B9-4FC85F87A49A}"/>
              </a:ext>
            </a:extLst>
          </p:cNvPr>
          <p:cNvSpPr/>
          <p:nvPr/>
        </p:nvSpPr>
        <p:spPr>
          <a:xfrm>
            <a:off x="896865" y="8163890"/>
            <a:ext cx="1174460" cy="112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dirty="0"/>
              <a:t>3</a:t>
            </a:r>
          </a:p>
        </p:txBody>
      </p:sp>
      <p:sp>
        <p:nvSpPr>
          <p:cNvPr id="7" name="Oval 6">
            <a:extLst>
              <a:ext uri="{FF2B5EF4-FFF2-40B4-BE49-F238E27FC236}">
                <a16:creationId xmlns:a16="http://schemas.microsoft.com/office/drawing/2014/main" id="{496C6EE2-2A21-4043-88F5-3B4145841C03}"/>
              </a:ext>
            </a:extLst>
          </p:cNvPr>
          <p:cNvSpPr/>
          <p:nvPr/>
        </p:nvSpPr>
        <p:spPr>
          <a:xfrm>
            <a:off x="1002375" y="10637246"/>
            <a:ext cx="1174460" cy="112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dirty="0"/>
              <a:t>4</a:t>
            </a:r>
          </a:p>
        </p:txBody>
      </p:sp>
      <p:sp>
        <p:nvSpPr>
          <p:cNvPr id="8" name="Date Placeholder 7">
            <a:extLst>
              <a:ext uri="{FF2B5EF4-FFF2-40B4-BE49-F238E27FC236}">
                <a16:creationId xmlns:a16="http://schemas.microsoft.com/office/drawing/2014/main" id="{01861C2E-7991-41C5-8263-ABC6B67F410D}"/>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334708D2-337C-4D53-8E92-E7E2D6E033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6E294542-EF76-4663-BBCE-F34A59CE69C2}"/>
              </a:ext>
            </a:extLst>
          </p:cNvPr>
          <p:cNvSpPr>
            <a:spLocks noGrp="1"/>
          </p:cNvSpPr>
          <p:nvPr>
            <p:ph type="sldNum" sz="quarter" idx="12"/>
          </p:nvPr>
        </p:nvSpPr>
        <p:spPr>
          <a:xfrm>
            <a:off x="12006215" y="13076008"/>
            <a:ext cx="359073" cy="379591"/>
          </a:xfrm>
        </p:spPr>
        <p:txBody>
          <a:bodyPr/>
          <a:lstStyle/>
          <a:p>
            <a:fld id="{77FB8F35-72AE-47AE-AA06-601B8F517821}" type="slidenum">
              <a:rPr lang="en-US" smtClean="0"/>
              <a:t>17</a:t>
            </a:fld>
            <a:endParaRPr lang="en-US"/>
          </a:p>
        </p:txBody>
      </p:sp>
    </p:spTree>
    <p:extLst>
      <p:ext uri="{BB962C8B-B14F-4D97-AF65-F5344CB8AC3E}">
        <p14:creationId xmlns:p14="http://schemas.microsoft.com/office/powerpoint/2010/main" val="2500506336"/>
      </p:ext>
    </p:extLst>
  </p:cSld>
  <p:clrMapOvr>
    <a:masterClrMapping/>
  </p:clrMapOvr>
  <mc:AlternateContent xmlns:mc="http://schemas.openxmlformats.org/markup-compatibility/2006" xmlns:p14="http://schemas.microsoft.com/office/powerpoint/2010/main">
    <mc:Choice Requires="p14">
      <p:transition spd="slow" p14:dur="2000" advTm="56444"/>
    </mc:Choice>
    <mc:Fallback xmlns="">
      <p:transition spd="slow" advTm="5644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114B-A059-4DFA-B67F-C0046F51B789}"/>
              </a:ext>
            </a:extLst>
          </p:cNvPr>
          <p:cNvSpPr>
            <a:spLocks noGrp="1"/>
          </p:cNvSpPr>
          <p:nvPr>
            <p:ph type="title"/>
          </p:nvPr>
        </p:nvSpPr>
        <p:spPr>
          <a:xfrm>
            <a:off x="1206500" y="6601069"/>
            <a:ext cx="21971000" cy="1433163"/>
          </a:xfrm>
        </p:spPr>
        <p:txBody>
          <a:bodyPr>
            <a:normAutofit fontScale="90000"/>
          </a:bodyPr>
          <a:lstStyle/>
          <a:p>
            <a:r>
              <a:rPr lang="en-GB" dirty="0"/>
              <a:t>Example Projects</a:t>
            </a:r>
            <a:br>
              <a:rPr lang="en-GB" dirty="0"/>
            </a:br>
            <a:br>
              <a:rPr lang="en-GB" dirty="0"/>
            </a:br>
            <a:r>
              <a:rPr lang="en-GB" dirty="0"/>
              <a:t>…</a:t>
            </a:r>
            <a:r>
              <a:rPr lang="en-GB" b="0" dirty="0"/>
              <a:t>that could shaped into MSc projects &amp; theses</a:t>
            </a:r>
            <a:endParaRPr lang="en-GB" dirty="0"/>
          </a:p>
        </p:txBody>
      </p:sp>
    </p:spTree>
    <p:extLst>
      <p:ext uri="{BB962C8B-B14F-4D97-AF65-F5344CB8AC3E}">
        <p14:creationId xmlns:p14="http://schemas.microsoft.com/office/powerpoint/2010/main" val="33077891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#1: The </a:t>
            </a:r>
            <a:r>
              <a:rPr lang="en-GB" dirty="0" err="1"/>
              <a:t>oPhone</a:t>
            </a:r>
            <a:endParaRPr lang="en-GB" dirty="0"/>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Move away from distractive apps and take digital control</a:t>
            </a:r>
          </a:p>
        </p:txBody>
      </p:sp>
      <p:pic>
        <p:nvPicPr>
          <p:cNvPr id="6" name="Picture 5">
            <a:extLst>
              <a:ext uri="{FF2B5EF4-FFF2-40B4-BE49-F238E27FC236}">
                <a16:creationId xmlns:a16="http://schemas.microsoft.com/office/drawing/2014/main" id="{F6C65FA4-753D-463A-877A-5F0017751030}"/>
              </a:ext>
            </a:extLst>
          </p:cNvPr>
          <p:cNvPicPr>
            <a:picLocks noChangeAspect="1"/>
          </p:cNvPicPr>
          <p:nvPr/>
        </p:nvPicPr>
        <p:blipFill rotWithShape="1">
          <a:blip r:embed="rId2"/>
          <a:srcRect b="18625"/>
          <a:stretch/>
        </p:blipFill>
        <p:spPr>
          <a:xfrm>
            <a:off x="6263804" y="1182001"/>
            <a:ext cx="12481396" cy="8149530"/>
          </a:xfrm>
          <a:prstGeom prst="rect">
            <a:avLst/>
          </a:prstGeom>
        </p:spPr>
      </p:pic>
    </p:spTree>
    <p:extLst>
      <p:ext uri="{BB962C8B-B14F-4D97-AF65-F5344CB8AC3E}">
        <p14:creationId xmlns:p14="http://schemas.microsoft.com/office/powerpoint/2010/main" val="18955648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6AD8-907C-4AB3-BE84-A27AFAA61D17}"/>
              </a:ext>
            </a:extLst>
          </p:cNvPr>
          <p:cNvSpPr>
            <a:spLocks noGrp="1"/>
          </p:cNvSpPr>
          <p:nvPr>
            <p:ph type="title"/>
          </p:nvPr>
        </p:nvSpPr>
        <p:spPr>
          <a:xfrm>
            <a:off x="2090257" y="674354"/>
            <a:ext cx="21031200" cy="817355"/>
          </a:xfrm>
        </p:spPr>
        <p:txBody>
          <a:bodyPr>
            <a:normAutofit fontScale="90000"/>
          </a:bodyPr>
          <a:lstStyle/>
          <a:p>
            <a:r>
              <a:rPr lang="en-US" sz="6000" dirty="0"/>
              <a:t>Input vs output : how immersive do we want to be?</a:t>
            </a:r>
          </a:p>
        </p:txBody>
      </p:sp>
      <p:cxnSp>
        <p:nvCxnSpPr>
          <p:cNvPr id="4" name="Straight Arrow Connector 3">
            <a:extLst>
              <a:ext uri="{FF2B5EF4-FFF2-40B4-BE49-F238E27FC236}">
                <a16:creationId xmlns:a16="http://schemas.microsoft.com/office/drawing/2014/main" id="{6178D660-4B1D-46B8-8792-341296AD206C}"/>
              </a:ext>
            </a:extLst>
          </p:cNvPr>
          <p:cNvCxnSpPr/>
          <p:nvPr/>
        </p:nvCxnSpPr>
        <p:spPr>
          <a:xfrm>
            <a:off x="2315363" y="6807666"/>
            <a:ext cx="19462458"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23B3B8E-3E33-4FCB-A706-A8F9D98FD35F}"/>
              </a:ext>
            </a:extLst>
          </p:cNvPr>
          <p:cNvCxnSpPr>
            <a:cxnSpLocks/>
          </p:cNvCxnSpPr>
          <p:nvPr/>
        </p:nvCxnSpPr>
        <p:spPr>
          <a:xfrm flipH="1" flipV="1">
            <a:off x="11778147" y="2449587"/>
            <a:ext cx="2" cy="1008356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C1A5CA-22D0-4F27-BEEB-25BA75706837}"/>
              </a:ext>
            </a:extLst>
          </p:cNvPr>
          <p:cNvSpPr txBox="1"/>
          <p:nvPr/>
        </p:nvSpPr>
        <p:spPr>
          <a:xfrm>
            <a:off x="953030" y="7164199"/>
            <a:ext cx="5493812"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limited input control</a:t>
            </a:r>
          </a:p>
        </p:txBody>
      </p:sp>
      <p:sp>
        <p:nvSpPr>
          <p:cNvPr id="8" name="TextBox 7">
            <a:extLst>
              <a:ext uri="{FF2B5EF4-FFF2-40B4-BE49-F238E27FC236}">
                <a16:creationId xmlns:a16="http://schemas.microsoft.com/office/drawing/2014/main" id="{D044BAFF-8359-4E68-8D87-B66F555BF71E}"/>
              </a:ext>
            </a:extLst>
          </p:cNvPr>
          <p:cNvSpPr txBox="1"/>
          <p:nvPr/>
        </p:nvSpPr>
        <p:spPr>
          <a:xfrm>
            <a:off x="11668696" y="2290807"/>
            <a:ext cx="3337772"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High output</a:t>
            </a:r>
          </a:p>
        </p:txBody>
      </p:sp>
      <p:sp>
        <p:nvSpPr>
          <p:cNvPr id="9" name="TextBox 8">
            <a:extLst>
              <a:ext uri="{FF2B5EF4-FFF2-40B4-BE49-F238E27FC236}">
                <a16:creationId xmlns:a16="http://schemas.microsoft.com/office/drawing/2014/main" id="{6135A97D-DF46-42F0-9086-0FF18E6E7BC3}"/>
              </a:ext>
            </a:extLst>
          </p:cNvPr>
          <p:cNvSpPr txBox="1"/>
          <p:nvPr/>
        </p:nvSpPr>
        <p:spPr>
          <a:xfrm>
            <a:off x="11834269" y="11794489"/>
            <a:ext cx="3201517"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Low output</a:t>
            </a:r>
          </a:p>
        </p:txBody>
      </p:sp>
      <p:sp>
        <p:nvSpPr>
          <p:cNvPr id="11" name="TextBox 10">
            <a:extLst>
              <a:ext uri="{FF2B5EF4-FFF2-40B4-BE49-F238E27FC236}">
                <a16:creationId xmlns:a16="http://schemas.microsoft.com/office/drawing/2014/main" id="{BC30F738-FE97-4C39-874F-E82C67FDF15E}"/>
              </a:ext>
            </a:extLst>
          </p:cNvPr>
          <p:cNvSpPr txBox="1"/>
          <p:nvPr/>
        </p:nvSpPr>
        <p:spPr>
          <a:xfrm>
            <a:off x="18918445" y="6970597"/>
            <a:ext cx="4879861"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high input control</a:t>
            </a:r>
          </a:p>
        </p:txBody>
      </p:sp>
      <p:pic>
        <p:nvPicPr>
          <p:cNvPr id="15362" name="Picture 2" descr="Bilderesultat for laptop ms dos">
            <a:extLst>
              <a:ext uri="{FF2B5EF4-FFF2-40B4-BE49-F238E27FC236}">
                <a16:creationId xmlns:a16="http://schemas.microsoft.com/office/drawing/2014/main" id="{7AA26B09-40FE-4044-AC53-EDAF446D44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9087" y="9999064"/>
            <a:ext cx="2639742" cy="197980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ilderesultat for remarkable">
            <a:extLst>
              <a:ext uri="{FF2B5EF4-FFF2-40B4-BE49-F238E27FC236}">
                <a16:creationId xmlns:a16="http://schemas.microsoft.com/office/drawing/2014/main" id="{8681349F-D5D7-4947-9D1D-C4AD5FB31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0800" y="7991774"/>
            <a:ext cx="3114756" cy="174426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Bilderesultat for ipad">
            <a:extLst>
              <a:ext uri="{FF2B5EF4-FFF2-40B4-BE49-F238E27FC236}">
                <a16:creationId xmlns:a16="http://schemas.microsoft.com/office/drawing/2014/main" id="{61BBF1B0-6BED-4FE9-86A6-AF3E0B6039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91" b="23600"/>
          <a:stretch/>
        </p:blipFill>
        <p:spPr bwMode="auto">
          <a:xfrm>
            <a:off x="12605857" y="3053083"/>
            <a:ext cx="4286250" cy="24863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806A78-C86F-4131-9C0B-388AD89E65A9}"/>
              </a:ext>
            </a:extLst>
          </p:cNvPr>
          <p:cNvSpPr txBox="1"/>
          <p:nvPr/>
        </p:nvSpPr>
        <p:spPr>
          <a:xfrm>
            <a:off x="13797674" y="5103213"/>
            <a:ext cx="1417376"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iPad</a:t>
            </a:r>
          </a:p>
        </p:txBody>
      </p:sp>
      <p:sp>
        <p:nvSpPr>
          <p:cNvPr id="17" name="TextBox 16">
            <a:extLst>
              <a:ext uri="{FF2B5EF4-FFF2-40B4-BE49-F238E27FC236}">
                <a16:creationId xmlns:a16="http://schemas.microsoft.com/office/drawing/2014/main" id="{483FA8D3-24A4-42A7-AEEE-261D38ACCA58}"/>
              </a:ext>
            </a:extLst>
          </p:cNvPr>
          <p:cNvSpPr txBox="1"/>
          <p:nvPr/>
        </p:nvSpPr>
        <p:spPr>
          <a:xfrm>
            <a:off x="17514466" y="4166441"/>
            <a:ext cx="2547492"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iPad Pro</a:t>
            </a:r>
          </a:p>
        </p:txBody>
      </p:sp>
      <p:pic>
        <p:nvPicPr>
          <p:cNvPr id="15372" name="Picture 12" descr="iPhone 11 Pro 64GB Silver">
            <a:extLst>
              <a:ext uri="{FF2B5EF4-FFF2-40B4-BE49-F238E27FC236}">
                <a16:creationId xmlns:a16="http://schemas.microsoft.com/office/drawing/2014/main" id="{1609E889-D80A-4982-A8BF-9F2C64B86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973" y="2276782"/>
            <a:ext cx="2947674" cy="2210756"/>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ilderesultat for tv picture">
            <a:extLst>
              <a:ext uri="{FF2B5EF4-FFF2-40B4-BE49-F238E27FC236}">
                <a16:creationId xmlns:a16="http://schemas.microsoft.com/office/drawing/2014/main" id="{B557D459-D939-4E38-9265-249B32CB8A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4895" y="3369751"/>
            <a:ext cx="3229758" cy="24223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lderesultat for light phone">
            <a:extLst>
              <a:ext uri="{FF2B5EF4-FFF2-40B4-BE49-F238E27FC236}">
                <a16:creationId xmlns:a16="http://schemas.microsoft.com/office/drawing/2014/main" id="{A1423FA0-152C-4074-B1C7-C10A9F2D7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3699" y="7669190"/>
            <a:ext cx="1875546" cy="2536360"/>
          </a:xfrm>
          <a:prstGeom prst="rect">
            <a:avLst/>
          </a:prstGeom>
          <a:noFill/>
          <a:extLst>
            <a:ext uri="{909E8E84-426E-40DD-AFC4-6F175D3DCCD1}">
              <a14:hiddenFill xmlns:a14="http://schemas.microsoft.com/office/drawing/2010/main">
                <a:solidFill>
                  <a:srgbClr val="FFFFFF"/>
                </a:solidFill>
              </a14:hiddenFill>
            </a:ext>
          </a:extLst>
        </p:spPr>
      </p:pic>
      <p:pic>
        <p:nvPicPr>
          <p:cNvPr id="15380" name="Picture 20" descr="img">
            <a:extLst>
              <a:ext uri="{FF2B5EF4-FFF2-40B4-BE49-F238E27FC236}">
                <a16:creationId xmlns:a16="http://schemas.microsoft.com/office/drawing/2014/main" id="{799119AD-37A5-446E-AD9D-2473124059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4562" y="10259534"/>
            <a:ext cx="2186908" cy="1749528"/>
          </a:xfrm>
          <a:prstGeom prst="rect">
            <a:avLst/>
          </a:prstGeom>
          <a:noFill/>
          <a:extLst>
            <a:ext uri="{909E8E84-426E-40DD-AFC4-6F175D3DCCD1}">
              <a14:hiddenFill xmlns:a14="http://schemas.microsoft.com/office/drawing/2010/main">
                <a:solidFill>
                  <a:srgbClr val="FFFFFF"/>
                </a:solidFill>
              </a14:hiddenFill>
            </a:ext>
          </a:extLst>
        </p:spPr>
      </p:pic>
      <p:pic>
        <p:nvPicPr>
          <p:cNvPr id="15382" name="Picture 22" descr="Bilderesultat for laptop windows 10">
            <a:extLst>
              <a:ext uri="{FF2B5EF4-FFF2-40B4-BE49-F238E27FC236}">
                <a16:creationId xmlns:a16="http://schemas.microsoft.com/office/drawing/2014/main" id="{5F4C2E20-9EFF-4CF9-A5FA-E00F2952DB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50225" y="3865324"/>
            <a:ext cx="4071106" cy="227982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Bilderesultat for ipad pro with stylus">
            <a:extLst>
              <a:ext uri="{FF2B5EF4-FFF2-40B4-BE49-F238E27FC236}">
                <a16:creationId xmlns:a16="http://schemas.microsoft.com/office/drawing/2014/main" id="{FE3CB364-2AA1-431F-898B-3D75386F45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74084" y="2149520"/>
            <a:ext cx="3783720" cy="2118884"/>
          </a:xfrm>
          <a:prstGeom prst="rect">
            <a:avLst/>
          </a:prstGeom>
          <a:noFill/>
          <a:extLst>
            <a:ext uri="{909E8E84-426E-40DD-AFC4-6F175D3DCCD1}">
              <a14:hiddenFill xmlns:a14="http://schemas.microsoft.com/office/drawing/2010/main">
                <a:solidFill>
                  <a:srgbClr val="FFFFFF"/>
                </a:solidFill>
              </a14:hiddenFill>
            </a:ext>
          </a:extLst>
        </p:spPr>
      </p:pic>
      <p:pic>
        <p:nvPicPr>
          <p:cNvPr id="15384" name="Picture 24" descr="Bilderesultat for vr goggles">
            <a:extLst>
              <a:ext uri="{FF2B5EF4-FFF2-40B4-BE49-F238E27FC236}">
                <a16:creationId xmlns:a16="http://schemas.microsoft.com/office/drawing/2014/main" id="{B6AB9343-A421-4CF2-B9E5-D14165FD04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6311" y="1641143"/>
            <a:ext cx="2992158" cy="148667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Bilderesultat for alexa earbuds">
            <a:extLst>
              <a:ext uri="{FF2B5EF4-FFF2-40B4-BE49-F238E27FC236}">
                <a16:creationId xmlns:a16="http://schemas.microsoft.com/office/drawing/2014/main" id="{9A6835DF-D21B-4C8A-B91F-27EA0383B4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9477" y="11415148"/>
            <a:ext cx="1982734" cy="131942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5FE6D127-A7A4-4684-9A33-FE451B5C718F}"/>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74257287-36A9-48A4-9B21-A53B2BABF989}"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7" name="Footer Placeholder 6">
            <a:extLst>
              <a:ext uri="{FF2B5EF4-FFF2-40B4-BE49-F238E27FC236}">
                <a16:creationId xmlns:a16="http://schemas.microsoft.com/office/drawing/2014/main" id="{7F2AC46E-EBBB-401F-B3DE-FD36E66CE650}"/>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0" name="Slide Number Placeholder 9">
            <a:extLst>
              <a:ext uri="{FF2B5EF4-FFF2-40B4-BE49-F238E27FC236}">
                <a16:creationId xmlns:a16="http://schemas.microsoft.com/office/drawing/2014/main" id="{996313D0-90CA-4EEE-A8A2-E207FF694888}"/>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83005125"/>
      </p:ext>
    </p:extLst>
  </p:cSld>
  <p:clrMapOvr>
    <a:masterClrMapping/>
  </p:clrMapOvr>
  <mc:AlternateContent xmlns:mc="http://schemas.openxmlformats.org/markup-compatibility/2006" xmlns:p14="http://schemas.microsoft.com/office/powerpoint/2010/main">
    <mc:Choice Requires="p14">
      <p:transition spd="slow" p14:dur="2000" advTm="28825"/>
    </mc:Choice>
    <mc:Fallback xmlns="">
      <p:transition spd="slow" advTm="288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E15409-091B-4C27-AE87-03B8274B7940}"/>
              </a:ext>
            </a:extLst>
          </p:cNvPr>
          <p:cNvPicPr>
            <a:picLocks noChangeAspect="1"/>
          </p:cNvPicPr>
          <p:nvPr/>
        </p:nvPicPr>
        <p:blipFill rotWithShape="1">
          <a:blip r:embed="rId2"/>
          <a:srcRect b="18625"/>
          <a:stretch/>
        </p:blipFill>
        <p:spPr>
          <a:xfrm>
            <a:off x="16251865" y="-157770"/>
            <a:ext cx="7540120" cy="4923202"/>
          </a:xfrm>
          <a:prstGeom prst="rect">
            <a:avLst/>
          </a:prstGeom>
        </p:spPr>
      </p:pic>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lstStyle/>
          <a:p>
            <a:pPr marL="0" indent="0">
              <a:buNone/>
            </a:pPr>
            <a:r>
              <a:rPr b="1" dirty="0"/>
              <a:t>Problem</a:t>
            </a:r>
            <a:r>
              <a:rPr lang="nb-NO" b="1" dirty="0"/>
              <a:t>:</a:t>
            </a:r>
            <a:r>
              <a:rPr dirty="0"/>
              <a:t> Today’s smartphone with their big screen and minimum of buttons invites consumption and scrolling over control and creativity. </a:t>
            </a:r>
          </a:p>
          <a:p>
            <a:pPr marL="0" indent="0">
              <a:buNone/>
            </a:pPr>
            <a:r>
              <a:rPr b="1" dirty="0"/>
              <a:t>Solution:</a:t>
            </a:r>
            <a:r>
              <a:rPr dirty="0"/>
              <a:t> Turning the screen-to-button ratio upside down, we build a phone with a small screen in the center and a relatively high number of buttons surrounding it, providing both fast keyboard input as well as short-keys for the most popular functions.  </a:t>
            </a:r>
          </a:p>
          <a:p>
            <a:pPr marL="0" indent="0">
              <a:buNone/>
            </a:pPr>
            <a:r>
              <a:rPr lang="nb-NO" dirty="0"/>
              <a:t>The operating system is chat-</a:t>
            </a:r>
            <a:r>
              <a:rPr lang="nb-NO" dirty="0" err="1"/>
              <a:t>based</a:t>
            </a:r>
            <a:r>
              <a:rPr lang="nb-NO" dirty="0"/>
              <a:t>, </a:t>
            </a:r>
            <a:r>
              <a:rPr lang="nb-NO" dirty="0" err="1"/>
              <a:t>which</a:t>
            </a:r>
            <a:r>
              <a:rPr lang="nb-NO" dirty="0"/>
              <a:t> </a:t>
            </a:r>
            <a:r>
              <a:rPr lang="nb-NO" dirty="0" err="1"/>
              <a:t>means</a:t>
            </a:r>
            <a:r>
              <a:rPr lang="nb-NO" dirty="0"/>
              <a:t> </a:t>
            </a:r>
            <a:r>
              <a:rPr lang="nb-NO" dirty="0" err="1"/>
              <a:t>short</a:t>
            </a:r>
            <a:r>
              <a:rPr lang="nb-NO" dirty="0"/>
              <a:t> </a:t>
            </a:r>
            <a:r>
              <a:rPr lang="nb-NO" dirty="0" err="1"/>
              <a:t>commands</a:t>
            </a:r>
            <a:r>
              <a:rPr lang="nb-NO" dirty="0"/>
              <a:t> </a:t>
            </a:r>
            <a:r>
              <a:rPr lang="nb-NO" dirty="0" err="1"/>
              <a:t>such</a:t>
            </a:r>
            <a:r>
              <a:rPr lang="nb-NO" dirty="0"/>
              <a:t> as "</a:t>
            </a:r>
            <a:r>
              <a:rPr lang="nb-NO" dirty="0" err="1"/>
              <a:t>pay</a:t>
            </a:r>
            <a:r>
              <a:rPr lang="nb-NO" dirty="0"/>
              <a:t> 20 NOK for </a:t>
            </a:r>
            <a:r>
              <a:rPr lang="nb-NO" dirty="0" err="1"/>
              <a:t>parking</a:t>
            </a:r>
            <a:r>
              <a:rPr lang="nb-NO" dirty="0"/>
              <a:t>" or "</a:t>
            </a:r>
            <a:r>
              <a:rPr lang="nb-NO" dirty="0" err="1"/>
              <a:t>set</a:t>
            </a:r>
            <a:r>
              <a:rPr lang="nb-NO" dirty="0"/>
              <a:t> GPS to first metro </a:t>
            </a:r>
            <a:r>
              <a:rPr lang="nb-NO" dirty="0" err="1"/>
              <a:t>station</a:t>
            </a:r>
            <a:r>
              <a:rPr lang="nb-NO" dirty="0"/>
              <a:t>" </a:t>
            </a:r>
            <a:r>
              <a:rPr lang="nb-NO" dirty="0" err="1"/>
              <a:t>are</a:t>
            </a:r>
            <a:r>
              <a:rPr lang="nb-NO" dirty="0"/>
              <a:t> </a:t>
            </a:r>
            <a:r>
              <a:rPr lang="nb-NO" dirty="0" err="1"/>
              <a:t>typically</a:t>
            </a:r>
            <a:r>
              <a:rPr lang="nb-NO" dirty="0"/>
              <a:t> used. This is more </a:t>
            </a:r>
            <a:r>
              <a:rPr lang="nb-NO" dirty="0" err="1"/>
              <a:t>similar</a:t>
            </a:r>
            <a:r>
              <a:rPr lang="nb-NO" dirty="0"/>
              <a:t> to smart </a:t>
            </a:r>
            <a:r>
              <a:rPr lang="nb-NO" dirty="0" err="1"/>
              <a:t>home</a:t>
            </a:r>
            <a:r>
              <a:rPr lang="nb-NO" dirty="0"/>
              <a:t> </a:t>
            </a:r>
            <a:r>
              <a:rPr lang="nb-NO" dirty="0" err="1"/>
              <a:t>assistants</a:t>
            </a:r>
            <a:r>
              <a:rPr lang="nb-NO" dirty="0"/>
              <a:t> </a:t>
            </a:r>
            <a:r>
              <a:rPr lang="nb-NO" dirty="0" err="1"/>
              <a:t>than</a:t>
            </a:r>
            <a:r>
              <a:rPr lang="nb-NO" dirty="0"/>
              <a:t> old-</a:t>
            </a:r>
            <a:r>
              <a:rPr lang="nb-NO" dirty="0" err="1"/>
              <a:t>fashioned</a:t>
            </a:r>
            <a:r>
              <a:rPr lang="nb-NO" dirty="0"/>
              <a:t> </a:t>
            </a:r>
            <a:r>
              <a:rPr lang="nb-NO" dirty="0" err="1"/>
              <a:t>smartphones</a:t>
            </a:r>
            <a:r>
              <a:rPr lang="nb-NO" dirty="0"/>
              <a:t>, and is </a:t>
            </a:r>
            <a:r>
              <a:rPr lang="nb-NO" dirty="0" err="1"/>
              <a:t>enabled</a:t>
            </a:r>
            <a:r>
              <a:rPr lang="nb-NO" dirty="0"/>
              <a:t> (or </a:t>
            </a:r>
            <a:r>
              <a:rPr lang="nb-NO" dirty="0" err="1"/>
              <a:t>made</a:t>
            </a:r>
            <a:r>
              <a:rPr lang="nb-NO" dirty="0"/>
              <a:t> </a:t>
            </a:r>
            <a:r>
              <a:rPr lang="nb-NO" dirty="0" err="1"/>
              <a:t>realistic</a:t>
            </a:r>
            <a:r>
              <a:rPr lang="nb-NO" dirty="0"/>
              <a:t>) by </a:t>
            </a:r>
            <a:r>
              <a:rPr lang="nb-NO" dirty="0" err="1"/>
              <a:t>the</a:t>
            </a:r>
            <a:r>
              <a:rPr lang="nb-NO" dirty="0"/>
              <a:t> </a:t>
            </a:r>
            <a:r>
              <a:rPr lang="nb-NO" dirty="0" err="1"/>
              <a:t>high</a:t>
            </a:r>
            <a:r>
              <a:rPr lang="nb-NO" dirty="0"/>
              <a:t> </a:t>
            </a:r>
            <a:r>
              <a:rPr lang="nb-NO" dirty="0" err="1"/>
              <a:t>number</a:t>
            </a:r>
            <a:r>
              <a:rPr lang="nb-NO" dirty="0"/>
              <a:t> </a:t>
            </a:r>
            <a:r>
              <a:rPr lang="nb-NO" dirty="0" err="1"/>
              <a:t>of</a:t>
            </a:r>
            <a:r>
              <a:rPr lang="nb-NO" dirty="0"/>
              <a:t> </a:t>
            </a:r>
            <a:r>
              <a:rPr lang="nb-NO" dirty="0" err="1"/>
              <a:t>keys</a:t>
            </a:r>
            <a:r>
              <a:rPr lang="nb-NO" dirty="0"/>
              <a:t> </a:t>
            </a:r>
            <a:r>
              <a:rPr lang="nb-NO" dirty="0" err="1"/>
              <a:t>available</a:t>
            </a:r>
            <a:r>
              <a:rPr lang="nb-NO" dirty="0"/>
              <a:t>.</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6FF7C-98EC-4128-8985-86B8033D518C}"/>
              </a:ext>
            </a:extLst>
          </p:cNvPr>
          <p:cNvPicPr>
            <a:picLocks noChangeAspect="1"/>
          </p:cNvPicPr>
          <p:nvPr/>
        </p:nvPicPr>
        <p:blipFill rotWithShape="1">
          <a:blip r:embed="rId2"/>
          <a:srcRect b="18625"/>
          <a:stretch/>
        </p:blipFill>
        <p:spPr>
          <a:xfrm>
            <a:off x="3898360" y="1442429"/>
            <a:ext cx="14811672" cy="9671047"/>
          </a:xfrm>
          <a:prstGeom prst="rect">
            <a:avLst/>
          </a:prstGeom>
        </p:spPr>
      </p:pic>
      <p:sp>
        <p:nvSpPr>
          <p:cNvPr id="6" name="Rectangle 5">
            <a:extLst>
              <a:ext uri="{FF2B5EF4-FFF2-40B4-BE49-F238E27FC236}">
                <a16:creationId xmlns:a16="http://schemas.microsoft.com/office/drawing/2014/main" id="{2121958A-151E-465D-A327-E4151B030BB9}"/>
              </a:ext>
            </a:extLst>
          </p:cNvPr>
          <p:cNvSpPr/>
          <p:nvPr/>
        </p:nvSpPr>
        <p:spPr>
          <a:xfrm>
            <a:off x="16072340" y="1812564"/>
            <a:ext cx="6365630"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Unlike a smartphone, the number of keys are </a:t>
            </a:r>
            <a:r>
              <a:rPr lang="en-GB" sz="3200" b="1" dirty="0">
                <a:solidFill>
                  <a:schemeClr val="tx1"/>
                </a:solidFill>
                <a:latin typeface="Helvetica Neue Medium"/>
                <a:ea typeface="Helvetica Neue Medium"/>
                <a:cs typeface="Helvetica Neue Medium"/>
                <a:sym typeface="Helvetica Neue Medium"/>
              </a:rPr>
              <a:t>maximized</a:t>
            </a:r>
            <a:r>
              <a:rPr lang="en-GB" sz="3200" dirty="0">
                <a:solidFill>
                  <a:schemeClr val="tx1"/>
                </a:solidFill>
                <a:latin typeface="Helvetica Neue Medium"/>
                <a:ea typeface="Helvetica Neue Medium"/>
                <a:cs typeface="Helvetica Neue Medium"/>
                <a:sym typeface="Helvetica Neue Medium"/>
              </a:rPr>
              <a:t> relative to the size of the screen</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8" name="Straight Arrow Connector 7">
            <a:extLst>
              <a:ext uri="{FF2B5EF4-FFF2-40B4-BE49-F238E27FC236}">
                <a16:creationId xmlns:a16="http://schemas.microsoft.com/office/drawing/2014/main" id="{383A2418-DEA0-492A-A101-3A034CE0FDED}"/>
              </a:ext>
            </a:extLst>
          </p:cNvPr>
          <p:cNvCxnSpPr>
            <a:cxnSpLocks/>
          </p:cNvCxnSpPr>
          <p:nvPr/>
        </p:nvCxnSpPr>
        <p:spPr>
          <a:xfrm flipH="1">
            <a:off x="13856677" y="2602524"/>
            <a:ext cx="2215663" cy="191672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8DD08BE8-BF72-46CE-850D-2C0F68D65423}"/>
              </a:ext>
            </a:extLst>
          </p:cNvPr>
          <p:cNvCxnSpPr>
            <a:cxnSpLocks/>
            <a:stCxn id="6" idx="1"/>
          </p:cNvCxnSpPr>
          <p:nvPr/>
        </p:nvCxnSpPr>
        <p:spPr>
          <a:xfrm flipH="1">
            <a:off x="12344402" y="2602524"/>
            <a:ext cx="3727938" cy="174832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E5FD42E4-D186-4930-927F-3837954A7DD4}"/>
              </a:ext>
            </a:extLst>
          </p:cNvPr>
          <p:cNvSpPr/>
          <p:nvPr/>
        </p:nvSpPr>
        <p:spPr>
          <a:xfrm>
            <a:off x="1404057" y="2110082"/>
            <a:ext cx="6365630" cy="256480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Some keys are programmable, and have their own programmable on-key screen. This enables shortcuts, adding to the users control</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14" name="Straight Arrow Connector 13">
            <a:extLst>
              <a:ext uri="{FF2B5EF4-FFF2-40B4-BE49-F238E27FC236}">
                <a16:creationId xmlns:a16="http://schemas.microsoft.com/office/drawing/2014/main" id="{421B68B9-07D5-4789-8029-988F00A0EA02}"/>
              </a:ext>
            </a:extLst>
          </p:cNvPr>
          <p:cNvCxnSpPr>
            <a:stCxn id="12" idx="3"/>
          </p:cNvCxnSpPr>
          <p:nvPr/>
        </p:nvCxnSpPr>
        <p:spPr>
          <a:xfrm flipV="1">
            <a:off x="7769687" y="3253154"/>
            <a:ext cx="1638082" cy="139331"/>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F23691F3-B9E4-404D-B3D2-9F67022F2B55}"/>
              </a:ext>
            </a:extLst>
          </p:cNvPr>
          <p:cNvSpPr/>
          <p:nvPr/>
        </p:nvSpPr>
        <p:spPr>
          <a:xfrm>
            <a:off x="434192" y="6858000"/>
            <a:ext cx="6365630" cy="256480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The OS is chat-based, and avoids displaying apps and icons altogether. This reduces the risk of "just checking twitter" when you meant to make a call</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953208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CF3F2660-883E-4DFF-885A-982274CD73E8}"/>
              </a:ext>
            </a:extLst>
          </p:cNvPr>
          <p:cNvPicPr>
            <a:picLocks noChangeAspect="1"/>
          </p:cNvPicPr>
          <p:nvPr/>
        </p:nvPicPr>
        <p:blipFill rotWithShape="1">
          <a:blip r:embed="rId2">
            <a:extLst>
              <a:ext uri="{28A0092B-C50C-407E-A947-70E740481C1C}">
                <a14:useLocalDpi xmlns:a14="http://schemas.microsoft.com/office/drawing/2010/main" val="0"/>
              </a:ext>
            </a:extLst>
          </a:blip>
          <a:srcRect t="14608" r="48176" b="54360"/>
          <a:stretch/>
        </p:blipFill>
        <p:spPr>
          <a:xfrm>
            <a:off x="3393410" y="1188520"/>
            <a:ext cx="14195413" cy="11338959"/>
          </a:xfrm>
          <a:prstGeom prst="rect">
            <a:avLst/>
          </a:prstGeom>
        </p:spPr>
      </p:pic>
      <p:sp>
        <p:nvSpPr>
          <p:cNvPr id="6" name="Title 4">
            <a:extLst>
              <a:ext uri="{FF2B5EF4-FFF2-40B4-BE49-F238E27FC236}">
                <a16:creationId xmlns:a16="http://schemas.microsoft.com/office/drawing/2014/main" id="{F2EBDB46-97DE-45CB-B7A7-3BCC21EEA73D}"/>
              </a:ext>
            </a:extLst>
          </p:cNvPr>
          <p:cNvSpPr>
            <a:spLocks noGrp="1"/>
          </p:cNvSpPr>
          <p:nvPr>
            <p:ph type="title"/>
          </p:nvPr>
        </p:nvSpPr>
        <p:spPr>
          <a:xfrm>
            <a:off x="1206500" y="10852051"/>
            <a:ext cx="21971000" cy="1116952"/>
          </a:xfrm>
        </p:spPr>
        <p:txBody>
          <a:bodyPr>
            <a:normAutofit fontScale="90000"/>
          </a:bodyPr>
          <a:lstStyle/>
          <a:p>
            <a:r>
              <a:rPr lang="en-GB" dirty="0"/>
              <a:t>#2: Social phones</a:t>
            </a:r>
          </a:p>
        </p:txBody>
      </p:sp>
      <p:sp>
        <p:nvSpPr>
          <p:cNvPr id="7" name="Text Placeholder 5">
            <a:extLst>
              <a:ext uri="{FF2B5EF4-FFF2-40B4-BE49-F238E27FC236}">
                <a16:creationId xmlns:a16="http://schemas.microsoft.com/office/drawing/2014/main" id="{FAFA4BC6-5B91-4FFA-B0F9-A7264ABF4AE5}"/>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Change the social dynamics of using a smartphone with your friends</a:t>
            </a:r>
          </a:p>
        </p:txBody>
      </p:sp>
    </p:spTree>
    <p:extLst>
      <p:ext uri="{BB962C8B-B14F-4D97-AF65-F5344CB8AC3E}">
        <p14:creationId xmlns:p14="http://schemas.microsoft.com/office/powerpoint/2010/main" val="26756072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802054" y="1798009"/>
            <a:ext cx="21971000" cy="9280298"/>
          </a:xfrm>
          <a:prstGeom prst="rect">
            <a:avLst/>
          </a:prstGeom>
        </p:spPr>
        <p:txBody>
          <a:bodyPr>
            <a:normAutofit fontScale="92500"/>
          </a:bodyPr>
          <a:lstStyle/>
          <a:p>
            <a:pPr marL="0" indent="0">
              <a:buNone/>
            </a:pPr>
            <a:r>
              <a:rPr lang="en-GB" b="1" dirty="0"/>
              <a:t>Problem:</a:t>
            </a:r>
            <a:r>
              <a:rPr lang="en-GB" dirty="0"/>
              <a:t> Smartphones tend to be a distraction, not only when you are by yourself but also when meeting others. Picking up the phone in the middle of a conversation can easily become a habit reducing the level of intimacy and connection.</a:t>
            </a:r>
          </a:p>
          <a:p>
            <a:pPr marL="0" indent="0">
              <a:buNone/>
            </a:pPr>
            <a:r>
              <a:rPr lang="en-GB" b="1" dirty="0"/>
              <a:t>Solution: </a:t>
            </a:r>
            <a:r>
              <a:rPr lang="en-GB" dirty="0"/>
              <a:t>Create a new set of opportunities and a new dynamic around the smartphones by tiling them and use them for on-site social interaction.</a:t>
            </a:r>
          </a:p>
          <a:p>
            <a:pPr marL="0" indent="0">
              <a:buNone/>
            </a:pPr>
            <a:r>
              <a:rPr lang="en-GB" dirty="0"/>
              <a:t>The smartphones can be put on a table and their relative locations determined either by using sound (locating relative positions of microphones and speakers via acoustic signals), or via touch protocol, where the phones are first placed on the table and then </a:t>
            </a:r>
            <a:r>
              <a:rPr lang="en-GB" dirty="0" err="1"/>
              <a:t>neighboring</a:t>
            </a:r>
            <a:r>
              <a:rPr lang="en-GB" dirty="0"/>
              <a:t> points on the phones pressed simultaneously.</a:t>
            </a:r>
          </a:p>
          <a:p>
            <a:pPr marL="0" indent="0">
              <a:buNone/>
            </a:pPr>
            <a:r>
              <a:rPr lang="en-GB" dirty="0"/>
              <a:t>Games can then be built which uses the full size of the combined screens, and where the games become richer the more people join in – or the bigger and more complex the </a:t>
            </a:r>
            <a:r>
              <a:rPr lang="en-GB" dirty="0" err="1"/>
              <a:t>tilings</a:t>
            </a:r>
            <a:r>
              <a:rPr lang="en-GB" dirty="0"/>
              <a:t> of the screens become </a:t>
            </a:r>
          </a:p>
        </p:txBody>
      </p:sp>
    </p:spTree>
    <p:extLst>
      <p:ext uri="{BB962C8B-B14F-4D97-AF65-F5344CB8AC3E}">
        <p14:creationId xmlns:p14="http://schemas.microsoft.com/office/powerpoint/2010/main" val="17413313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8349D7-FFB7-4ABE-B8A6-FED6F8CFE9CE}"/>
              </a:ext>
            </a:extLst>
          </p:cNvPr>
          <p:cNvPicPr>
            <a:picLocks noChangeAspect="1"/>
          </p:cNvPicPr>
          <p:nvPr/>
        </p:nvPicPr>
        <p:blipFill rotWithShape="1">
          <a:blip r:embed="rId2">
            <a:extLst>
              <a:ext uri="{28A0092B-C50C-407E-A947-70E740481C1C}">
                <a14:useLocalDpi xmlns:a14="http://schemas.microsoft.com/office/drawing/2010/main" val="0"/>
              </a:ext>
            </a:extLst>
          </a:blip>
          <a:srcRect t="14608" r="48176" b="54360"/>
          <a:stretch/>
        </p:blipFill>
        <p:spPr>
          <a:xfrm>
            <a:off x="2918626" y="354810"/>
            <a:ext cx="13711096" cy="10952098"/>
          </a:xfrm>
          <a:prstGeom prst="rect">
            <a:avLst/>
          </a:prstGeom>
        </p:spPr>
      </p:pic>
      <p:sp>
        <p:nvSpPr>
          <p:cNvPr id="7" name="Rectangle 6">
            <a:extLst>
              <a:ext uri="{FF2B5EF4-FFF2-40B4-BE49-F238E27FC236}">
                <a16:creationId xmlns:a16="http://schemas.microsoft.com/office/drawing/2014/main" id="{0FAFEAC4-F050-4347-80CC-636DC8DBB9A8}"/>
              </a:ext>
            </a:extLst>
          </p:cNvPr>
          <p:cNvSpPr/>
          <p:nvPr/>
        </p:nvSpPr>
        <p:spPr>
          <a:xfrm>
            <a:off x="16072340" y="581459"/>
            <a:ext cx="6365630" cy="4042132"/>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The relative positions of the screens can be computed in a number of ways, including (a) acoustic/ultrasonic localization with built-in speakers and microphones, or (b) a </a:t>
            </a:r>
            <a:r>
              <a:rPr lang="en-GB" sz="3200" dirty="0" err="1">
                <a:solidFill>
                  <a:schemeClr val="tx1"/>
                </a:solidFill>
                <a:latin typeface="Helvetica Neue Medium"/>
                <a:ea typeface="Helvetica Neue Medium"/>
                <a:cs typeface="Helvetica Neue Medium"/>
                <a:sym typeface="Helvetica Neue Medium"/>
              </a:rPr>
              <a:t>startup</a:t>
            </a:r>
            <a:r>
              <a:rPr lang="en-GB" sz="3200" dirty="0">
                <a:solidFill>
                  <a:schemeClr val="tx1"/>
                </a:solidFill>
                <a:latin typeface="Helvetica Neue Medium"/>
                <a:ea typeface="Helvetica Neue Medium"/>
                <a:cs typeface="Helvetica Neue Medium"/>
                <a:sym typeface="Helvetica Neue Medium"/>
              </a:rPr>
              <a:t> (multi-) screen tapping session to get the relative positions</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11" name="Straight Arrow Connector 10">
            <a:extLst>
              <a:ext uri="{FF2B5EF4-FFF2-40B4-BE49-F238E27FC236}">
                <a16:creationId xmlns:a16="http://schemas.microsoft.com/office/drawing/2014/main" id="{50C9F23A-5EFC-4B0D-9BAD-94A53BC3E406}"/>
              </a:ext>
            </a:extLst>
          </p:cNvPr>
          <p:cNvCxnSpPr/>
          <p:nvPr/>
        </p:nvCxnSpPr>
        <p:spPr>
          <a:xfrm flipH="1">
            <a:off x="11992708" y="2409092"/>
            <a:ext cx="4079632" cy="1899139"/>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F4BDEACE-A313-4670-A039-0B6A1420C222}"/>
              </a:ext>
            </a:extLst>
          </p:cNvPr>
          <p:cNvSpPr/>
          <p:nvPr/>
        </p:nvSpPr>
        <p:spPr>
          <a:xfrm>
            <a:off x="9548446" y="10974822"/>
            <a:ext cx="7895493"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Additional hardware, such as specific, </a:t>
            </a:r>
            <a:r>
              <a:rPr lang="en-GB" sz="3200" dirty="0" err="1">
                <a:solidFill>
                  <a:schemeClr val="tx1"/>
                </a:solidFill>
                <a:latin typeface="Helvetica Neue Medium"/>
                <a:ea typeface="Helvetica Neue Medium"/>
                <a:cs typeface="Helvetica Neue Medium"/>
                <a:sym typeface="Helvetica Neue Medium"/>
              </a:rPr>
              <a:t>senseable</a:t>
            </a:r>
            <a:r>
              <a:rPr lang="en-GB" sz="3200" dirty="0">
                <a:solidFill>
                  <a:schemeClr val="tx1"/>
                </a:solidFill>
                <a:latin typeface="Helvetica Neue Medium"/>
                <a:ea typeface="Helvetica Neue Medium"/>
                <a:cs typeface="Helvetica Neue Medium"/>
                <a:sym typeface="Helvetica Neue Medium"/>
              </a:rPr>
              <a:t> bord-game pieces can be introduced</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14" name="Straight Arrow Connector 13">
            <a:extLst>
              <a:ext uri="{FF2B5EF4-FFF2-40B4-BE49-F238E27FC236}">
                <a16:creationId xmlns:a16="http://schemas.microsoft.com/office/drawing/2014/main" id="{5DBA9C39-B9F0-41D0-9C58-1FD384D7A875}"/>
              </a:ext>
            </a:extLst>
          </p:cNvPr>
          <p:cNvCxnSpPr/>
          <p:nvPr/>
        </p:nvCxnSpPr>
        <p:spPr>
          <a:xfrm flipV="1">
            <a:off x="10462846" y="5830859"/>
            <a:ext cx="949569" cy="514396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8D534C6B-414C-4538-9904-ED9BD86A5EEB}"/>
              </a:ext>
            </a:extLst>
          </p:cNvPr>
          <p:cNvSpPr/>
          <p:nvPr/>
        </p:nvSpPr>
        <p:spPr>
          <a:xfrm>
            <a:off x="383392" y="9560945"/>
            <a:ext cx="7895493"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Complex patterns of smartphones lead to complex and interesting 'levels' in the games</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17" name="Straight Arrow Connector 16">
            <a:extLst>
              <a:ext uri="{FF2B5EF4-FFF2-40B4-BE49-F238E27FC236}">
                <a16:creationId xmlns:a16="http://schemas.microsoft.com/office/drawing/2014/main" id="{6EE7168C-1665-4C75-A6B6-7B90E3EC2988}"/>
              </a:ext>
            </a:extLst>
          </p:cNvPr>
          <p:cNvCxnSpPr/>
          <p:nvPr/>
        </p:nvCxnSpPr>
        <p:spPr>
          <a:xfrm flipV="1">
            <a:off x="1582615" y="4800600"/>
            <a:ext cx="5222631" cy="474784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5649505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2EBDB46-97DE-45CB-B7A7-3BCC21EEA73D}"/>
              </a:ext>
            </a:extLst>
          </p:cNvPr>
          <p:cNvSpPr>
            <a:spLocks noGrp="1"/>
          </p:cNvSpPr>
          <p:nvPr>
            <p:ph type="title"/>
          </p:nvPr>
        </p:nvSpPr>
        <p:spPr>
          <a:xfrm>
            <a:off x="1206500" y="10852051"/>
            <a:ext cx="21971000" cy="1116952"/>
          </a:xfrm>
        </p:spPr>
        <p:txBody>
          <a:bodyPr>
            <a:normAutofit fontScale="90000"/>
          </a:bodyPr>
          <a:lstStyle/>
          <a:p>
            <a:r>
              <a:rPr lang="en-GB" dirty="0"/>
              <a:t>#3 </a:t>
            </a:r>
            <a:r>
              <a:rPr lang="en-GB" dirty="0" err="1"/>
              <a:t>NorCode</a:t>
            </a:r>
            <a:endParaRPr lang="en-GB" dirty="0"/>
          </a:p>
        </p:txBody>
      </p:sp>
      <p:sp>
        <p:nvSpPr>
          <p:cNvPr id="7" name="Text Placeholder 5">
            <a:extLst>
              <a:ext uri="{FF2B5EF4-FFF2-40B4-BE49-F238E27FC236}">
                <a16:creationId xmlns:a16="http://schemas.microsoft.com/office/drawing/2014/main" id="{FAFA4BC6-5B91-4FFA-B0F9-A7264ABF4AE5}"/>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A dedicated school PC for coding and robotics, free from </a:t>
            </a:r>
            <a:r>
              <a:rPr lang="en-GB" dirty="0" err="1"/>
              <a:t>colorful</a:t>
            </a:r>
            <a:r>
              <a:rPr lang="en-GB" dirty="0"/>
              <a:t> apps</a:t>
            </a:r>
          </a:p>
        </p:txBody>
      </p:sp>
      <p:pic>
        <p:nvPicPr>
          <p:cNvPr id="8" name="Picture 7" descr="Image preview">
            <a:extLst>
              <a:ext uri="{FF2B5EF4-FFF2-40B4-BE49-F238E27FC236}">
                <a16:creationId xmlns:a16="http://schemas.microsoft.com/office/drawing/2014/main" id="{3A976AE4-3ABA-1E49-9D34-4B665DFB2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798" b="47576"/>
          <a:stretch/>
        </p:blipFill>
        <p:spPr bwMode="auto">
          <a:xfrm>
            <a:off x="1740877" y="1746997"/>
            <a:ext cx="8332298" cy="8589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preview">
            <a:extLst>
              <a:ext uri="{FF2B5EF4-FFF2-40B4-BE49-F238E27FC236}">
                <a16:creationId xmlns:a16="http://schemas.microsoft.com/office/drawing/2014/main" id="{425FD4E0-A905-4046-BBAD-9E947EA4A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12" t="3788" r="7822" b="38182"/>
          <a:stretch/>
        </p:blipFill>
        <p:spPr bwMode="auto">
          <a:xfrm>
            <a:off x="12385431" y="606490"/>
            <a:ext cx="8815447" cy="973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055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9D57BC-1844-4741-85B9-419130A3E643}"/>
              </a:ext>
            </a:extLst>
          </p:cNvPr>
          <p:cNvSpPr>
            <a:spLocks noGrp="1"/>
          </p:cNvSpPr>
          <p:nvPr>
            <p:ph idx="1"/>
          </p:nvPr>
        </p:nvSpPr>
        <p:spPr>
          <a:xfrm>
            <a:off x="1676400" y="1974273"/>
            <a:ext cx="21031200" cy="10379654"/>
          </a:xfrm>
        </p:spPr>
        <p:txBody>
          <a:bodyPr>
            <a:normAutofit/>
          </a:bodyPr>
          <a:lstStyle/>
          <a:p>
            <a:pPr marL="0" indent="0" algn="just">
              <a:buNone/>
            </a:pPr>
            <a:r>
              <a:rPr lang="en-GB" b="1" dirty="0"/>
              <a:t>Problem: </a:t>
            </a:r>
            <a:r>
              <a:rPr lang="en-GB" dirty="0"/>
              <a:t>Schools introduce iPads and Chromebooks that are not particularly well suited for teaching kids key digital skills like coding and robotics. Instead, they are faced with a well of </a:t>
            </a:r>
            <a:r>
              <a:rPr lang="en-GB" dirty="0" err="1"/>
              <a:t>colorful</a:t>
            </a:r>
            <a:r>
              <a:rPr lang="en-GB" dirty="0"/>
              <a:t> apps associated with unclear learning goals, with a physical design not well suited for growing bodies. The kids soon become part of the digital data collection regime of the big tech companies. </a:t>
            </a:r>
          </a:p>
          <a:p>
            <a:pPr marL="0" indent="0" algn="just">
              <a:buNone/>
            </a:pPr>
            <a:endParaRPr lang="en-GB" dirty="0"/>
          </a:p>
          <a:p>
            <a:pPr marL="0" indent="0" algn="just">
              <a:buNone/>
            </a:pPr>
            <a:r>
              <a:rPr lang="en-GB" b="1" dirty="0"/>
              <a:t>Solution: </a:t>
            </a:r>
            <a:r>
              <a:rPr lang="en-GB" dirty="0"/>
              <a:t>A dedicated PC with its own teaching universe, disconnected from the web and from streaming. Flexible and ergonomically designed for children, and featuring its own teaching program packages. The device itself is low power with a simple screen where the action happens away from the screen itself, using actuators, sensors and robots as natural output modalities.</a:t>
            </a:r>
            <a:r>
              <a:rPr lang="en-NO" dirty="0"/>
              <a:t> </a:t>
            </a:r>
            <a:endParaRPr lang="en-NO" b="1" dirty="0"/>
          </a:p>
        </p:txBody>
      </p:sp>
    </p:spTree>
    <p:extLst>
      <p:ext uri="{BB962C8B-B14F-4D97-AF65-F5344CB8AC3E}">
        <p14:creationId xmlns:p14="http://schemas.microsoft.com/office/powerpoint/2010/main" val="2953486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3A976AE4-3ABA-1E49-9D34-4B665DFB2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798" b="47576"/>
          <a:stretch/>
        </p:blipFill>
        <p:spPr bwMode="auto">
          <a:xfrm>
            <a:off x="4086808" y="3488880"/>
            <a:ext cx="8014276" cy="826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425FD4E0-A905-4046-BBAD-9E947EA4A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12" t="9156" r="7822" b="38182"/>
          <a:stretch/>
        </p:blipFill>
        <p:spPr bwMode="auto">
          <a:xfrm>
            <a:off x="13081944" y="3620959"/>
            <a:ext cx="8478984" cy="84930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9F76EC-C3D3-E247-9AE8-4A0B43BBFCED}"/>
              </a:ext>
            </a:extLst>
          </p:cNvPr>
          <p:cNvSpPr txBox="1"/>
          <p:nvPr/>
        </p:nvSpPr>
        <p:spPr>
          <a:xfrm>
            <a:off x="689915" y="4559276"/>
            <a:ext cx="3825550" cy="2308324"/>
          </a:xfrm>
          <a:prstGeom prst="rect">
            <a:avLst/>
          </a:prstGeom>
          <a:noFill/>
        </p:spPr>
        <p:txBody>
          <a:bodyPr wrap="square" rtlCol="0">
            <a:spAutoFit/>
          </a:bodyPr>
          <a:lstStyle/>
          <a:p>
            <a:r>
              <a:rPr lang="en-GB" sz="3600" dirty="0"/>
              <a:t>Ergonomic adjustment of the screen to fit the </a:t>
            </a:r>
            <a:r>
              <a:rPr lang="en-GB" sz="3600" dirty="0" err="1"/>
              <a:t>childs</a:t>
            </a:r>
            <a:r>
              <a:rPr lang="en-GB" sz="3600" dirty="0"/>
              <a:t> height</a:t>
            </a:r>
          </a:p>
        </p:txBody>
      </p:sp>
      <p:cxnSp>
        <p:nvCxnSpPr>
          <p:cNvPr id="5" name="Straight Arrow Connector 4">
            <a:extLst>
              <a:ext uri="{FF2B5EF4-FFF2-40B4-BE49-F238E27FC236}">
                <a16:creationId xmlns:a16="http://schemas.microsoft.com/office/drawing/2014/main" id="{41912580-40DA-5E46-9410-7D1A9ECC0420}"/>
              </a:ext>
            </a:extLst>
          </p:cNvPr>
          <p:cNvCxnSpPr/>
          <p:nvPr/>
        </p:nvCxnSpPr>
        <p:spPr>
          <a:xfrm>
            <a:off x="4086808" y="5846901"/>
            <a:ext cx="1474236" cy="4665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19DE616B-4B6E-B84F-97BF-B94B576E6B98}"/>
              </a:ext>
            </a:extLst>
          </p:cNvPr>
          <p:cNvSpPr txBox="1"/>
          <p:nvPr/>
        </p:nvSpPr>
        <p:spPr>
          <a:xfrm>
            <a:off x="5285510" y="349471"/>
            <a:ext cx="8027853" cy="2554545"/>
          </a:xfrm>
          <a:prstGeom prst="rect">
            <a:avLst/>
          </a:prstGeom>
          <a:noFill/>
        </p:spPr>
        <p:txBody>
          <a:bodyPr wrap="square" rtlCol="0">
            <a:spAutoFit/>
          </a:bodyPr>
          <a:lstStyle/>
          <a:p>
            <a:r>
              <a:rPr lang="en-NO" sz="4000" b="1" dirty="0"/>
              <a:t>Low action, low power s</a:t>
            </a:r>
            <a:r>
              <a:rPr lang="nb-NO" sz="4000" b="1" dirty="0" err="1"/>
              <a:t>creen</a:t>
            </a:r>
            <a:r>
              <a:rPr lang="en-NO" sz="4000" dirty="0"/>
              <a:t>: </a:t>
            </a:r>
            <a:r>
              <a:rPr lang="nb-NO" sz="4000" dirty="0" err="1"/>
              <a:t>Low</a:t>
            </a:r>
            <a:r>
              <a:rPr lang="nb-NO" sz="4000" dirty="0"/>
              <a:t> </a:t>
            </a:r>
            <a:r>
              <a:rPr lang="nb-NO" sz="4000" dirty="0" err="1"/>
              <a:t>color</a:t>
            </a:r>
            <a:r>
              <a:rPr lang="nb-NO" sz="4000" dirty="0"/>
              <a:t> screen, e-</a:t>
            </a:r>
            <a:r>
              <a:rPr lang="nb-NO" sz="4000" dirty="0" err="1"/>
              <a:t>Ink</a:t>
            </a:r>
            <a:r>
              <a:rPr lang="nb-NO" sz="4000" dirty="0"/>
              <a:t> or </a:t>
            </a:r>
            <a:r>
              <a:rPr lang="nb-NO" sz="4000" dirty="0" err="1"/>
              <a:t>moncrome</a:t>
            </a:r>
            <a:r>
              <a:rPr lang="nb-NO" sz="4000" dirty="0"/>
              <a:t>. The goal is not </a:t>
            </a:r>
            <a:r>
              <a:rPr lang="nb-NO" sz="4000" dirty="0" err="1"/>
              <a:t>scrolling</a:t>
            </a:r>
            <a:r>
              <a:rPr lang="nb-NO" sz="4000" dirty="0"/>
              <a:t> </a:t>
            </a:r>
            <a:r>
              <a:rPr lang="nb-NO" sz="4000" dirty="0" err="1"/>
              <a:t>but</a:t>
            </a:r>
            <a:r>
              <a:rPr lang="nb-NO" sz="4000" dirty="0"/>
              <a:t> </a:t>
            </a:r>
            <a:r>
              <a:rPr lang="nb-NO" sz="4000" dirty="0" err="1"/>
              <a:t>coding</a:t>
            </a:r>
            <a:endParaRPr lang="en-NO" sz="4000" dirty="0"/>
          </a:p>
        </p:txBody>
      </p:sp>
      <p:cxnSp>
        <p:nvCxnSpPr>
          <p:cNvPr id="7" name="Straight Arrow Connector 6">
            <a:extLst>
              <a:ext uri="{FF2B5EF4-FFF2-40B4-BE49-F238E27FC236}">
                <a16:creationId xmlns:a16="http://schemas.microsoft.com/office/drawing/2014/main" id="{6973D994-80C7-9C45-A165-EF5DDB304BAC}"/>
              </a:ext>
            </a:extLst>
          </p:cNvPr>
          <p:cNvCxnSpPr/>
          <p:nvPr/>
        </p:nvCxnSpPr>
        <p:spPr>
          <a:xfrm flipH="1">
            <a:off x="9782905" y="3296494"/>
            <a:ext cx="951722" cy="9623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1C773FE-2796-7546-940B-4B24ABDC3D87}"/>
              </a:ext>
            </a:extLst>
          </p:cNvPr>
          <p:cNvSpPr txBox="1"/>
          <p:nvPr/>
        </p:nvSpPr>
        <p:spPr>
          <a:xfrm>
            <a:off x="96535" y="10702949"/>
            <a:ext cx="10638091" cy="2862322"/>
          </a:xfrm>
          <a:prstGeom prst="rect">
            <a:avLst/>
          </a:prstGeom>
          <a:noFill/>
        </p:spPr>
        <p:txBody>
          <a:bodyPr wrap="square" rtlCol="0">
            <a:spAutoFit/>
          </a:bodyPr>
          <a:lstStyle/>
          <a:p>
            <a:endParaRPr lang="nb-NO" sz="3600" b="1" dirty="0"/>
          </a:p>
          <a:p>
            <a:r>
              <a:rPr lang="nb-NO" sz="3600" b="1" dirty="0" err="1"/>
              <a:t>Exchangable</a:t>
            </a:r>
            <a:r>
              <a:rPr lang="nb-NO" sz="3600" b="1" dirty="0"/>
              <a:t> </a:t>
            </a:r>
            <a:r>
              <a:rPr lang="nb-NO" sz="3600" b="1" dirty="0" err="1"/>
              <a:t>battery</a:t>
            </a:r>
            <a:r>
              <a:rPr lang="nb-NO" sz="3600" b="1" dirty="0"/>
              <a:t> </a:t>
            </a:r>
            <a:r>
              <a:rPr lang="nb-NO" sz="3600" b="1" dirty="0" err="1"/>
              <a:t>pack</a:t>
            </a:r>
            <a:r>
              <a:rPr lang="nb-NO" sz="3600" b="1" dirty="0"/>
              <a:t>. </a:t>
            </a:r>
          </a:p>
          <a:p>
            <a:r>
              <a:rPr lang="nb-NO" sz="3600" b="1" dirty="0"/>
              <a:t> </a:t>
            </a:r>
            <a:r>
              <a:rPr lang="nb-NO" sz="3600" dirty="0"/>
              <a:t>2 </a:t>
            </a:r>
            <a:r>
              <a:rPr lang="nb-NO" sz="3600" dirty="0" err="1"/>
              <a:t>batteries</a:t>
            </a:r>
            <a:r>
              <a:rPr lang="nb-NO" sz="3600" dirty="0"/>
              <a:t> per </a:t>
            </a:r>
            <a:r>
              <a:rPr lang="nb-NO" sz="3600" dirty="0" err="1"/>
              <a:t>device</a:t>
            </a:r>
            <a:r>
              <a:rPr lang="nb-NO" sz="3600" dirty="0"/>
              <a:t>. So </a:t>
            </a:r>
            <a:r>
              <a:rPr lang="nb-NO" sz="3600" dirty="0" err="1"/>
              <a:t>that</a:t>
            </a:r>
            <a:r>
              <a:rPr lang="nb-NO" sz="3600" dirty="0"/>
              <a:t> </a:t>
            </a:r>
            <a:r>
              <a:rPr lang="nb-NO" sz="3600" dirty="0" err="1"/>
              <a:t>the</a:t>
            </a:r>
            <a:r>
              <a:rPr lang="nb-NO" sz="3600" dirty="0"/>
              <a:t> </a:t>
            </a:r>
            <a:r>
              <a:rPr lang="nb-NO" sz="3600" dirty="0" err="1"/>
              <a:t>device</a:t>
            </a:r>
            <a:r>
              <a:rPr lang="nb-NO" sz="3600" dirty="0"/>
              <a:t> </a:t>
            </a:r>
            <a:r>
              <a:rPr lang="nb-NO" sz="3600" dirty="0" err="1"/>
              <a:t>can</a:t>
            </a:r>
            <a:r>
              <a:rPr lang="nb-NO" sz="3600" dirty="0"/>
              <a:t> be </a:t>
            </a:r>
            <a:r>
              <a:rPr lang="nb-NO" sz="3600" dirty="0" err="1"/>
              <a:t>placed</a:t>
            </a:r>
            <a:r>
              <a:rPr lang="nb-NO" sz="3600" dirty="0"/>
              <a:t> </a:t>
            </a:r>
            <a:r>
              <a:rPr lang="nb-NO" sz="3600" dirty="0" err="1"/>
              <a:t>on</a:t>
            </a:r>
            <a:r>
              <a:rPr lang="nb-NO" sz="3600" dirty="0"/>
              <a:t> </a:t>
            </a:r>
            <a:r>
              <a:rPr lang="nb-NO" sz="3600" dirty="0" err="1"/>
              <a:t>the</a:t>
            </a:r>
            <a:r>
              <a:rPr lang="nb-NO" sz="3600" dirty="0"/>
              <a:t> desk </a:t>
            </a:r>
            <a:r>
              <a:rPr lang="nb-NO" sz="3600" dirty="0" err="1"/>
              <a:t>without</a:t>
            </a:r>
            <a:r>
              <a:rPr lang="nb-NO" sz="3600" dirty="0"/>
              <a:t> </a:t>
            </a:r>
            <a:r>
              <a:rPr lang="nb-NO" sz="3600" dirty="0" err="1"/>
              <a:t>needing</a:t>
            </a:r>
            <a:r>
              <a:rPr lang="nb-NO" sz="3600" dirty="0"/>
              <a:t> </a:t>
            </a:r>
            <a:r>
              <a:rPr lang="nb-NO" sz="3600" dirty="0" err="1"/>
              <a:t>cables</a:t>
            </a:r>
            <a:r>
              <a:rPr lang="nb-NO" sz="3600" dirty="0"/>
              <a:t>. A </a:t>
            </a:r>
            <a:r>
              <a:rPr lang="nb-NO" sz="3600" dirty="0" err="1"/>
              <a:t>class</a:t>
            </a:r>
            <a:r>
              <a:rPr lang="nb-NO" sz="3600" dirty="0"/>
              <a:t> </a:t>
            </a:r>
            <a:r>
              <a:rPr lang="nb-NO" sz="3600" dirty="0" err="1"/>
              <a:t>set</a:t>
            </a:r>
            <a:r>
              <a:rPr lang="nb-NO" sz="3600" dirty="0"/>
              <a:t> </a:t>
            </a:r>
            <a:r>
              <a:rPr lang="nb-NO" sz="3600" dirty="0" err="1"/>
              <a:t>box</a:t>
            </a:r>
            <a:r>
              <a:rPr lang="nb-NO" sz="3600" dirty="0"/>
              <a:t> </a:t>
            </a:r>
            <a:r>
              <a:rPr lang="nb-NO" sz="3600" dirty="0" err="1"/>
              <a:t>of</a:t>
            </a:r>
            <a:r>
              <a:rPr lang="nb-NO" sz="3600" dirty="0"/>
              <a:t> </a:t>
            </a:r>
            <a:r>
              <a:rPr lang="nb-NO" sz="3600" dirty="0" err="1"/>
              <a:t>batteries</a:t>
            </a:r>
            <a:r>
              <a:rPr lang="nb-NO" sz="3600" dirty="0"/>
              <a:t> is </a:t>
            </a:r>
            <a:r>
              <a:rPr lang="nb-NO" sz="3600" dirty="0" err="1"/>
              <a:t>continously</a:t>
            </a:r>
            <a:r>
              <a:rPr lang="nb-NO" sz="3600" dirty="0"/>
              <a:t> </a:t>
            </a:r>
            <a:r>
              <a:rPr lang="nb-NO" sz="3600" dirty="0" err="1"/>
              <a:t>charged</a:t>
            </a:r>
            <a:r>
              <a:rPr lang="nb-NO" sz="3600" dirty="0"/>
              <a:t> </a:t>
            </a:r>
          </a:p>
        </p:txBody>
      </p:sp>
      <p:cxnSp>
        <p:nvCxnSpPr>
          <p:cNvPr id="12" name="Straight Arrow Connector 11">
            <a:extLst>
              <a:ext uri="{FF2B5EF4-FFF2-40B4-BE49-F238E27FC236}">
                <a16:creationId xmlns:a16="http://schemas.microsoft.com/office/drawing/2014/main" id="{E847BAA2-185A-484C-8DA4-132FFE02F3C6}"/>
              </a:ext>
            </a:extLst>
          </p:cNvPr>
          <p:cNvCxnSpPr>
            <a:cxnSpLocks/>
          </p:cNvCxnSpPr>
          <p:nvPr/>
        </p:nvCxnSpPr>
        <p:spPr>
          <a:xfrm flipV="1">
            <a:off x="3349690" y="10271773"/>
            <a:ext cx="1474236" cy="587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70BEF92-C114-EA46-9AEB-46BEA6C079F6}"/>
              </a:ext>
            </a:extLst>
          </p:cNvPr>
          <p:cNvSpPr txBox="1"/>
          <p:nvPr/>
        </p:nvSpPr>
        <p:spPr>
          <a:xfrm>
            <a:off x="15537867" y="1042118"/>
            <a:ext cx="8014274" cy="2308324"/>
          </a:xfrm>
          <a:prstGeom prst="rect">
            <a:avLst/>
          </a:prstGeom>
          <a:noFill/>
        </p:spPr>
        <p:txBody>
          <a:bodyPr wrap="square" rtlCol="0">
            <a:spAutoFit/>
          </a:bodyPr>
          <a:lstStyle/>
          <a:p>
            <a:r>
              <a:rPr lang="nb-NO" sz="3600" b="1" dirty="0"/>
              <a:t>Connection for robots and sensor</a:t>
            </a:r>
            <a:r>
              <a:rPr lang="en-NO" sz="3600" b="1" dirty="0"/>
              <a:t>. </a:t>
            </a:r>
            <a:r>
              <a:rPr lang="nb-NO" sz="3600" dirty="0"/>
              <a:t>The </a:t>
            </a:r>
            <a:r>
              <a:rPr lang="nb-NO" sz="3600" dirty="0" err="1"/>
              <a:t>primary</a:t>
            </a:r>
            <a:r>
              <a:rPr lang="nb-NO" sz="3600" dirty="0"/>
              <a:t> output is not </a:t>
            </a:r>
            <a:r>
              <a:rPr lang="nb-NO" sz="3600" dirty="0" err="1"/>
              <a:t>what</a:t>
            </a:r>
            <a:r>
              <a:rPr lang="nb-NO" sz="3600" dirty="0"/>
              <a:t> </a:t>
            </a:r>
            <a:r>
              <a:rPr lang="nb-NO" sz="3600" dirty="0" err="1"/>
              <a:t>happens</a:t>
            </a:r>
            <a:r>
              <a:rPr lang="nb-NO" sz="3600" dirty="0"/>
              <a:t> </a:t>
            </a:r>
            <a:r>
              <a:rPr lang="nb-NO" sz="3600" dirty="0" err="1"/>
              <a:t>on</a:t>
            </a:r>
            <a:r>
              <a:rPr lang="nb-NO" sz="3600" dirty="0"/>
              <a:t> </a:t>
            </a:r>
            <a:r>
              <a:rPr lang="nb-NO" sz="3600" dirty="0" err="1"/>
              <a:t>the</a:t>
            </a:r>
            <a:r>
              <a:rPr lang="nb-NO" sz="3600" dirty="0"/>
              <a:t> screen </a:t>
            </a:r>
            <a:r>
              <a:rPr lang="nb-NO" sz="3600" dirty="0" err="1"/>
              <a:t>but</a:t>
            </a:r>
            <a:r>
              <a:rPr lang="nb-NO" sz="3600" dirty="0"/>
              <a:t> </a:t>
            </a:r>
            <a:r>
              <a:rPr lang="nb-NO" sz="3600" dirty="0" err="1"/>
              <a:t>on</a:t>
            </a:r>
            <a:r>
              <a:rPr lang="nb-NO" sz="3600" dirty="0"/>
              <a:t> </a:t>
            </a:r>
            <a:r>
              <a:rPr lang="nb-NO" sz="3600" dirty="0" err="1"/>
              <a:t>your</a:t>
            </a:r>
            <a:r>
              <a:rPr lang="nb-NO" sz="3600" dirty="0"/>
              <a:t> desk</a:t>
            </a:r>
            <a:endParaRPr lang="en-NO" sz="3600" dirty="0"/>
          </a:p>
        </p:txBody>
      </p:sp>
      <p:cxnSp>
        <p:nvCxnSpPr>
          <p:cNvPr id="13" name="Straight Arrow Connector 12">
            <a:extLst>
              <a:ext uri="{FF2B5EF4-FFF2-40B4-BE49-F238E27FC236}">
                <a16:creationId xmlns:a16="http://schemas.microsoft.com/office/drawing/2014/main" id="{87FA03FD-7D8F-0246-A2D2-368D5480243D}"/>
              </a:ext>
            </a:extLst>
          </p:cNvPr>
          <p:cNvCxnSpPr/>
          <p:nvPr/>
        </p:nvCxnSpPr>
        <p:spPr>
          <a:xfrm flipH="1">
            <a:off x="16750146" y="3421187"/>
            <a:ext cx="2348344" cy="26589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9B79366-D6A5-E242-9FCA-2A1D724DE7D8}"/>
              </a:ext>
            </a:extLst>
          </p:cNvPr>
          <p:cNvSpPr txBox="1"/>
          <p:nvPr/>
        </p:nvSpPr>
        <p:spPr>
          <a:xfrm>
            <a:off x="12192000" y="11956809"/>
            <a:ext cx="11360140" cy="1077218"/>
          </a:xfrm>
          <a:prstGeom prst="rect">
            <a:avLst/>
          </a:prstGeom>
          <a:noFill/>
        </p:spPr>
        <p:txBody>
          <a:bodyPr wrap="square" rtlCol="0">
            <a:spAutoFit/>
          </a:bodyPr>
          <a:lstStyle/>
          <a:p>
            <a:r>
              <a:rPr lang="nb-NO" sz="3200" b="1" dirty="0"/>
              <a:t>Large touch </a:t>
            </a:r>
            <a:r>
              <a:rPr lang="nb-NO" sz="3200" b="1" dirty="0" err="1"/>
              <a:t>pad</a:t>
            </a:r>
            <a:r>
              <a:rPr lang="nb-NO" sz="3200" b="1" dirty="0"/>
              <a:t> (</a:t>
            </a:r>
            <a:r>
              <a:rPr lang="nb-NO" sz="3200" b="1" dirty="0" err="1"/>
              <a:t>optional</a:t>
            </a:r>
            <a:r>
              <a:rPr lang="nb-NO" sz="3200" b="1" dirty="0"/>
              <a:t>). </a:t>
            </a:r>
            <a:r>
              <a:rPr lang="nb-NO" sz="3200" dirty="0"/>
              <a:t>A </a:t>
            </a:r>
            <a:r>
              <a:rPr lang="nb-NO" sz="3200" dirty="0" err="1"/>
              <a:t>mouse</a:t>
            </a:r>
            <a:r>
              <a:rPr lang="nb-NO" sz="3200" dirty="0"/>
              <a:t> or a </a:t>
            </a:r>
            <a:r>
              <a:rPr lang="nb-NO" sz="3200" dirty="0" err="1"/>
              <a:t>small</a:t>
            </a:r>
            <a:r>
              <a:rPr lang="nb-NO" sz="3200" dirty="0"/>
              <a:t> </a:t>
            </a:r>
            <a:r>
              <a:rPr lang="nb-NO" sz="3200" dirty="0" err="1"/>
              <a:t>touchpad</a:t>
            </a:r>
            <a:r>
              <a:rPr lang="nb-NO" sz="3200" dirty="0"/>
              <a:t> is not ideal for a </a:t>
            </a:r>
            <a:r>
              <a:rPr lang="nb-NO" sz="3200" dirty="0" err="1"/>
              <a:t>child's</a:t>
            </a:r>
            <a:r>
              <a:rPr lang="nb-NO" sz="3200" dirty="0"/>
              <a:t> fine motor </a:t>
            </a:r>
            <a:r>
              <a:rPr lang="nb-NO" sz="3200" dirty="0" err="1"/>
              <a:t>develoment</a:t>
            </a:r>
            <a:r>
              <a:rPr lang="nb-NO" sz="3200" dirty="0"/>
              <a:t>.</a:t>
            </a:r>
            <a:endParaRPr lang="en-NO" sz="4800" dirty="0"/>
          </a:p>
        </p:txBody>
      </p:sp>
      <p:cxnSp>
        <p:nvCxnSpPr>
          <p:cNvPr id="16" name="Straight Arrow Connector 15">
            <a:extLst>
              <a:ext uri="{FF2B5EF4-FFF2-40B4-BE49-F238E27FC236}">
                <a16:creationId xmlns:a16="http://schemas.microsoft.com/office/drawing/2014/main" id="{A7D1C914-EC32-C34B-A8A4-71A81468DC8C}"/>
              </a:ext>
            </a:extLst>
          </p:cNvPr>
          <p:cNvCxnSpPr/>
          <p:nvPr/>
        </p:nvCxnSpPr>
        <p:spPr>
          <a:xfrm flipV="1">
            <a:off x="14401800" y="8707583"/>
            <a:ext cx="2140528" cy="304297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6687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EE146F15-8FC2-4222-902E-D6CB84688B29}"/>
              </a:ext>
            </a:extLst>
          </p:cNvPr>
          <p:cNvPicPr>
            <a:picLocks noChangeAspect="1"/>
          </p:cNvPicPr>
          <p:nvPr/>
        </p:nvPicPr>
        <p:blipFill rotWithShape="1">
          <a:blip r:embed="rId2">
            <a:extLst>
              <a:ext uri="{28A0092B-C50C-407E-A947-70E740481C1C}">
                <a14:useLocalDpi xmlns:a14="http://schemas.microsoft.com/office/drawing/2010/main" val="0"/>
              </a:ext>
            </a:extLst>
          </a:blip>
          <a:srcRect t="47869" r="4222" b="-1"/>
          <a:stretch/>
        </p:blipFill>
        <p:spPr>
          <a:xfrm>
            <a:off x="5714580" y="703385"/>
            <a:ext cx="15088020" cy="10955215"/>
          </a:xfrm>
          <a:prstGeom prst="rect">
            <a:avLst/>
          </a:prstGeom>
        </p:spPr>
      </p:pic>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normAutofit/>
          </a:bodyPr>
          <a:lstStyle/>
          <a:p>
            <a:r>
              <a:rPr lang="en-GB" sz="9700" dirty="0"/>
              <a:t>#4 Mobile butler</a:t>
            </a:r>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Create a new tech ecosystem on top of existing ones.</a:t>
            </a:r>
          </a:p>
        </p:txBody>
      </p:sp>
    </p:spTree>
    <p:extLst>
      <p:ext uri="{BB962C8B-B14F-4D97-AF65-F5344CB8AC3E}">
        <p14:creationId xmlns:p14="http://schemas.microsoft.com/office/powerpoint/2010/main" val="24732848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roblem: Lots of features you would want such as «universal away message» are not available in iOS or Android. These devices also invite you to spend more time than you might like browsing gaming and scrolling.…"/>
          <p:cNvSpPr txBox="1">
            <a:spLocks noGrp="1"/>
          </p:cNvSpPr>
          <p:nvPr>
            <p:ph type="body" idx="1"/>
          </p:nvPr>
        </p:nvSpPr>
        <p:spPr>
          <a:xfrm>
            <a:off x="1065824" y="3140673"/>
            <a:ext cx="21971000" cy="8256012"/>
          </a:xfrm>
          <a:prstGeom prst="rect">
            <a:avLst/>
          </a:prstGeom>
        </p:spPr>
        <p:txBody>
          <a:bodyPr>
            <a:normAutofit lnSpcReduction="10000"/>
          </a:bodyPr>
          <a:lstStyle/>
          <a:p>
            <a:pPr marL="0" indent="0">
              <a:buNone/>
            </a:pPr>
            <a:r>
              <a:rPr b="1" dirty="0"/>
              <a:t>Problem: </a:t>
            </a:r>
            <a:r>
              <a:rPr dirty="0"/>
              <a:t>Lots of features you would want such as «universal away message» are not available in iOS or Android. These devices also invite you to spend more time than you might like browsing gaming and scrolling. </a:t>
            </a:r>
          </a:p>
          <a:p>
            <a:pPr marL="0" indent="0">
              <a:buNone/>
            </a:pPr>
            <a:r>
              <a:rPr b="1" dirty="0"/>
              <a:t>Solution?: </a:t>
            </a:r>
            <a:r>
              <a:rPr dirty="0"/>
              <a:t>«Wrap them in», and provide your own interface to your smart phone</a:t>
            </a:r>
          </a:p>
          <a:p>
            <a:pPr marL="0" indent="0">
              <a:buNone/>
            </a:pPr>
            <a:r>
              <a:rPr dirty="0"/>
              <a:t>A housing device that can simulate touch input and read the screen. The touch input can be created with a stylus held in place by servo motors above the screen. </a:t>
            </a:r>
            <a:endParaRPr lang="nb-NO" dirty="0"/>
          </a:p>
          <a:p>
            <a:pPr marL="0" indent="0">
              <a:buNone/>
            </a:pPr>
            <a:r>
              <a:rPr dirty="0"/>
              <a:t>Your own interface could be a wrist band, a small screen with buttons or other device</a:t>
            </a:r>
            <a:r>
              <a:rPr lang="nb-NO" dirty="0"/>
              <a:t>. An in-</a:t>
            </a:r>
            <a:r>
              <a:rPr lang="nb-NO" dirty="0" err="1"/>
              <a:t>the</a:t>
            </a:r>
            <a:r>
              <a:rPr lang="nb-NO" dirty="0"/>
              <a:t>-</a:t>
            </a:r>
            <a:r>
              <a:rPr lang="nb-NO" dirty="0" err="1"/>
              <a:t>housing</a:t>
            </a:r>
            <a:r>
              <a:rPr lang="nb-NO" dirty="0"/>
              <a:t> </a:t>
            </a:r>
            <a:r>
              <a:rPr lang="nb-NO" dirty="0" err="1"/>
              <a:t>camera</a:t>
            </a:r>
            <a:r>
              <a:rPr lang="nb-NO" dirty="0"/>
              <a:t> sees </a:t>
            </a:r>
            <a:r>
              <a:rPr lang="nb-NO" dirty="0" err="1"/>
              <a:t>what</a:t>
            </a:r>
            <a:r>
              <a:rPr lang="nb-NO" dirty="0"/>
              <a:t> </a:t>
            </a:r>
            <a:r>
              <a:rPr lang="nb-NO" dirty="0" err="1"/>
              <a:t>happens</a:t>
            </a:r>
            <a:r>
              <a:rPr lang="nb-NO" dirty="0"/>
              <a:t> </a:t>
            </a:r>
            <a:r>
              <a:rPr lang="nb-NO" dirty="0" err="1"/>
              <a:t>on</a:t>
            </a:r>
            <a:r>
              <a:rPr lang="nb-NO" dirty="0"/>
              <a:t> screen and </a:t>
            </a:r>
            <a:r>
              <a:rPr lang="nb-NO" dirty="0" err="1"/>
              <a:t>uses</a:t>
            </a:r>
            <a:r>
              <a:rPr lang="nb-NO" dirty="0"/>
              <a:t> </a:t>
            </a:r>
            <a:r>
              <a:rPr lang="nb-NO" dirty="0" err="1"/>
              <a:t>machine</a:t>
            </a:r>
            <a:r>
              <a:rPr lang="nb-NO" dirty="0"/>
              <a:t> </a:t>
            </a:r>
            <a:r>
              <a:rPr lang="nb-NO" dirty="0" err="1"/>
              <a:t>learing</a:t>
            </a:r>
            <a:r>
              <a:rPr lang="nb-NO" dirty="0"/>
              <a:t> to drive </a:t>
            </a:r>
            <a:r>
              <a:rPr lang="nb-NO" dirty="0" err="1"/>
              <a:t>the</a:t>
            </a:r>
            <a:r>
              <a:rPr lang="nb-NO" dirty="0"/>
              <a:t> </a:t>
            </a:r>
            <a:r>
              <a:rPr lang="nb-NO" dirty="0" err="1"/>
              <a:t>interaction</a:t>
            </a:r>
            <a:r>
              <a:rPr lang="nb-NO" dirty="0"/>
              <a:t> </a:t>
            </a:r>
            <a:r>
              <a:rPr lang="nb-NO" dirty="0" err="1"/>
              <a:t>using</a:t>
            </a:r>
            <a:r>
              <a:rPr lang="nb-NO" dirty="0"/>
              <a:t> </a:t>
            </a:r>
            <a:r>
              <a:rPr lang="nb-NO" dirty="0" err="1"/>
              <a:t>the</a:t>
            </a:r>
            <a:r>
              <a:rPr lang="nb-NO" dirty="0"/>
              <a:t> stylus</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9" name="Rectangle 18">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9096"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grpSp>
        <p:nvGrpSpPr>
          <p:cNvPr id="21" name="Group 20">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34580" y="1363256"/>
            <a:ext cx="2256764" cy="1694412"/>
            <a:chOff x="668003" y="1684057"/>
            <a:chExt cx="1128382" cy="847206"/>
          </a:xfrm>
        </p:grpSpPr>
        <p:sp>
          <p:nvSpPr>
            <p:cNvPr id="22"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
          <p:nvSpPr>
            <p:cNvPr id="23"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182880" tIns="91440" rIns="182880" bIns="91440" numCol="1" anchor="t" anchorCtr="0" compatLnSpc="1">
              <a:prstTxWarp prst="textNoShape">
                <a:avLst/>
              </a:prstTxWarp>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grpSp>
      <p:sp>
        <p:nvSpPr>
          <p:cNvPr id="2" name="Title 1">
            <a:extLst>
              <a:ext uri="{FF2B5EF4-FFF2-40B4-BE49-F238E27FC236}">
                <a16:creationId xmlns:a16="http://schemas.microsoft.com/office/drawing/2014/main" id="{99DD2F7C-699F-2344-BDAE-4CFCA7982CA5}"/>
              </a:ext>
            </a:extLst>
          </p:cNvPr>
          <p:cNvSpPr>
            <a:spLocks noGrp="1"/>
          </p:cNvSpPr>
          <p:nvPr>
            <p:ph type="title"/>
          </p:nvPr>
        </p:nvSpPr>
        <p:spPr>
          <a:xfrm>
            <a:off x="1534581" y="2333865"/>
            <a:ext cx="7164146" cy="8559418"/>
          </a:xfrm>
        </p:spPr>
        <p:txBody>
          <a:bodyPr anchor="ctr">
            <a:normAutofit/>
          </a:bodyPr>
          <a:lstStyle/>
          <a:p>
            <a:r>
              <a:rPr lang="en-NO" sz="9600" dirty="0">
                <a:solidFill>
                  <a:schemeClr val="bg1"/>
                </a:solidFill>
              </a:rPr>
              <a:t>T</a:t>
            </a:r>
            <a:r>
              <a:rPr lang="en-GB" sz="9600" dirty="0">
                <a:solidFill>
                  <a:schemeClr val="bg1"/>
                </a:solidFill>
              </a:rPr>
              <a:t>h</a:t>
            </a:r>
            <a:r>
              <a:rPr lang="en-NO" sz="9600" dirty="0">
                <a:solidFill>
                  <a:schemeClr val="bg1"/>
                </a:solidFill>
              </a:rPr>
              <a:t>e problem</a:t>
            </a:r>
            <a:r>
              <a:rPr lang="nb-NO" sz="9600" dirty="0">
                <a:solidFill>
                  <a:schemeClr val="bg1"/>
                </a:solidFill>
              </a:rPr>
              <a:t> - </a:t>
            </a:r>
            <a:r>
              <a:rPr lang="nb-NO" sz="9600" dirty="0" err="1">
                <a:solidFill>
                  <a:schemeClr val="bg1"/>
                </a:solidFill>
              </a:rPr>
              <a:t>narrowed</a:t>
            </a:r>
            <a:endParaRPr lang="en-NO" sz="9600" dirty="0">
              <a:solidFill>
                <a:schemeClr val="bg1"/>
              </a:solidFill>
            </a:endParaRPr>
          </a:p>
        </p:txBody>
      </p:sp>
      <p:sp>
        <p:nvSpPr>
          <p:cNvPr id="3" name="Content Placeholder 2">
            <a:extLst>
              <a:ext uri="{FF2B5EF4-FFF2-40B4-BE49-F238E27FC236}">
                <a16:creationId xmlns:a16="http://schemas.microsoft.com/office/drawing/2014/main" id="{86FDFB61-E00A-D747-A2D5-E4710676CDE1}"/>
              </a:ext>
            </a:extLst>
          </p:cNvPr>
          <p:cNvSpPr>
            <a:spLocks noGrp="1"/>
          </p:cNvSpPr>
          <p:nvPr>
            <p:ph idx="1"/>
          </p:nvPr>
        </p:nvSpPr>
        <p:spPr>
          <a:xfrm>
            <a:off x="10233307" y="1363258"/>
            <a:ext cx="12348398" cy="10308044"/>
          </a:xfrm>
        </p:spPr>
        <p:txBody>
          <a:bodyPr anchor="ctr">
            <a:normAutofit/>
          </a:bodyPr>
          <a:lstStyle/>
          <a:p>
            <a:pPr marL="0" indent="0" algn="just">
              <a:buNone/>
            </a:pPr>
            <a:r>
              <a:rPr lang="nb-NO" dirty="0"/>
              <a:t>G</a:t>
            </a:r>
            <a:r>
              <a:rPr lang="en-NO" dirty="0"/>
              <a:t>etting a break from your smartphone </a:t>
            </a:r>
            <a:r>
              <a:rPr lang="nb-NO" dirty="0"/>
              <a:t>or </a:t>
            </a:r>
            <a:r>
              <a:rPr lang="nb-NO" dirty="0" err="1"/>
              <a:t>ipad</a:t>
            </a:r>
            <a:r>
              <a:rPr lang="nb-NO" dirty="0"/>
              <a:t> </a:t>
            </a:r>
            <a:r>
              <a:rPr lang="en-NO" dirty="0"/>
              <a:t>– and all </a:t>
            </a:r>
            <a:r>
              <a:rPr lang="nb-NO" dirty="0" err="1"/>
              <a:t>their</a:t>
            </a:r>
            <a:r>
              <a:rPr lang="en-NO" dirty="0"/>
              <a:t> distractions - is becoming next to impossible. </a:t>
            </a:r>
            <a:endParaRPr lang="nb-NO" dirty="0"/>
          </a:p>
          <a:p>
            <a:pPr marL="0" indent="0" algn="just">
              <a:buNone/>
            </a:pPr>
            <a:r>
              <a:rPr lang="en-GB" dirty="0"/>
              <a:t>T</a:t>
            </a:r>
            <a:r>
              <a:rPr lang="en-NO" dirty="0"/>
              <a:t>he way the OS and UI is designed, opening one app (such as setting a timer) ineviatably leads to looking at another app (such as Twitter), and so the cycle goes on via Reddit, BBC News, the kids activities app and Netflix. </a:t>
            </a:r>
            <a:endParaRPr lang="nb-NO" dirty="0"/>
          </a:p>
          <a:p>
            <a:pPr marL="0" indent="0" algn="just">
              <a:buNone/>
            </a:pPr>
            <a:r>
              <a:rPr lang="en-NO" dirty="0"/>
              <a:t>The net result? L</a:t>
            </a:r>
            <a:r>
              <a:rPr lang="en-GB" dirty="0"/>
              <a:t>a</a:t>
            </a:r>
            <a:r>
              <a:rPr lang="en-NO" dirty="0"/>
              <a:t>ck of focus, connection, rest, sleep and increased exposure to commercial surveillance.</a:t>
            </a:r>
          </a:p>
          <a:p>
            <a:pPr marL="0" indent="0" algn="just">
              <a:buNone/>
            </a:pPr>
            <a:endParaRPr lang="en-NO" sz="3400" dirty="0"/>
          </a:p>
        </p:txBody>
      </p:sp>
    </p:spTree>
    <p:extLst>
      <p:ext uri="{BB962C8B-B14F-4D97-AF65-F5344CB8AC3E}">
        <p14:creationId xmlns:p14="http://schemas.microsoft.com/office/powerpoint/2010/main" val="1705679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EE146F15-8FC2-4222-902E-D6CB84688B29}"/>
              </a:ext>
            </a:extLst>
          </p:cNvPr>
          <p:cNvPicPr>
            <a:picLocks noChangeAspect="1"/>
          </p:cNvPicPr>
          <p:nvPr/>
        </p:nvPicPr>
        <p:blipFill rotWithShape="1">
          <a:blip r:embed="rId2">
            <a:extLst>
              <a:ext uri="{28A0092B-C50C-407E-A947-70E740481C1C}">
                <a14:useLocalDpi xmlns:a14="http://schemas.microsoft.com/office/drawing/2010/main" val="0"/>
              </a:ext>
            </a:extLst>
          </a:blip>
          <a:srcRect t="41923" r="4222"/>
          <a:stretch/>
        </p:blipFill>
        <p:spPr>
          <a:xfrm>
            <a:off x="3182395" y="167681"/>
            <a:ext cx="12081051" cy="9772290"/>
          </a:xfrm>
          <a:prstGeom prst="rect">
            <a:avLst/>
          </a:prstGeom>
        </p:spPr>
      </p:pic>
      <p:sp>
        <p:nvSpPr>
          <p:cNvPr id="9" name="Rectangle 8">
            <a:extLst>
              <a:ext uri="{FF2B5EF4-FFF2-40B4-BE49-F238E27FC236}">
                <a16:creationId xmlns:a16="http://schemas.microsoft.com/office/drawing/2014/main" id="{D4D83A82-294F-4E4C-9198-DEEC31E890A8}"/>
              </a:ext>
            </a:extLst>
          </p:cNvPr>
          <p:cNvSpPr/>
          <p:nvPr/>
        </p:nvSpPr>
        <p:spPr>
          <a:xfrm>
            <a:off x="15826155" y="2066271"/>
            <a:ext cx="6365630" cy="2072362"/>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The device is portable and can be fit into your backpack or purse. It becomes a personal device, an extension to your smartphone.</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C3D7AF1A-67EB-4C38-A84C-800811C8534F}"/>
              </a:ext>
            </a:extLst>
          </p:cNvPr>
          <p:cNvSpPr/>
          <p:nvPr/>
        </p:nvSpPr>
        <p:spPr>
          <a:xfrm>
            <a:off x="13012617" y="7008842"/>
            <a:ext cx="6365630" cy="2072362"/>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Any app or function on the smartphone can be invoked via the touch mechanism, driven by servos</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05781496-C52B-462B-A729-BC0899C7351A}"/>
              </a:ext>
            </a:extLst>
          </p:cNvPr>
          <p:cNvSpPr/>
          <p:nvPr/>
        </p:nvSpPr>
        <p:spPr>
          <a:xfrm>
            <a:off x="2192217" y="10572658"/>
            <a:ext cx="6365630" cy="2072362"/>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New devices can be connected. For instance, a minimalist wristband which tells you who has called and when.</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F8DC7D2F-1BA9-49D0-81B3-06B967638ECD}"/>
              </a:ext>
            </a:extLst>
          </p:cNvPr>
          <p:cNvSpPr/>
          <p:nvPr/>
        </p:nvSpPr>
        <p:spPr>
          <a:xfrm>
            <a:off x="322386" y="4510085"/>
            <a:ext cx="4267199"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Computer vision and AI processing happens on the device itself.</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2" name="Rectangle 1">
            <a:extLst>
              <a:ext uri="{FF2B5EF4-FFF2-40B4-BE49-F238E27FC236}">
                <a16:creationId xmlns:a16="http://schemas.microsoft.com/office/drawing/2014/main" id="{3315F6EF-770A-F2C6-273F-8DE40341189F}"/>
              </a:ext>
            </a:extLst>
          </p:cNvPr>
          <p:cNvSpPr/>
          <p:nvPr/>
        </p:nvSpPr>
        <p:spPr>
          <a:xfrm>
            <a:off x="11476894" y="10888696"/>
            <a:ext cx="10345614"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An alternative design solution could be to avoid the "double servo" solution, and instead use 4 servos with string/rubber attached to a ball which acts as the "finger"</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82434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D2AC25F3-2FD4-48CE-A7C5-247CD9C58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357" y="0"/>
            <a:ext cx="18266858" cy="11851118"/>
          </a:xfrm>
          <a:prstGeom prst="rect">
            <a:avLst/>
          </a:prstGeom>
        </p:spPr>
      </p:pic>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#5 </a:t>
            </a:r>
            <a:r>
              <a:rPr lang="en-GB" dirty="0" err="1"/>
              <a:t>Plotbot</a:t>
            </a:r>
            <a:endParaRPr lang="en-GB" dirty="0"/>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Get your morning news without risking distraction ("unclickable news")</a:t>
            </a:r>
          </a:p>
        </p:txBody>
      </p:sp>
    </p:spTree>
    <p:extLst>
      <p:ext uri="{BB962C8B-B14F-4D97-AF65-F5344CB8AC3E}">
        <p14:creationId xmlns:p14="http://schemas.microsoft.com/office/powerpoint/2010/main" val="79492894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roblem: Today’s screens benefit from multiple sources of data but have the downside of being easily over-used for scrolling, surfing, browsing and other non-creative activities.…"/>
          <p:cNvSpPr txBox="1">
            <a:spLocks noGrp="1"/>
          </p:cNvSpPr>
          <p:nvPr>
            <p:ph type="body" idx="1"/>
          </p:nvPr>
        </p:nvSpPr>
        <p:spPr>
          <a:prstGeom prst="rect">
            <a:avLst/>
          </a:prstGeom>
        </p:spPr>
        <p:txBody>
          <a:bodyPr/>
          <a:lstStyle/>
          <a:p>
            <a:pPr marL="0" indent="0">
              <a:buNone/>
            </a:pPr>
            <a:r>
              <a:rPr b="1" dirty="0"/>
              <a:t>Problem: </a:t>
            </a:r>
            <a:r>
              <a:rPr dirty="0"/>
              <a:t>Today’s screens benefit from multiple sources of data but have the downside of being easily over-used for scrolling, surfing, browsing and other non-creative activities. </a:t>
            </a:r>
          </a:p>
          <a:p>
            <a:pPr marL="0" indent="0">
              <a:buNone/>
            </a:pPr>
            <a:r>
              <a:rPr b="1" dirty="0"/>
              <a:t>Solution:</a:t>
            </a:r>
            <a:r>
              <a:rPr dirty="0"/>
              <a:t> Maintain the data sources, but change the level of interaction by making the screen read-only</a:t>
            </a:r>
          </a:p>
          <a:p>
            <a:pPr marL="0" indent="0">
              <a:buNone/>
            </a:pPr>
            <a:r>
              <a:rPr dirty="0"/>
              <a:t>Create a plotter for your home that can hang on a whiteboard or wall and which draws your news, messages and calendar appointments on it</a:t>
            </a:r>
            <a:r>
              <a:rPr lang="nb-NO" dirty="0"/>
              <a:t>, </a:t>
            </a:r>
            <a:r>
              <a:rPr lang="nb-NO" dirty="0" err="1"/>
              <a:t>using</a:t>
            </a:r>
            <a:r>
              <a:rPr lang="nb-NO" dirty="0"/>
              <a:t> a </a:t>
            </a:r>
            <a:r>
              <a:rPr lang="nb-NO" dirty="0" err="1"/>
              <a:t>whiteboard</a:t>
            </a:r>
            <a:r>
              <a:rPr lang="nb-NO" dirty="0"/>
              <a:t> marker. It </a:t>
            </a:r>
            <a:r>
              <a:rPr lang="nb-NO" dirty="0" err="1"/>
              <a:t>could</a:t>
            </a:r>
            <a:r>
              <a:rPr lang="nb-NO" dirty="0"/>
              <a:t> </a:t>
            </a:r>
            <a:r>
              <a:rPr lang="nb-NO" dirty="0" err="1"/>
              <a:t>also</a:t>
            </a:r>
            <a:r>
              <a:rPr lang="nb-NO" dirty="0"/>
              <a:t> work </a:t>
            </a:r>
            <a:r>
              <a:rPr lang="nb-NO" dirty="0" err="1"/>
              <a:t>on</a:t>
            </a:r>
            <a:r>
              <a:rPr lang="nb-NO" dirty="0"/>
              <a:t> a </a:t>
            </a:r>
            <a:r>
              <a:rPr lang="nb-NO" dirty="0" err="1"/>
              <a:t>table</a:t>
            </a:r>
            <a:r>
              <a:rPr lang="nb-NO" dirty="0"/>
              <a:t> or </a:t>
            </a:r>
            <a:r>
              <a:rPr lang="nb-NO" dirty="0" err="1"/>
              <a:t>surface</a:t>
            </a:r>
            <a:r>
              <a:rPr lang="nb-NO" dirty="0"/>
              <a:t>, </a:t>
            </a:r>
            <a:r>
              <a:rPr lang="nb-NO" dirty="0" err="1"/>
              <a:t>such</a:t>
            </a:r>
            <a:r>
              <a:rPr lang="nb-NO" dirty="0"/>
              <a:t> as a </a:t>
            </a:r>
            <a:r>
              <a:rPr lang="nb-NO" dirty="0" err="1"/>
              <a:t>kitchen</a:t>
            </a:r>
            <a:r>
              <a:rPr lang="nb-NO" dirty="0"/>
              <a:t> </a:t>
            </a:r>
            <a:r>
              <a:rPr lang="nb-NO" dirty="0" err="1"/>
              <a:t>table</a:t>
            </a:r>
            <a:r>
              <a:rPr lang="nb-NO" dirty="0"/>
              <a:t> </a:t>
            </a:r>
            <a:r>
              <a:rPr lang="nb-NO" dirty="0" err="1"/>
              <a:t>with</a:t>
            </a:r>
            <a:r>
              <a:rPr lang="nb-NO" dirty="0"/>
              <a:t> a glass </a:t>
            </a:r>
            <a:r>
              <a:rPr lang="nb-NO" dirty="0" err="1"/>
              <a:t>covering</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#6 </a:t>
            </a:r>
            <a:r>
              <a:rPr lang="en-GB" dirty="0" err="1"/>
              <a:t>Scrollometer</a:t>
            </a:r>
            <a:endParaRPr lang="en-GB" dirty="0"/>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Get instant feedback on your scrolling and browsing habits</a:t>
            </a:r>
          </a:p>
        </p:txBody>
      </p:sp>
      <p:pic>
        <p:nvPicPr>
          <p:cNvPr id="5" name="Picture 4" descr="Diagram, engineering drawing&#10;&#10;Description automatically generated">
            <a:extLst>
              <a:ext uri="{FF2B5EF4-FFF2-40B4-BE49-F238E27FC236}">
                <a16:creationId xmlns:a16="http://schemas.microsoft.com/office/drawing/2014/main" id="{FB8A6A5B-F014-461B-A10D-A79974D28BF3}"/>
              </a:ext>
            </a:extLst>
          </p:cNvPr>
          <p:cNvPicPr>
            <a:picLocks noChangeAspect="1"/>
          </p:cNvPicPr>
          <p:nvPr/>
        </p:nvPicPr>
        <p:blipFill rotWithShape="1">
          <a:blip r:embed="rId2">
            <a:extLst>
              <a:ext uri="{28A0092B-C50C-407E-A947-70E740481C1C}">
                <a14:useLocalDpi xmlns:a14="http://schemas.microsoft.com/office/drawing/2010/main" val="0"/>
              </a:ext>
            </a:extLst>
          </a:blip>
          <a:srcRect t="52180" r="50156"/>
          <a:stretch/>
        </p:blipFill>
        <p:spPr>
          <a:xfrm>
            <a:off x="2697411" y="375027"/>
            <a:ext cx="11510958" cy="10041040"/>
          </a:xfrm>
          <a:prstGeom prst="rect">
            <a:avLst/>
          </a:prstGeom>
        </p:spPr>
      </p:pic>
    </p:spTree>
    <p:extLst>
      <p:ext uri="{BB962C8B-B14F-4D97-AF65-F5344CB8AC3E}">
        <p14:creationId xmlns:p14="http://schemas.microsoft.com/office/powerpoint/2010/main" val="27990302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normAutofit lnSpcReduction="10000"/>
          </a:bodyPr>
          <a:lstStyle/>
          <a:p>
            <a:pPr marL="0" indent="0">
              <a:buNone/>
            </a:pPr>
            <a:r>
              <a:rPr lang="en-GB" b="1" dirty="0"/>
              <a:t>Problem:</a:t>
            </a:r>
            <a:r>
              <a:rPr lang="en-GB" dirty="0"/>
              <a:t> We all know the experience of scrolling just a little more to see if something positive, new or interesting pops up. "</a:t>
            </a:r>
            <a:r>
              <a:rPr lang="en-GB" dirty="0" err="1"/>
              <a:t>Doomscrolling</a:t>
            </a:r>
            <a:r>
              <a:rPr lang="en-GB" dirty="0"/>
              <a:t>" is one aspect of this. It is really hard to detect when this is happening, and also to know to which extent you have already built a habit of it.</a:t>
            </a:r>
          </a:p>
          <a:p>
            <a:pPr marL="0" indent="0">
              <a:buNone/>
            </a:pPr>
            <a:r>
              <a:rPr lang="en-GB" b="1" dirty="0"/>
              <a:t>Solution: </a:t>
            </a:r>
            <a:r>
              <a:rPr lang="en-GB" dirty="0"/>
              <a:t>Combine accelerometer sensing with NFC for charging. Create a sleeve for your smartphone containing a few accelerometers and an e-ink screen on the backside. This e-ink screen shows your scrolling stats.</a:t>
            </a:r>
          </a:p>
          <a:p>
            <a:pPr marL="0" indent="0">
              <a:buNone/>
            </a:pPr>
            <a:r>
              <a:rPr lang="en-GB" dirty="0"/>
              <a:t>The accelerometers detect when you are scrolling using </a:t>
            </a:r>
            <a:r>
              <a:rPr lang="en-GB" i="1" dirty="0"/>
              <a:t>Acoustic Pulse Recognition </a:t>
            </a:r>
            <a:r>
              <a:rPr lang="en-GB" dirty="0"/>
              <a:t>(APR). The sleeve gets its power from the smartphone itself through NFC and uses some of this power to display your scrolling stats on the back of your sleeve – so you see it when you put down your phone on the table.</a:t>
            </a:r>
          </a:p>
        </p:txBody>
      </p:sp>
    </p:spTree>
    <p:extLst>
      <p:ext uri="{BB962C8B-B14F-4D97-AF65-F5344CB8AC3E}">
        <p14:creationId xmlns:p14="http://schemas.microsoft.com/office/powerpoint/2010/main" val="318953544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#7 Enough button</a:t>
            </a:r>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Help your personal AI learn your browsing habits and when to stop</a:t>
            </a:r>
          </a:p>
        </p:txBody>
      </p:sp>
      <p:pic>
        <p:nvPicPr>
          <p:cNvPr id="3" name="Picture 2" descr="Diagram&#10;&#10;Description automatically generated">
            <a:extLst>
              <a:ext uri="{FF2B5EF4-FFF2-40B4-BE49-F238E27FC236}">
                <a16:creationId xmlns:a16="http://schemas.microsoft.com/office/drawing/2014/main" id="{E546A282-79E5-F7D0-EB8F-E32305E727B7}"/>
              </a:ext>
            </a:extLst>
          </p:cNvPr>
          <p:cNvPicPr>
            <a:picLocks noChangeAspect="1"/>
          </p:cNvPicPr>
          <p:nvPr/>
        </p:nvPicPr>
        <p:blipFill rotWithShape="1">
          <a:blip r:embed="rId2">
            <a:extLst>
              <a:ext uri="{28A0092B-C50C-407E-A947-70E740481C1C}">
                <a14:useLocalDpi xmlns:a14="http://schemas.microsoft.com/office/drawing/2010/main" val="0"/>
              </a:ext>
            </a:extLst>
          </a:blip>
          <a:srcRect l="41946" t="-1538" r="1532" b="63076"/>
          <a:stretch/>
        </p:blipFill>
        <p:spPr>
          <a:xfrm>
            <a:off x="6682153" y="766619"/>
            <a:ext cx="11563568" cy="7234381"/>
          </a:xfrm>
          <a:prstGeom prst="rect">
            <a:avLst/>
          </a:prstGeom>
        </p:spPr>
      </p:pic>
    </p:spTree>
    <p:extLst>
      <p:ext uri="{BB962C8B-B14F-4D97-AF65-F5344CB8AC3E}">
        <p14:creationId xmlns:p14="http://schemas.microsoft.com/office/powerpoint/2010/main" val="40828806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normAutofit/>
          </a:bodyPr>
          <a:lstStyle/>
          <a:p>
            <a:pPr marL="0" indent="0">
              <a:buNone/>
            </a:pPr>
            <a:r>
              <a:rPr lang="en-GB" b="1" dirty="0"/>
              <a:t>Problem:</a:t>
            </a:r>
            <a:r>
              <a:rPr lang="en-GB" dirty="0"/>
              <a:t> It is hard to know when to take a break from your smartphone, or to know what material makes you happy or sad. You could use various site blocking or control apps, but which features should you really enable? Which sites should you really block or add friction to?</a:t>
            </a:r>
          </a:p>
          <a:p>
            <a:pPr marL="0" indent="0">
              <a:buNone/>
            </a:pPr>
            <a:r>
              <a:rPr lang="en-GB" b="1" dirty="0"/>
              <a:t>Solution: </a:t>
            </a:r>
            <a:r>
              <a:rPr lang="en-GB" dirty="0"/>
              <a:t>Add an "enough" button to your phone. It syncs with a VPN app on your phone, so that when you push the button, it knows which site you are at. You don't have to stop scrolling or browsing, but you use your own cognition to store a datapoint – the point where you start feeling overwhelmed. As you progress, your own AI assistant will learn which experiences overwhelm you and provide suggestions for taking control back.</a:t>
            </a:r>
          </a:p>
        </p:txBody>
      </p:sp>
    </p:spTree>
    <p:extLst>
      <p:ext uri="{BB962C8B-B14F-4D97-AF65-F5344CB8AC3E}">
        <p14:creationId xmlns:p14="http://schemas.microsoft.com/office/powerpoint/2010/main" val="39606034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E5DA09C3-41A4-6034-643B-813D3AD85088}"/>
              </a:ext>
            </a:extLst>
          </p:cNvPr>
          <p:cNvPicPr>
            <a:picLocks noChangeAspect="1"/>
          </p:cNvPicPr>
          <p:nvPr/>
        </p:nvPicPr>
        <p:blipFill rotWithShape="1">
          <a:blip r:embed="rId2">
            <a:extLst>
              <a:ext uri="{28A0092B-C50C-407E-A947-70E740481C1C}">
                <a14:useLocalDpi xmlns:a14="http://schemas.microsoft.com/office/drawing/2010/main" val="0"/>
              </a:ext>
            </a:extLst>
          </a:blip>
          <a:srcRect t="6941" b="3086"/>
          <a:stretch/>
        </p:blipFill>
        <p:spPr>
          <a:xfrm>
            <a:off x="3238050" y="131885"/>
            <a:ext cx="16421550" cy="13584115"/>
          </a:xfrm>
          <a:prstGeom prst="rect">
            <a:avLst/>
          </a:prstGeom>
        </p:spPr>
      </p:pic>
    </p:spTree>
    <p:extLst>
      <p:ext uri="{BB962C8B-B14F-4D97-AF65-F5344CB8AC3E}">
        <p14:creationId xmlns:p14="http://schemas.microsoft.com/office/powerpoint/2010/main" val="30031673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#8 </a:t>
            </a:r>
            <a:r>
              <a:rPr lang="en-GB" dirty="0" err="1"/>
              <a:t>Distractionless</a:t>
            </a:r>
            <a:r>
              <a:rPr lang="en-GB" dirty="0"/>
              <a:t> music</a:t>
            </a:r>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Stop searching infinite playlists and sample your own music again</a:t>
            </a:r>
          </a:p>
        </p:txBody>
      </p:sp>
      <p:pic>
        <p:nvPicPr>
          <p:cNvPr id="2" name="Picture 1" descr="Diagram&#10;&#10;Description automatically generated">
            <a:extLst>
              <a:ext uri="{FF2B5EF4-FFF2-40B4-BE49-F238E27FC236}">
                <a16:creationId xmlns:a16="http://schemas.microsoft.com/office/drawing/2014/main" id="{C415DB0F-40E6-851E-2C32-CC99D80C2D61}"/>
              </a:ext>
            </a:extLst>
          </p:cNvPr>
          <p:cNvPicPr>
            <a:picLocks noChangeAspect="1"/>
          </p:cNvPicPr>
          <p:nvPr/>
        </p:nvPicPr>
        <p:blipFill rotWithShape="1">
          <a:blip r:embed="rId2">
            <a:extLst>
              <a:ext uri="{28A0092B-C50C-407E-A947-70E740481C1C}">
                <a14:useLocalDpi xmlns:a14="http://schemas.microsoft.com/office/drawing/2010/main" val="0"/>
              </a:ext>
            </a:extLst>
          </a:blip>
          <a:srcRect t="33945" r="8229" b="13025"/>
          <a:stretch/>
        </p:blipFill>
        <p:spPr>
          <a:xfrm>
            <a:off x="4572000" y="2743200"/>
            <a:ext cx="11570678" cy="6611816"/>
          </a:xfrm>
          <a:prstGeom prst="rect">
            <a:avLst/>
          </a:prstGeom>
        </p:spPr>
      </p:pic>
    </p:spTree>
    <p:extLst>
      <p:ext uri="{BB962C8B-B14F-4D97-AF65-F5344CB8AC3E}">
        <p14:creationId xmlns:p14="http://schemas.microsoft.com/office/powerpoint/2010/main" val="40439225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normAutofit lnSpcReduction="10000"/>
          </a:bodyPr>
          <a:lstStyle/>
          <a:p>
            <a:pPr marL="0" indent="0">
              <a:buNone/>
            </a:pPr>
            <a:r>
              <a:rPr lang="en-GB" b="1" dirty="0"/>
              <a:t>Problem:</a:t>
            </a:r>
            <a:r>
              <a:rPr lang="en-GB" dirty="0"/>
              <a:t> We used to have CDs and records, which provided us with a finite, well cultivated set of listening experiences. Getting the records and putting them in a shelf, ready for playing was an important part of deciding what to listen to. These days, we have an infinite and overwhelming amount of music to select from. You could go back to records, but they are expensive…In addition, to use Spotify you would have to pick up your phone which could lead to all sorts of (self-) distraction)</a:t>
            </a:r>
          </a:p>
          <a:p>
            <a:pPr marL="0" indent="0">
              <a:buNone/>
            </a:pPr>
            <a:r>
              <a:rPr lang="en-GB" b="1" dirty="0"/>
              <a:t>Solution: </a:t>
            </a:r>
            <a:r>
              <a:rPr lang="en-GB" dirty="0"/>
              <a:t>Use Spotify of Tidal API to create an offline experience. Build a small PC or Raspberry Pi record-box solution with a small camera capable of detection QR codes. Then, print out the covers of your favourite covers with a QR code and simply "blip them" on outside of the box to play the album. All your </a:t>
            </a:r>
            <a:r>
              <a:rPr lang="en-GB" b="1" dirty="0"/>
              <a:t>selected </a:t>
            </a:r>
            <a:r>
              <a:rPr lang="en-GB" dirty="0"/>
              <a:t>favourite music at the cost of a streaming subscription.</a:t>
            </a:r>
          </a:p>
        </p:txBody>
      </p:sp>
    </p:spTree>
    <p:extLst>
      <p:ext uri="{BB962C8B-B14F-4D97-AF65-F5344CB8AC3E}">
        <p14:creationId xmlns:p14="http://schemas.microsoft.com/office/powerpoint/2010/main" val="24338861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OS 14 gets rid of the app grid to help you find the app you&amp;#39;re looking for  | TechCrunch">
            <a:extLst>
              <a:ext uri="{FF2B5EF4-FFF2-40B4-BE49-F238E27FC236}">
                <a16:creationId xmlns:a16="http://schemas.microsoft.com/office/drawing/2014/main" id="{3D1807BF-B339-F944-990D-C4474D510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961" t="1590" b="5585"/>
          <a:stretch/>
        </p:blipFill>
        <p:spPr bwMode="auto">
          <a:xfrm>
            <a:off x="2100645" y="0"/>
            <a:ext cx="7494030" cy="127318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6A2C6BE0-11D4-724A-A877-BEECA900EC55}"/>
              </a:ext>
            </a:extLst>
          </p:cNvPr>
          <p:cNvSpPr/>
          <p:nvPr/>
        </p:nvSpPr>
        <p:spPr>
          <a:xfrm>
            <a:off x="3835766" y="3138616"/>
            <a:ext cx="3973704" cy="9063548"/>
          </a:xfrm>
          <a:custGeom>
            <a:avLst/>
            <a:gdLst>
              <a:gd name="connsiteX0" fmla="*/ 763533 w 1986852"/>
              <a:gd name="connsiteY0" fmla="*/ 0 h 4531774"/>
              <a:gd name="connsiteX1" fmla="*/ 34485 w 1986852"/>
              <a:gd name="connsiteY1" fmla="*/ 556054 h 4531774"/>
              <a:gd name="connsiteX2" fmla="*/ 1443155 w 1986852"/>
              <a:gd name="connsiteY2" fmla="*/ 593124 h 4531774"/>
              <a:gd name="connsiteX3" fmla="*/ 1727360 w 1986852"/>
              <a:gd name="connsiteY3" fmla="*/ 1594022 h 4531774"/>
              <a:gd name="connsiteX4" fmla="*/ 1369014 w 1986852"/>
              <a:gd name="connsiteY4" fmla="*/ 1952368 h 4531774"/>
              <a:gd name="connsiteX5" fmla="*/ 170409 w 1986852"/>
              <a:gd name="connsiteY5" fmla="*/ 1470454 h 4531774"/>
              <a:gd name="connsiteX6" fmla="*/ 71555 w 1986852"/>
              <a:gd name="connsiteY6" fmla="*/ 2866768 h 4531774"/>
              <a:gd name="connsiteX7" fmla="*/ 775890 w 1986852"/>
              <a:gd name="connsiteY7" fmla="*/ 4522573 h 4531774"/>
              <a:gd name="connsiteX8" fmla="*/ 1986852 w 1986852"/>
              <a:gd name="connsiteY8" fmla="*/ 2088292 h 4531774"/>
              <a:gd name="connsiteX9" fmla="*/ 1986852 w 1986852"/>
              <a:gd name="connsiteY9" fmla="*/ 2088292 h 45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6852" h="4531774">
                <a:moveTo>
                  <a:pt x="763533" y="0"/>
                </a:moveTo>
                <a:cubicBezTo>
                  <a:pt x="342374" y="228600"/>
                  <a:pt x="-78785" y="457200"/>
                  <a:pt x="34485" y="556054"/>
                </a:cubicBezTo>
                <a:cubicBezTo>
                  <a:pt x="147755" y="654908"/>
                  <a:pt x="1161009" y="420129"/>
                  <a:pt x="1443155" y="593124"/>
                </a:cubicBezTo>
                <a:cubicBezTo>
                  <a:pt x="1725301" y="766119"/>
                  <a:pt x="1739717" y="1367481"/>
                  <a:pt x="1727360" y="1594022"/>
                </a:cubicBezTo>
                <a:cubicBezTo>
                  <a:pt x="1715003" y="1820563"/>
                  <a:pt x="1628506" y="1972963"/>
                  <a:pt x="1369014" y="1952368"/>
                </a:cubicBezTo>
                <a:cubicBezTo>
                  <a:pt x="1109522" y="1931773"/>
                  <a:pt x="386652" y="1318054"/>
                  <a:pt x="170409" y="1470454"/>
                </a:cubicBezTo>
                <a:cubicBezTo>
                  <a:pt x="-45834" y="1622854"/>
                  <a:pt x="-29359" y="2358081"/>
                  <a:pt x="71555" y="2866768"/>
                </a:cubicBezTo>
                <a:cubicBezTo>
                  <a:pt x="172469" y="3375455"/>
                  <a:pt x="456674" y="4652319"/>
                  <a:pt x="775890" y="4522573"/>
                </a:cubicBezTo>
                <a:cubicBezTo>
                  <a:pt x="1095106" y="4392827"/>
                  <a:pt x="1986852" y="2088292"/>
                  <a:pt x="1986852" y="2088292"/>
                </a:cubicBezTo>
                <a:lnTo>
                  <a:pt x="1986852" y="208829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NO" sz="36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8" name="Freeform 7">
            <a:extLst>
              <a:ext uri="{FF2B5EF4-FFF2-40B4-BE49-F238E27FC236}">
                <a16:creationId xmlns:a16="http://schemas.microsoft.com/office/drawing/2014/main" id="{0C6F50FF-E3A1-604B-898B-CD78C02363A9}"/>
              </a:ext>
            </a:extLst>
          </p:cNvPr>
          <p:cNvSpPr/>
          <p:nvPr/>
        </p:nvSpPr>
        <p:spPr>
          <a:xfrm>
            <a:off x="3860808" y="3158494"/>
            <a:ext cx="3973704" cy="9063548"/>
          </a:xfrm>
          <a:custGeom>
            <a:avLst/>
            <a:gdLst>
              <a:gd name="connsiteX0" fmla="*/ 763533 w 1986852"/>
              <a:gd name="connsiteY0" fmla="*/ 0 h 4531774"/>
              <a:gd name="connsiteX1" fmla="*/ 34485 w 1986852"/>
              <a:gd name="connsiteY1" fmla="*/ 556054 h 4531774"/>
              <a:gd name="connsiteX2" fmla="*/ 1443155 w 1986852"/>
              <a:gd name="connsiteY2" fmla="*/ 593124 h 4531774"/>
              <a:gd name="connsiteX3" fmla="*/ 1727360 w 1986852"/>
              <a:gd name="connsiteY3" fmla="*/ 1594022 h 4531774"/>
              <a:gd name="connsiteX4" fmla="*/ 1369014 w 1986852"/>
              <a:gd name="connsiteY4" fmla="*/ 1952368 h 4531774"/>
              <a:gd name="connsiteX5" fmla="*/ 170409 w 1986852"/>
              <a:gd name="connsiteY5" fmla="*/ 1470454 h 4531774"/>
              <a:gd name="connsiteX6" fmla="*/ 71555 w 1986852"/>
              <a:gd name="connsiteY6" fmla="*/ 2866768 h 4531774"/>
              <a:gd name="connsiteX7" fmla="*/ 775890 w 1986852"/>
              <a:gd name="connsiteY7" fmla="*/ 4522573 h 4531774"/>
              <a:gd name="connsiteX8" fmla="*/ 1986852 w 1986852"/>
              <a:gd name="connsiteY8" fmla="*/ 2088292 h 4531774"/>
              <a:gd name="connsiteX9" fmla="*/ 1986852 w 1986852"/>
              <a:gd name="connsiteY9" fmla="*/ 2088292 h 45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6852" h="4531774">
                <a:moveTo>
                  <a:pt x="763533" y="0"/>
                </a:moveTo>
                <a:cubicBezTo>
                  <a:pt x="342374" y="228600"/>
                  <a:pt x="-78785" y="457200"/>
                  <a:pt x="34485" y="556054"/>
                </a:cubicBezTo>
                <a:cubicBezTo>
                  <a:pt x="147755" y="654908"/>
                  <a:pt x="1161009" y="420129"/>
                  <a:pt x="1443155" y="593124"/>
                </a:cubicBezTo>
                <a:cubicBezTo>
                  <a:pt x="1725301" y="766119"/>
                  <a:pt x="1739717" y="1367481"/>
                  <a:pt x="1727360" y="1594022"/>
                </a:cubicBezTo>
                <a:cubicBezTo>
                  <a:pt x="1715003" y="1820563"/>
                  <a:pt x="1628506" y="1972963"/>
                  <a:pt x="1369014" y="1952368"/>
                </a:cubicBezTo>
                <a:cubicBezTo>
                  <a:pt x="1109522" y="1931773"/>
                  <a:pt x="386652" y="1318054"/>
                  <a:pt x="170409" y="1470454"/>
                </a:cubicBezTo>
                <a:cubicBezTo>
                  <a:pt x="-45834" y="1622854"/>
                  <a:pt x="-29359" y="2358081"/>
                  <a:pt x="71555" y="2866768"/>
                </a:cubicBezTo>
                <a:cubicBezTo>
                  <a:pt x="172469" y="3375455"/>
                  <a:pt x="456674" y="4652319"/>
                  <a:pt x="775890" y="4522573"/>
                </a:cubicBezTo>
                <a:cubicBezTo>
                  <a:pt x="1095106" y="4392827"/>
                  <a:pt x="1986852" y="2088292"/>
                  <a:pt x="1986852" y="2088292"/>
                </a:cubicBezTo>
                <a:lnTo>
                  <a:pt x="1986852" y="2088292"/>
                </a:lnTo>
              </a:path>
            </a:pathLst>
          </a:custGeom>
          <a:noFill/>
          <a:ln w="381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NO" sz="36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5" name="Oval 4">
            <a:extLst>
              <a:ext uri="{FF2B5EF4-FFF2-40B4-BE49-F238E27FC236}">
                <a16:creationId xmlns:a16="http://schemas.microsoft.com/office/drawing/2014/main" id="{98AC3187-E3F4-8943-85EA-EE69F6FF58F3}"/>
              </a:ext>
            </a:extLst>
          </p:cNvPr>
          <p:cNvSpPr/>
          <p:nvPr/>
        </p:nvSpPr>
        <p:spPr>
          <a:xfrm>
            <a:off x="5130966" y="2372496"/>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1</a:t>
            </a:r>
          </a:p>
        </p:txBody>
      </p:sp>
      <p:sp>
        <p:nvSpPr>
          <p:cNvPr id="10" name="Oval 9">
            <a:extLst>
              <a:ext uri="{FF2B5EF4-FFF2-40B4-BE49-F238E27FC236}">
                <a16:creationId xmlns:a16="http://schemas.microsoft.com/office/drawing/2014/main" id="{90647A92-C40C-6E44-91D8-51F0A9CA352F}"/>
              </a:ext>
            </a:extLst>
          </p:cNvPr>
          <p:cNvSpPr/>
          <p:nvPr/>
        </p:nvSpPr>
        <p:spPr>
          <a:xfrm>
            <a:off x="3062336" y="3406766"/>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2</a:t>
            </a:r>
          </a:p>
        </p:txBody>
      </p:sp>
      <p:sp>
        <p:nvSpPr>
          <p:cNvPr id="11" name="Oval 10">
            <a:extLst>
              <a:ext uri="{FF2B5EF4-FFF2-40B4-BE49-F238E27FC236}">
                <a16:creationId xmlns:a16="http://schemas.microsoft.com/office/drawing/2014/main" id="{DA35187F-79E3-6949-92EE-2EEC71F0D2CE}"/>
              </a:ext>
            </a:extLst>
          </p:cNvPr>
          <p:cNvSpPr/>
          <p:nvPr/>
        </p:nvSpPr>
        <p:spPr>
          <a:xfrm>
            <a:off x="6827968" y="4020066"/>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3</a:t>
            </a:r>
          </a:p>
        </p:txBody>
      </p:sp>
      <p:sp>
        <p:nvSpPr>
          <p:cNvPr id="12" name="Oval 11">
            <a:extLst>
              <a:ext uri="{FF2B5EF4-FFF2-40B4-BE49-F238E27FC236}">
                <a16:creationId xmlns:a16="http://schemas.microsoft.com/office/drawing/2014/main" id="{16E3240A-E69E-424A-AE87-6A2580478A17}"/>
              </a:ext>
            </a:extLst>
          </p:cNvPr>
          <p:cNvSpPr/>
          <p:nvPr/>
        </p:nvSpPr>
        <p:spPr>
          <a:xfrm>
            <a:off x="5402816" y="6351382"/>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4</a:t>
            </a:r>
          </a:p>
        </p:txBody>
      </p:sp>
      <p:sp>
        <p:nvSpPr>
          <p:cNvPr id="13" name="Oval 12">
            <a:extLst>
              <a:ext uri="{FF2B5EF4-FFF2-40B4-BE49-F238E27FC236}">
                <a16:creationId xmlns:a16="http://schemas.microsoft.com/office/drawing/2014/main" id="{DAD5E162-1314-A449-9DB4-E9862CCB4233}"/>
              </a:ext>
            </a:extLst>
          </p:cNvPr>
          <p:cNvSpPr/>
          <p:nvPr/>
        </p:nvSpPr>
        <p:spPr>
          <a:xfrm>
            <a:off x="3005598" y="5066272"/>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4</a:t>
            </a:r>
          </a:p>
        </p:txBody>
      </p:sp>
      <p:sp>
        <p:nvSpPr>
          <p:cNvPr id="14" name="Oval 13">
            <a:extLst>
              <a:ext uri="{FF2B5EF4-FFF2-40B4-BE49-F238E27FC236}">
                <a16:creationId xmlns:a16="http://schemas.microsoft.com/office/drawing/2014/main" id="{553CF732-B13D-3349-B3D6-ABE569C9A81F}"/>
              </a:ext>
            </a:extLst>
          </p:cNvPr>
          <p:cNvSpPr/>
          <p:nvPr/>
        </p:nvSpPr>
        <p:spPr>
          <a:xfrm>
            <a:off x="4414274" y="11361190"/>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5</a:t>
            </a:r>
          </a:p>
        </p:txBody>
      </p:sp>
      <p:sp>
        <p:nvSpPr>
          <p:cNvPr id="15" name="Oval 14">
            <a:extLst>
              <a:ext uri="{FF2B5EF4-FFF2-40B4-BE49-F238E27FC236}">
                <a16:creationId xmlns:a16="http://schemas.microsoft.com/office/drawing/2014/main" id="{F36A14C4-5864-8B4A-B233-D24DCF4C320D}"/>
              </a:ext>
            </a:extLst>
          </p:cNvPr>
          <p:cNvSpPr/>
          <p:nvPr/>
        </p:nvSpPr>
        <p:spPr>
          <a:xfrm>
            <a:off x="7800036" y="6647948"/>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6</a:t>
            </a:r>
          </a:p>
        </p:txBody>
      </p:sp>
      <p:sp>
        <p:nvSpPr>
          <p:cNvPr id="16" name="Oval 15">
            <a:extLst>
              <a:ext uri="{FF2B5EF4-FFF2-40B4-BE49-F238E27FC236}">
                <a16:creationId xmlns:a16="http://schemas.microsoft.com/office/drawing/2014/main" id="{51ABC9DD-A1EF-3A42-9251-AF84059FCAF4}"/>
              </a:ext>
            </a:extLst>
          </p:cNvPr>
          <p:cNvSpPr/>
          <p:nvPr/>
        </p:nvSpPr>
        <p:spPr>
          <a:xfrm>
            <a:off x="11021020" y="1120344"/>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1</a:t>
            </a:r>
          </a:p>
        </p:txBody>
      </p:sp>
      <p:sp>
        <p:nvSpPr>
          <p:cNvPr id="9" name="TextBox 8">
            <a:extLst>
              <a:ext uri="{FF2B5EF4-FFF2-40B4-BE49-F238E27FC236}">
                <a16:creationId xmlns:a16="http://schemas.microsoft.com/office/drawing/2014/main" id="{F214318D-FC14-5F49-AD24-910ECDEB2632}"/>
              </a:ext>
            </a:extLst>
          </p:cNvPr>
          <p:cNvSpPr txBox="1"/>
          <p:nvPr/>
        </p:nvSpPr>
        <p:spPr>
          <a:xfrm>
            <a:off x="12192000" y="1120345"/>
            <a:ext cx="10593860" cy="646331"/>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I was just going to text my fiance…</a:t>
            </a:r>
          </a:p>
        </p:txBody>
      </p:sp>
      <p:sp>
        <p:nvSpPr>
          <p:cNvPr id="18" name="Oval 17">
            <a:extLst>
              <a:ext uri="{FF2B5EF4-FFF2-40B4-BE49-F238E27FC236}">
                <a16:creationId xmlns:a16="http://schemas.microsoft.com/office/drawing/2014/main" id="{38F2548D-F7C1-8142-B4C6-03C7994911AE}"/>
              </a:ext>
            </a:extLst>
          </p:cNvPr>
          <p:cNvSpPr/>
          <p:nvPr/>
        </p:nvSpPr>
        <p:spPr>
          <a:xfrm>
            <a:off x="11004544" y="2611394"/>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2</a:t>
            </a:r>
          </a:p>
        </p:txBody>
      </p:sp>
      <p:sp>
        <p:nvSpPr>
          <p:cNvPr id="19" name="TextBox 18">
            <a:extLst>
              <a:ext uri="{FF2B5EF4-FFF2-40B4-BE49-F238E27FC236}">
                <a16:creationId xmlns:a16="http://schemas.microsoft.com/office/drawing/2014/main" id="{16E144BB-EB7C-9545-94D8-9159EE67349A}"/>
              </a:ext>
            </a:extLst>
          </p:cNvPr>
          <p:cNvSpPr txBox="1"/>
          <p:nvPr/>
        </p:nvSpPr>
        <p:spPr>
          <a:xfrm>
            <a:off x="12224952" y="2561970"/>
            <a:ext cx="10593860" cy="120032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…then decided to do a short detour on Instagram to see if there was any response to our trip last week..</a:t>
            </a:r>
          </a:p>
        </p:txBody>
      </p:sp>
      <p:sp>
        <p:nvSpPr>
          <p:cNvPr id="20" name="Oval 19">
            <a:extLst>
              <a:ext uri="{FF2B5EF4-FFF2-40B4-BE49-F238E27FC236}">
                <a16:creationId xmlns:a16="http://schemas.microsoft.com/office/drawing/2014/main" id="{3B1A0541-1F94-DF4A-9CB7-7A8C6FF65F03}"/>
              </a:ext>
            </a:extLst>
          </p:cNvPr>
          <p:cNvSpPr/>
          <p:nvPr/>
        </p:nvSpPr>
        <p:spPr>
          <a:xfrm>
            <a:off x="11021020" y="4366050"/>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3</a:t>
            </a:r>
          </a:p>
        </p:txBody>
      </p:sp>
      <p:sp>
        <p:nvSpPr>
          <p:cNvPr id="21" name="TextBox 20">
            <a:extLst>
              <a:ext uri="{FF2B5EF4-FFF2-40B4-BE49-F238E27FC236}">
                <a16:creationId xmlns:a16="http://schemas.microsoft.com/office/drawing/2014/main" id="{E41DDE88-358C-A240-A9FC-4AC853BB3C39}"/>
              </a:ext>
            </a:extLst>
          </p:cNvPr>
          <p:cNvSpPr txBox="1"/>
          <p:nvPr/>
        </p:nvSpPr>
        <p:spPr>
          <a:xfrm>
            <a:off x="12381472" y="4300156"/>
            <a:ext cx="10593860" cy="1754326"/>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…which was in Flordia. I know Donald Trump was visiting there this week, might as well check if that got any coverage in New York Times…</a:t>
            </a:r>
          </a:p>
        </p:txBody>
      </p:sp>
      <p:sp>
        <p:nvSpPr>
          <p:cNvPr id="22" name="Oval 21">
            <a:extLst>
              <a:ext uri="{FF2B5EF4-FFF2-40B4-BE49-F238E27FC236}">
                <a16:creationId xmlns:a16="http://schemas.microsoft.com/office/drawing/2014/main" id="{1F55DEE5-18CF-2043-8E34-9F8DB429089B}"/>
              </a:ext>
            </a:extLst>
          </p:cNvPr>
          <p:cNvSpPr/>
          <p:nvPr/>
        </p:nvSpPr>
        <p:spPr>
          <a:xfrm>
            <a:off x="11119886" y="6236040"/>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4</a:t>
            </a:r>
          </a:p>
        </p:txBody>
      </p:sp>
      <p:sp>
        <p:nvSpPr>
          <p:cNvPr id="23" name="TextBox 22">
            <a:extLst>
              <a:ext uri="{FF2B5EF4-FFF2-40B4-BE49-F238E27FC236}">
                <a16:creationId xmlns:a16="http://schemas.microsoft.com/office/drawing/2014/main" id="{424D475A-B377-7B48-A23A-BA9EE797C1D2}"/>
              </a:ext>
            </a:extLst>
          </p:cNvPr>
          <p:cNvSpPr txBox="1"/>
          <p:nvPr/>
        </p:nvSpPr>
        <p:spPr>
          <a:xfrm>
            <a:off x="12488564" y="6433760"/>
            <a:ext cx="10593860" cy="1754326"/>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…maybe theres a new a season of The Witcher on Netflix. It will be a long day today, might be good to crash upon.</a:t>
            </a:r>
          </a:p>
        </p:txBody>
      </p:sp>
      <p:sp>
        <p:nvSpPr>
          <p:cNvPr id="24" name="Oval 23">
            <a:extLst>
              <a:ext uri="{FF2B5EF4-FFF2-40B4-BE49-F238E27FC236}">
                <a16:creationId xmlns:a16="http://schemas.microsoft.com/office/drawing/2014/main" id="{9B67B92C-6B41-DA49-8DEA-6640F9B3539A}"/>
              </a:ext>
            </a:extLst>
          </p:cNvPr>
          <p:cNvSpPr/>
          <p:nvPr/>
        </p:nvSpPr>
        <p:spPr>
          <a:xfrm>
            <a:off x="11029270" y="8592066"/>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5</a:t>
            </a:r>
          </a:p>
        </p:txBody>
      </p:sp>
      <p:sp>
        <p:nvSpPr>
          <p:cNvPr id="25" name="TextBox 24">
            <a:extLst>
              <a:ext uri="{FF2B5EF4-FFF2-40B4-BE49-F238E27FC236}">
                <a16:creationId xmlns:a16="http://schemas.microsoft.com/office/drawing/2014/main" id="{A8591017-AE2A-C644-BD19-C7E1C7775240}"/>
              </a:ext>
            </a:extLst>
          </p:cNvPr>
          <p:cNvSpPr txBox="1"/>
          <p:nvPr/>
        </p:nvSpPr>
        <p:spPr>
          <a:xfrm>
            <a:off x="12488564" y="8670338"/>
            <a:ext cx="10593860" cy="120032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Hey maybe there are some new wooden boxes for my DIY project on Pinterest?</a:t>
            </a:r>
          </a:p>
        </p:txBody>
      </p:sp>
      <p:sp>
        <p:nvSpPr>
          <p:cNvPr id="26" name="Oval 25">
            <a:extLst>
              <a:ext uri="{FF2B5EF4-FFF2-40B4-BE49-F238E27FC236}">
                <a16:creationId xmlns:a16="http://schemas.microsoft.com/office/drawing/2014/main" id="{9445A8F3-6D2F-4D43-B840-35A241A7C6EE}"/>
              </a:ext>
            </a:extLst>
          </p:cNvPr>
          <p:cNvSpPr/>
          <p:nvPr/>
        </p:nvSpPr>
        <p:spPr>
          <a:xfrm>
            <a:off x="11037504" y="10330256"/>
            <a:ext cx="716692" cy="7661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rPr>
              <a:t>6</a:t>
            </a:r>
          </a:p>
        </p:txBody>
      </p:sp>
      <p:sp>
        <p:nvSpPr>
          <p:cNvPr id="27" name="TextBox 26">
            <a:extLst>
              <a:ext uri="{FF2B5EF4-FFF2-40B4-BE49-F238E27FC236}">
                <a16:creationId xmlns:a16="http://schemas.microsoft.com/office/drawing/2014/main" id="{49D64B87-FFAC-D141-B6C8-792F7A33BB60}"/>
              </a:ext>
            </a:extLst>
          </p:cNvPr>
          <p:cNvSpPr txBox="1"/>
          <p:nvPr/>
        </p:nvSpPr>
        <p:spPr>
          <a:xfrm>
            <a:off x="12488564" y="10330256"/>
            <a:ext cx="10593860" cy="120032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No there’s not. There must be some videos on YouTube on how to build them for myself, though..</a:t>
            </a:r>
          </a:p>
        </p:txBody>
      </p:sp>
      <p:sp>
        <p:nvSpPr>
          <p:cNvPr id="29" name="TextBox 28">
            <a:extLst>
              <a:ext uri="{FF2B5EF4-FFF2-40B4-BE49-F238E27FC236}">
                <a16:creationId xmlns:a16="http://schemas.microsoft.com/office/drawing/2014/main" id="{4EAFB1C1-7032-124B-BD3D-E85708EDE7B6}"/>
              </a:ext>
            </a:extLst>
          </p:cNvPr>
          <p:cNvSpPr txBox="1"/>
          <p:nvPr/>
        </p:nvSpPr>
        <p:spPr>
          <a:xfrm>
            <a:off x="11110430" y="12156340"/>
            <a:ext cx="11970788" cy="1200329"/>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Whoops! 90 minutes passed already</a:t>
            </a: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…a</a:t>
            </a: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nd my nephew has been calling on me for for what, 30 min</a:t>
            </a: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ute</a:t>
            </a:r>
            <a:r>
              <a:rPr kumimoji="0" lang="en-NO"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s?</a:t>
            </a:r>
          </a:p>
        </p:txBody>
      </p:sp>
    </p:spTree>
    <p:extLst>
      <p:ext uri="{BB962C8B-B14F-4D97-AF65-F5344CB8AC3E}">
        <p14:creationId xmlns:p14="http://schemas.microsoft.com/office/powerpoint/2010/main" val="3522070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2B3D2B76-5779-37B4-C3FE-D15E48357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322" y="58774"/>
            <a:ext cx="13751170" cy="13598451"/>
          </a:xfrm>
          <a:prstGeom prst="rect">
            <a:avLst/>
          </a:prstGeom>
        </p:spPr>
      </p:pic>
    </p:spTree>
    <p:extLst>
      <p:ext uri="{BB962C8B-B14F-4D97-AF65-F5344CB8AC3E}">
        <p14:creationId xmlns:p14="http://schemas.microsoft.com/office/powerpoint/2010/main" val="6182750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#9 Calm cafe</a:t>
            </a:r>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Spend time with your friends, leaving your phone without worry</a:t>
            </a:r>
          </a:p>
        </p:txBody>
      </p:sp>
      <p:pic>
        <p:nvPicPr>
          <p:cNvPr id="3" name="Picture 2" descr="Diagram&#10;&#10;Description automatically generated">
            <a:extLst>
              <a:ext uri="{FF2B5EF4-FFF2-40B4-BE49-F238E27FC236}">
                <a16:creationId xmlns:a16="http://schemas.microsoft.com/office/drawing/2014/main" id="{936DB490-A16C-9248-6EC0-C3B42BAD9939}"/>
              </a:ext>
            </a:extLst>
          </p:cNvPr>
          <p:cNvPicPr>
            <a:picLocks noChangeAspect="1"/>
          </p:cNvPicPr>
          <p:nvPr/>
        </p:nvPicPr>
        <p:blipFill rotWithShape="1">
          <a:blip r:embed="rId2">
            <a:extLst>
              <a:ext uri="{28A0092B-C50C-407E-A947-70E740481C1C}">
                <a14:useLocalDpi xmlns:a14="http://schemas.microsoft.com/office/drawing/2010/main" val="0"/>
              </a:ext>
            </a:extLst>
          </a:blip>
          <a:srcRect t="6923" b="11924"/>
          <a:stretch/>
        </p:blipFill>
        <p:spPr>
          <a:xfrm>
            <a:off x="10037717" y="369277"/>
            <a:ext cx="10568687" cy="11131061"/>
          </a:xfrm>
          <a:prstGeom prst="rect">
            <a:avLst/>
          </a:prstGeom>
        </p:spPr>
      </p:pic>
    </p:spTree>
    <p:extLst>
      <p:ext uri="{BB962C8B-B14F-4D97-AF65-F5344CB8AC3E}">
        <p14:creationId xmlns:p14="http://schemas.microsoft.com/office/powerpoint/2010/main" val="64716413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normAutofit/>
          </a:bodyPr>
          <a:lstStyle/>
          <a:p>
            <a:pPr marL="0" indent="0">
              <a:buNone/>
            </a:pPr>
            <a:r>
              <a:rPr lang="en-GB" b="1" dirty="0"/>
              <a:t>Problem:</a:t>
            </a:r>
            <a:r>
              <a:rPr lang="en-GB" dirty="0"/>
              <a:t> Do you wish to meet up with friends for a real conversation while leaving your phone behind? It is not that easy. Someone could need to reach you or your phone. Yet, if you choose to bring your phone to be sure, there is always the temptation to pick it up and use it, changing the focus and intimacy of the conversation</a:t>
            </a:r>
          </a:p>
          <a:p>
            <a:pPr marL="0" indent="0">
              <a:buNone/>
            </a:pPr>
            <a:r>
              <a:rPr lang="en-GB" b="1" dirty="0"/>
              <a:t>Solution: </a:t>
            </a:r>
            <a:r>
              <a:rPr lang="en-GB" dirty="0"/>
              <a:t>Set up a public space, such as a café where you can leave your phone in the locker. Each locker cell has a light sensor. When the phone lights up, it sends to a signal to a wristband that you have picked up when checking the phone in. To keep the number of interrupts to a minimum, you set your phone to focus mode before checking it in, letting only most important calls or messages through.</a:t>
            </a:r>
          </a:p>
        </p:txBody>
      </p:sp>
    </p:spTree>
    <p:extLst>
      <p:ext uri="{BB962C8B-B14F-4D97-AF65-F5344CB8AC3E}">
        <p14:creationId xmlns:p14="http://schemas.microsoft.com/office/powerpoint/2010/main" val="22139969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85DE787-E278-F864-0199-944C509C7D0A}"/>
              </a:ext>
            </a:extLst>
          </p:cNvPr>
          <p:cNvPicPr>
            <a:picLocks noChangeAspect="1"/>
          </p:cNvPicPr>
          <p:nvPr/>
        </p:nvPicPr>
        <p:blipFill rotWithShape="1">
          <a:blip r:embed="rId2">
            <a:extLst>
              <a:ext uri="{28A0092B-C50C-407E-A947-70E740481C1C}">
                <a14:useLocalDpi xmlns:a14="http://schemas.microsoft.com/office/drawing/2010/main" val="0"/>
              </a:ext>
            </a:extLst>
          </a:blip>
          <a:srcRect t="6923" b="11924"/>
          <a:stretch/>
        </p:blipFill>
        <p:spPr>
          <a:xfrm>
            <a:off x="5922917" y="949569"/>
            <a:ext cx="11720725" cy="12344400"/>
          </a:xfrm>
          <a:prstGeom prst="rect">
            <a:avLst/>
          </a:prstGeom>
        </p:spPr>
      </p:pic>
      <p:sp>
        <p:nvSpPr>
          <p:cNvPr id="8" name="TextBox 7">
            <a:extLst>
              <a:ext uri="{FF2B5EF4-FFF2-40B4-BE49-F238E27FC236}">
                <a16:creationId xmlns:a16="http://schemas.microsoft.com/office/drawing/2014/main" id="{55E36A38-D0A6-23DE-3812-92F4FA04C23C}"/>
              </a:ext>
            </a:extLst>
          </p:cNvPr>
          <p:cNvSpPr txBox="1"/>
          <p:nvPr/>
        </p:nvSpPr>
        <p:spPr>
          <a:xfrm>
            <a:off x="17338431" y="3984318"/>
            <a:ext cx="3727938" cy="841256"/>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nb-NO" sz="2400" b="0" i="0" u="none" strike="noStrike" cap="none" spc="0" normalizeH="0" baseline="0" dirty="0">
                <a:ln>
                  <a:noFill/>
                </a:ln>
                <a:solidFill>
                  <a:srgbClr val="5E5E5E"/>
                </a:solidFill>
                <a:effectLst/>
                <a:uFillTx/>
                <a:latin typeface="+mn-lt"/>
                <a:ea typeface="+mn-ea"/>
                <a:cs typeface="+mn-cs"/>
                <a:sym typeface="Helvetica Neue"/>
              </a:rPr>
              <a:t>Shelf for storing </a:t>
            </a:r>
            <a:r>
              <a:rPr kumimoji="0" lang="nb-NO" sz="2400" b="0" i="0" u="none" strike="noStrike" cap="none" spc="0" normalizeH="0" baseline="0" dirty="0" err="1">
                <a:ln>
                  <a:noFill/>
                </a:ln>
                <a:solidFill>
                  <a:srgbClr val="5E5E5E"/>
                </a:solidFill>
                <a:effectLst/>
                <a:uFillTx/>
                <a:latin typeface="+mn-lt"/>
                <a:ea typeface="+mn-ea"/>
                <a:cs typeface="+mn-cs"/>
                <a:sym typeface="Helvetica Neue"/>
              </a:rPr>
              <a:t>smartphones</a:t>
            </a:r>
            <a:endParaRPr kumimoji="0" lang="nb-NO"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0" name="Straight Arrow Connector 9">
            <a:extLst>
              <a:ext uri="{FF2B5EF4-FFF2-40B4-BE49-F238E27FC236}">
                <a16:creationId xmlns:a16="http://schemas.microsoft.com/office/drawing/2014/main" id="{052C08A4-60A5-CAA4-66C9-CBA3C0F1E184}"/>
              </a:ext>
            </a:extLst>
          </p:cNvPr>
          <p:cNvCxnSpPr>
            <a:stCxn id="8" idx="1"/>
          </p:cNvCxnSpPr>
          <p:nvPr/>
        </p:nvCxnSpPr>
        <p:spPr>
          <a:xfrm flipH="1">
            <a:off x="14929338" y="4404946"/>
            <a:ext cx="2409093" cy="23739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3569557F-6D4F-D281-9B91-324FD1CCCEB9}"/>
              </a:ext>
            </a:extLst>
          </p:cNvPr>
          <p:cNvSpPr txBox="1"/>
          <p:nvPr/>
        </p:nvSpPr>
        <p:spPr>
          <a:xfrm>
            <a:off x="15779673" y="11548606"/>
            <a:ext cx="3727938" cy="1210588"/>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nb-NO" sz="2400" b="0" i="0" u="none" strike="noStrike" cap="none" spc="0" normalizeH="0" baseline="0" dirty="0" err="1">
                <a:ln>
                  <a:noFill/>
                </a:ln>
                <a:solidFill>
                  <a:srgbClr val="5E5E5E"/>
                </a:solidFill>
                <a:effectLst/>
                <a:uFillTx/>
                <a:latin typeface="+mn-lt"/>
                <a:ea typeface="+mn-ea"/>
                <a:cs typeface="+mn-cs"/>
                <a:sym typeface="Helvetica Neue"/>
              </a:rPr>
              <a:t>Wristband</a:t>
            </a:r>
            <a:r>
              <a:rPr kumimoji="0" lang="nb-NO" sz="2400" b="0" i="0" u="none" strike="noStrike" cap="none" spc="0" normalizeH="0" baseline="0" dirty="0">
                <a:ln>
                  <a:noFill/>
                </a:ln>
                <a:solidFill>
                  <a:srgbClr val="5E5E5E"/>
                </a:solidFill>
                <a:effectLst/>
                <a:uFillTx/>
                <a:latin typeface="+mn-lt"/>
                <a:ea typeface="+mn-ea"/>
                <a:cs typeface="+mn-cs"/>
                <a:sym typeface="Helvetica Neue"/>
              </a:rPr>
              <a:t> </a:t>
            </a:r>
            <a:r>
              <a:rPr kumimoji="0" lang="nb-NO" sz="2400" b="0" i="0" u="none" strike="noStrike" cap="none" spc="0" normalizeH="0" baseline="0" dirty="0" err="1">
                <a:ln>
                  <a:noFill/>
                </a:ln>
                <a:solidFill>
                  <a:srgbClr val="5E5E5E"/>
                </a:solidFill>
                <a:effectLst/>
                <a:uFillTx/>
                <a:latin typeface="+mn-lt"/>
                <a:ea typeface="+mn-ea"/>
                <a:cs typeface="+mn-cs"/>
                <a:sym typeface="Helvetica Neue"/>
              </a:rPr>
              <a:t>detecting</a:t>
            </a:r>
            <a:r>
              <a:rPr kumimoji="0" lang="nb-NO" sz="2400" b="0" i="0" u="none" strike="noStrike" cap="none" spc="0" normalizeH="0" baseline="0" dirty="0">
                <a:ln>
                  <a:noFill/>
                </a:ln>
                <a:solidFill>
                  <a:srgbClr val="5E5E5E"/>
                </a:solidFill>
                <a:effectLst/>
                <a:uFillTx/>
                <a:latin typeface="+mn-lt"/>
                <a:ea typeface="+mn-ea"/>
                <a:cs typeface="+mn-cs"/>
                <a:sym typeface="Helvetica Neue"/>
              </a:rPr>
              <a:t> </a:t>
            </a:r>
            <a:r>
              <a:rPr kumimoji="0" lang="nb-NO" sz="2400" b="0" i="0" u="none" strike="noStrike" cap="none" spc="0" normalizeH="0" baseline="0" dirty="0" err="1">
                <a:ln>
                  <a:noFill/>
                </a:ln>
                <a:solidFill>
                  <a:srgbClr val="5E5E5E"/>
                </a:solidFill>
                <a:effectLst/>
                <a:uFillTx/>
                <a:latin typeface="+mn-lt"/>
                <a:ea typeface="+mn-ea"/>
                <a:cs typeface="+mn-cs"/>
                <a:sym typeface="Helvetica Neue"/>
              </a:rPr>
              <a:t>phone</a:t>
            </a:r>
            <a:r>
              <a:rPr kumimoji="0" lang="nb-NO" sz="2400" b="0" i="0" u="none" strike="noStrike" cap="none" spc="0" normalizeH="0" baseline="0" dirty="0">
                <a:ln>
                  <a:noFill/>
                </a:ln>
                <a:solidFill>
                  <a:srgbClr val="5E5E5E"/>
                </a:solidFill>
                <a:effectLst/>
                <a:uFillTx/>
                <a:latin typeface="+mn-lt"/>
                <a:ea typeface="+mn-ea"/>
                <a:cs typeface="+mn-cs"/>
                <a:sym typeface="Helvetica Neue"/>
              </a:rPr>
              <a:t> </a:t>
            </a:r>
            <a:r>
              <a:rPr kumimoji="0" lang="nb-NO" sz="2400" b="0" i="0" u="none" strike="noStrike" cap="none" spc="0" normalizeH="0" baseline="0" dirty="0" err="1">
                <a:ln>
                  <a:noFill/>
                </a:ln>
                <a:solidFill>
                  <a:srgbClr val="5E5E5E"/>
                </a:solidFill>
                <a:effectLst/>
                <a:uFillTx/>
                <a:latin typeface="+mn-lt"/>
                <a:ea typeface="+mn-ea"/>
                <a:cs typeface="+mn-cs"/>
                <a:sym typeface="Helvetica Neue"/>
              </a:rPr>
              <a:t>use</a:t>
            </a:r>
            <a:r>
              <a:rPr kumimoji="0" lang="nb-NO" sz="2400" b="0" i="0" u="none" strike="noStrike" cap="none" spc="0" normalizeH="0" baseline="0" dirty="0">
                <a:ln>
                  <a:noFill/>
                </a:ln>
                <a:solidFill>
                  <a:srgbClr val="5E5E5E"/>
                </a:solidFill>
                <a:effectLst/>
                <a:uFillTx/>
                <a:latin typeface="+mn-lt"/>
                <a:ea typeface="+mn-ea"/>
                <a:cs typeface="+mn-cs"/>
                <a:sym typeface="Helvetica Neue"/>
              </a:rPr>
              <a:t> – in </a:t>
            </a:r>
            <a:r>
              <a:rPr kumimoji="0" lang="nb-NO" sz="2400" b="0" i="0" u="none" strike="noStrike" cap="none" spc="0" normalizeH="0" baseline="0" dirty="0" err="1">
                <a:ln>
                  <a:noFill/>
                </a:ln>
                <a:solidFill>
                  <a:srgbClr val="5E5E5E"/>
                </a:solidFill>
                <a:effectLst/>
                <a:uFillTx/>
                <a:latin typeface="+mn-lt"/>
                <a:ea typeface="+mn-ea"/>
                <a:cs typeface="+mn-cs"/>
                <a:sym typeface="Helvetica Neue"/>
              </a:rPr>
              <a:t>focus</a:t>
            </a:r>
            <a:r>
              <a:rPr kumimoji="0" lang="nb-NO" sz="2400" b="0" i="0" u="none" strike="noStrike" cap="none" spc="0" normalizeH="0" baseline="0" dirty="0">
                <a:ln>
                  <a:noFill/>
                </a:ln>
                <a:solidFill>
                  <a:srgbClr val="5E5E5E"/>
                </a:solidFill>
                <a:effectLst/>
                <a:uFillTx/>
                <a:latin typeface="+mn-lt"/>
                <a:ea typeface="+mn-ea"/>
                <a:cs typeface="+mn-cs"/>
                <a:sym typeface="Helvetica Neue"/>
              </a:rPr>
              <a:t> mode</a:t>
            </a:r>
          </a:p>
        </p:txBody>
      </p:sp>
      <p:cxnSp>
        <p:nvCxnSpPr>
          <p:cNvPr id="12" name="Straight Arrow Connector 11">
            <a:extLst>
              <a:ext uri="{FF2B5EF4-FFF2-40B4-BE49-F238E27FC236}">
                <a16:creationId xmlns:a16="http://schemas.microsoft.com/office/drawing/2014/main" id="{02EEC175-C9FB-CB96-F680-02F02433BF33}"/>
              </a:ext>
            </a:extLst>
          </p:cNvPr>
          <p:cNvCxnSpPr>
            <a:cxnSpLocks/>
          </p:cNvCxnSpPr>
          <p:nvPr/>
        </p:nvCxnSpPr>
        <p:spPr>
          <a:xfrm flipH="1" flipV="1">
            <a:off x="12192000" y="10122877"/>
            <a:ext cx="3587673" cy="203102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9520250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inedrawing&#10;&#10;Description automatically generated">
            <a:extLst>
              <a:ext uri="{FF2B5EF4-FFF2-40B4-BE49-F238E27FC236}">
                <a16:creationId xmlns:a16="http://schemas.microsoft.com/office/drawing/2014/main" id="{C2E7C63E-C607-551D-5EB8-7E92AFAF22C9}"/>
              </a:ext>
            </a:extLst>
          </p:cNvPr>
          <p:cNvPicPr>
            <a:picLocks noChangeAspect="1"/>
          </p:cNvPicPr>
          <p:nvPr/>
        </p:nvPicPr>
        <p:blipFill rotWithShape="1">
          <a:blip r:embed="rId2">
            <a:extLst>
              <a:ext uri="{28A0092B-C50C-407E-A947-70E740481C1C}">
                <a14:useLocalDpi xmlns:a14="http://schemas.microsoft.com/office/drawing/2010/main" val="0"/>
              </a:ext>
            </a:extLst>
          </a:blip>
          <a:srcRect t="20385"/>
          <a:stretch/>
        </p:blipFill>
        <p:spPr>
          <a:xfrm>
            <a:off x="2533581" y="158261"/>
            <a:ext cx="18296929" cy="10920046"/>
          </a:xfrm>
          <a:prstGeom prst="rect">
            <a:avLst/>
          </a:prstGeom>
        </p:spPr>
      </p:pic>
      <p:sp>
        <p:nvSpPr>
          <p:cNvPr id="9" name="Title 4">
            <a:extLst>
              <a:ext uri="{FF2B5EF4-FFF2-40B4-BE49-F238E27FC236}">
                <a16:creationId xmlns:a16="http://schemas.microsoft.com/office/drawing/2014/main" id="{3DF0E94F-B44E-29BE-04C5-41A27428C3A4}"/>
              </a:ext>
            </a:extLst>
          </p:cNvPr>
          <p:cNvSpPr>
            <a:spLocks noGrp="1"/>
          </p:cNvSpPr>
          <p:nvPr>
            <p:ph type="title"/>
          </p:nvPr>
        </p:nvSpPr>
        <p:spPr>
          <a:xfrm>
            <a:off x="1206500" y="8792200"/>
            <a:ext cx="21971000" cy="3247734"/>
          </a:xfrm>
        </p:spPr>
        <p:txBody>
          <a:bodyPr/>
          <a:lstStyle/>
          <a:p>
            <a:r>
              <a:rPr lang="en-GB" dirty="0"/>
              <a:t>#10 The movie guide</a:t>
            </a:r>
          </a:p>
        </p:txBody>
      </p:sp>
      <p:sp>
        <p:nvSpPr>
          <p:cNvPr id="12" name="Text Placeholder 5">
            <a:extLst>
              <a:ext uri="{FF2B5EF4-FFF2-40B4-BE49-F238E27FC236}">
                <a16:creationId xmlns:a16="http://schemas.microsoft.com/office/drawing/2014/main" id="{F0D4C7DE-6A70-38E6-6189-9A87F72CE4AF}"/>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Stop browsing the top choices pushed at you and start seeing great movies</a:t>
            </a:r>
          </a:p>
        </p:txBody>
      </p:sp>
    </p:spTree>
    <p:extLst>
      <p:ext uri="{BB962C8B-B14F-4D97-AF65-F5344CB8AC3E}">
        <p14:creationId xmlns:p14="http://schemas.microsoft.com/office/powerpoint/2010/main" val="47909722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roblem: Today’s smartphone with their big screen and minimum of buttons invites consumption and scrolling over control and creativity.…"/>
          <p:cNvSpPr txBox="1">
            <a:spLocks noGrp="1"/>
          </p:cNvSpPr>
          <p:nvPr>
            <p:ph type="body" idx="1"/>
          </p:nvPr>
        </p:nvSpPr>
        <p:spPr>
          <a:xfrm>
            <a:off x="1030654" y="3363040"/>
            <a:ext cx="21971000" cy="8256012"/>
          </a:xfrm>
          <a:prstGeom prst="rect">
            <a:avLst/>
          </a:prstGeom>
        </p:spPr>
        <p:txBody>
          <a:bodyPr>
            <a:normAutofit lnSpcReduction="10000"/>
          </a:bodyPr>
          <a:lstStyle/>
          <a:p>
            <a:pPr marL="0" indent="0">
              <a:buNone/>
            </a:pPr>
            <a:r>
              <a:rPr lang="en-GB" b="1" dirty="0"/>
              <a:t>Problem:</a:t>
            </a:r>
            <a:r>
              <a:rPr lang="en-GB" dirty="0"/>
              <a:t> Have you every tried to watch a movie on iTunes or Netflix and finding nothing. Tired of being recommended only a few titles that fit in the browsing menu of the top tier portals?</a:t>
            </a:r>
          </a:p>
          <a:p>
            <a:pPr marL="0" indent="0">
              <a:buNone/>
            </a:pPr>
            <a:r>
              <a:rPr lang="en-GB" b="1" dirty="0"/>
              <a:t>Solution: </a:t>
            </a:r>
            <a:r>
              <a:rPr lang="en-GB" dirty="0"/>
              <a:t>Return to a book-based solution, such as Time Outs "1000 Films to change your life". Each page has an in-depth description of the film and why you should watch it. The pages could be augmented by a QR-code that you can hold up towards the TV to start the </a:t>
            </a:r>
            <a:r>
              <a:rPr lang="en-GB" dirty="0" err="1"/>
              <a:t>moive</a:t>
            </a:r>
            <a:r>
              <a:rPr lang="en-GB" dirty="0"/>
              <a:t>, bypassing all the menus in the apps.</a:t>
            </a:r>
          </a:p>
          <a:p>
            <a:pPr marL="0" indent="0">
              <a:buNone/>
            </a:pPr>
            <a:r>
              <a:rPr lang="en-GB" b="1" dirty="0"/>
              <a:t>Details: </a:t>
            </a:r>
            <a:r>
              <a:rPr lang="en-GB" dirty="0"/>
              <a:t>Rather than providing an app that has to access iTunes or Netflix, you could hack an Apple remote control: Put it in a small box containing a speaker that you control. Now you can 'make' the box say "Hi Siri, play The Great Lebowski", and Siri will do the job for you.</a:t>
            </a:r>
            <a:endParaRPr lang="en-GB" b="1" dirty="0"/>
          </a:p>
        </p:txBody>
      </p:sp>
    </p:spTree>
    <p:extLst>
      <p:ext uri="{BB962C8B-B14F-4D97-AF65-F5344CB8AC3E}">
        <p14:creationId xmlns:p14="http://schemas.microsoft.com/office/powerpoint/2010/main" val="185379039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15A4A-BD4E-44AC-BAC2-DCE81535E13B}"/>
              </a:ext>
            </a:extLst>
          </p:cNvPr>
          <p:cNvSpPr>
            <a:spLocks noGrp="1"/>
          </p:cNvSpPr>
          <p:nvPr>
            <p:ph type="title"/>
          </p:nvPr>
        </p:nvSpPr>
        <p:spPr/>
        <p:txBody>
          <a:bodyPr>
            <a:normAutofit/>
          </a:bodyPr>
          <a:lstStyle/>
          <a:p>
            <a:r>
              <a:rPr lang="en-GB" sz="9600" dirty="0"/>
              <a:t>#</a:t>
            </a:r>
            <a:r>
              <a:rPr lang="en-GB" sz="8800" dirty="0"/>
              <a:t>11 Keyboard pressure and stress monitor</a:t>
            </a:r>
            <a:endParaRPr lang="en-GB" sz="9600" dirty="0"/>
          </a:p>
        </p:txBody>
      </p:sp>
      <p:sp>
        <p:nvSpPr>
          <p:cNvPr id="6" name="Text Placeholder 5">
            <a:extLst>
              <a:ext uri="{FF2B5EF4-FFF2-40B4-BE49-F238E27FC236}">
                <a16:creationId xmlns:a16="http://schemas.microsoft.com/office/drawing/2014/main" id="{919ECD47-9BA6-4DBA-8CA3-452F1B6FC0C4}"/>
              </a:ext>
            </a:extLst>
          </p:cNvPr>
          <p:cNvSpPr>
            <a:spLocks noGrp="1"/>
          </p:cNvSpPr>
          <p:nvPr>
            <p:ph type="body" sz="quarter" idx="1"/>
          </p:nvPr>
        </p:nvSpPr>
        <p:spPr/>
        <p:txBody>
          <a:bodyPr/>
          <a:lstStyle/>
          <a:p>
            <a:r>
              <a:rPr lang="en-GB" dirty="0"/>
              <a:t>Learn to slow down when you're stressed out</a:t>
            </a:r>
          </a:p>
        </p:txBody>
      </p:sp>
      <p:pic>
        <p:nvPicPr>
          <p:cNvPr id="3" name="Picture 2" descr="A picture containing text, linedrawing&#10;&#10;Description automatically generated">
            <a:extLst>
              <a:ext uri="{FF2B5EF4-FFF2-40B4-BE49-F238E27FC236}">
                <a16:creationId xmlns:a16="http://schemas.microsoft.com/office/drawing/2014/main" id="{B0A8DC58-CE8D-4C80-BAAE-CDE4DB4077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716" r="19591"/>
          <a:stretch/>
        </p:blipFill>
        <p:spPr>
          <a:xfrm>
            <a:off x="3077308" y="835923"/>
            <a:ext cx="19606846" cy="8245280"/>
          </a:xfrm>
          <a:prstGeom prst="rect">
            <a:avLst/>
          </a:prstGeom>
        </p:spPr>
      </p:pic>
    </p:spTree>
    <p:extLst>
      <p:ext uri="{BB962C8B-B14F-4D97-AF65-F5344CB8AC3E}">
        <p14:creationId xmlns:p14="http://schemas.microsoft.com/office/powerpoint/2010/main" val="75892470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Keyboard pressure &amp; stress monitor"/>
          <p:cNvSpPr txBox="1">
            <a:spLocks noGrp="1"/>
          </p:cNvSpPr>
          <p:nvPr>
            <p:ph type="title"/>
          </p:nvPr>
        </p:nvSpPr>
        <p:spPr>
          <a:prstGeom prst="rect">
            <a:avLst/>
          </a:prstGeom>
        </p:spPr>
        <p:txBody>
          <a:bodyPr/>
          <a:lstStyle/>
          <a:p>
            <a:r>
              <a:t>Keyboard pressure &amp; stress monitor</a:t>
            </a:r>
          </a:p>
        </p:txBody>
      </p:sp>
      <p:sp>
        <p:nvSpPr>
          <p:cNvPr id="188" name="Lysbildeundertittel"/>
          <p:cNvSpPr txBox="1">
            <a:spLocks noGrp="1"/>
          </p:cNvSpPr>
          <p:nvPr>
            <p:ph type="body" idx="21"/>
          </p:nvPr>
        </p:nvSpPr>
        <p:spPr>
          <a:prstGeom prst="rect">
            <a:avLst/>
          </a:prstGeom>
        </p:spPr>
        <p:txBody>
          <a:bodyPr/>
          <a:lstStyle/>
          <a:p>
            <a:endParaRPr/>
          </a:p>
        </p:txBody>
      </p:sp>
      <p:sp>
        <p:nvSpPr>
          <p:cNvPr id="189" name="Problem: Sitting for a long time in front of a keyboard, you may start to punch faster and harder as stress levels increase, and being stressed you fail to detect that you should stop for a break…"/>
          <p:cNvSpPr txBox="1">
            <a:spLocks noGrp="1"/>
          </p:cNvSpPr>
          <p:nvPr>
            <p:ph type="body" idx="1"/>
          </p:nvPr>
        </p:nvSpPr>
        <p:spPr>
          <a:prstGeom prst="rect">
            <a:avLst/>
          </a:prstGeom>
        </p:spPr>
        <p:txBody>
          <a:bodyPr/>
          <a:lstStyle/>
          <a:p>
            <a:pPr marL="0" indent="0">
              <a:buNone/>
            </a:pPr>
            <a:r>
              <a:rPr b="1" dirty="0"/>
              <a:t>Problem: </a:t>
            </a:r>
            <a:r>
              <a:rPr dirty="0"/>
              <a:t>Sitting for a long time in front of a keyboard, you may start to punch faster and harder as stress levels increase, and being stressed you fail to detect that you should stop for a break</a:t>
            </a:r>
          </a:p>
          <a:p>
            <a:pPr marL="0" indent="0">
              <a:buNone/>
            </a:pPr>
            <a:r>
              <a:rPr b="1" dirty="0"/>
              <a:t>Solution: </a:t>
            </a:r>
            <a:r>
              <a:rPr dirty="0"/>
              <a:t>A monitoring system that detects the force of input and also frequently pushed keys like the delete and backspace buttons</a:t>
            </a:r>
          </a:p>
          <a:p>
            <a:pPr marL="0" indent="0">
              <a:buNone/>
            </a:pPr>
            <a:r>
              <a:rPr dirty="0"/>
              <a:t>A raspberry Pi with three microphones detecting position and force of a key being hit using relative time-of-flight difference and volume of sound</a:t>
            </a:r>
            <a:r>
              <a:rPr lang="nb-NO" dirty="0"/>
              <a:t>. </a:t>
            </a:r>
            <a:endParaRPr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linedrawing&#10;&#10;Description automatically generated">
            <a:extLst>
              <a:ext uri="{FF2B5EF4-FFF2-40B4-BE49-F238E27FC236}">
                <a16:creationId xmlns:a16="http://schemas.microsoft.com/office/drawing/2014/main" id="{4F679622-37FB-4C93-8220-AC98666472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716" r="19591"/>
          <a:stretch/>
        </p:blipFill>
        <p:spPr>
          <a:xfrm>
            <a:off x="2388577" y="3623247"/>
            <a:ext cx="19606846" cy="8245280"/>
          </a:xfrm>
          <a:prstGeom prst="rect">
            <a:avLst/>
          </a:prstGeom>
        </p:spPr>
      </p:pic>
      <p:sp>
        <p:nvSpPr>
          <p:cNvPr id="6" name="Rectangle 5">
            <a:extLst>
              <a:ext uri="{FF2B5EF4-FFF2-40B4-BE49-F238E27FC236}">
                <a16:creationId xmlns:a16="http://schemas.microsoft.com/office/drawing/2014/main" id="{F3F39A39-C116-4CB2-BB92-CC2CE3E53AE1}"/>
              </a:ext>
            </a:extLst>
          </p:cNvPr>
          <p:cNvSpPr/>
          <p:nvPr/>
        </p:nvSpPr>
        <p:spPr>
          <a:xfrm>
            <a:off x="15629792" y="1029805"/>
            <a:ext cx="7071945" cy="256480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b="1" dirty="0">
                <a:solidFill>
                  <a:schemeClr val="tx1"/>
                </a:solidFill>
                <a:latin typeface="Helvetica Neue Medium"/>
                <a:ea typeface="Helvetica Neue Medium"/>
                <a:cs typeface="Helvetica Neue Medium"/>
                <a:sym typeface="Helvetica Neue Medium"/>
              </a:rPr>
              <a:t>Option A</a:t>
            </a:r>
            <a:r>
              <a:rPr lang="en-GB" sz="3200" dirty="0">
                <a:solidFill>
                  <a:schemeClr val="tx1"/>
                </a:solidFill>
                <a:latin typeface="Helvetica Neue Medium"/>
                <a:ea typeface="Helvetica Neue Medium"/>
                <a:cs typeface="Helvetica Neue Medium"/>
                <a:sym typeface="Helvetica Neue Medium"/>
              </a:rPr>
              <a:t>: use multiple mics to detect the position of the touch as well as the volume. This device requires no software protocol and works as a keyboard-independent device.</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6022C3EE-2C65-47F8-B01A-FEC555359941}"/>
              </a:ext>
            </a:extLst>
          </p:cNvPr>
          <p:cNvSpPr/>
          <p:nvPr/>
        </p:nvSpPr>
        <p:spPr>
          <a:xfrm>
            <a:off x="2051537" y="1029805"/>
            <a:ext cx="7532077" cy="256480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b="1" dirty="0">
                <a:solidFill>
                  <a:schemeClr val="tx1"/>
                </a:solidFill>
                <a:latin typeface="Helvetica Neue Medium"/>
                <a:ea typeface="Helvetica Neue Medium"/>
                <a:cs typeface="Helvetica Neue Medium"/>
                <a:sym typeface="Helvetica Neue Medium"/>
              </a:rPr>
              <a:t>Option B</a:t>
            </a:r>
            <a:r>
              <a:rPr lang="en-GB" sz="3200" dirty="0">
                <a:solidFill>
                  <a:schemeClr val="tx1"/>
                </a:solidFill>
                <a:latin typeface="Helvetica Neue Medium"/>
                <a:ea typeface="Helvetica Neue Medium"/>
                <a:cs typeface="Helvetica Neue Medium"/>
                <a:sym typeface="Helvetica Neue Medium"/>
              </a:rPr>
              <a:t>: use only a single microphone, and use a driver on the PC to detect which key is being pressed. The mic is then (only) used to detect the force of the key being pressed</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BCC4F11D-827F-4794-9B07-066D4DAA2DE9}"/>
              </a:ext>
            </a:extLst>
          </p:cNvPr>
          <p:cNvSpPr/>
          <p:nvPr/>
        </p:nvSpPr>
        <p:spPr>
          <a:xfrm>
            <a:off x="832338" y="11897164"/>
            <a:ext cx="21992494" cy="157992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320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rPr>
              <a:t>In </a:t>
            </a:r>
            <a:r>
              <a:rPr lang="en-GB" sz="3200" dirty="0">
                <a:solidFill>
                  <a:schemeClr val="tx1"/>
                </a:solidFill>
                <a:latin typeface="Helvetica Neue Medium"/>
                <a:ea typeface="Helvetica Neue Medium"/>
                <a:cs typeface="Helvetica Neue Medium"/>
                <a:sym typeface="Helvetica Neue Medium"/>
              </a:rPr>
              <a:t>either case, the algorithms used detect the speed, and the frequency of specific keys being hit. Patterns of interest are detected using machine learning. If for instance "Delete" is pressed frequently in combination with harder touches than normal, this might be a signal for a stressful work situation.</a:t>
            </a:r>
            <a:endParaRPr kumimoji="0" lang="en-GB" sz="320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8921597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15A4A-BD4E-44AC-BAC2-DCE81535E13B}"/>
              </a:ext>
            </a:extLst>
          </p:cNvPr>
          <p:cNvSpPr>
            <a:spLocks noGrp="1"/>
          </p:cNvSpPr>
          <p:nvPr>
            <p:ph type="title"/>
          </p:nvPr>
        </p:nvSpPr>
        <p:spPr/>
        <p:txBody>
          <a:bodyPr/>
          <a:lstStyle/>
          <a:p>
            <a:r>
              <a:rPr lang="en-GB" dirty="0"/>
              <a:t>#12 Touch teacher</a:t>
            </a:r>
          </a:p>
        </p:txBody>
      </p:sp>
      <p:sp>
        <p:nvSpPr>
          <p:cNvPr id="6" name="Text Placeholder 5">
            <a:extLst>
              <a:ext uri="{FF2B5EF4-FFF2-40B4-BE49-F238E27FC236}">
                <a16:creationId xmlns:a16="http://schemas.microsoft.com/office/drawing/2014/main" id="{919ECD47-9BA6-4DBA-8CA3-452F1B6FC0C4}"/>
              </a:ext>
            </a:extLst>
          </p:cNvPr>
          <p:cNvSpPr>
            <a:spLocks noGrp="1"/>
          </p:cNvSpPr>
          <p:nvPr>
            <p:ph type="body" sz="quarter" idx="1"/>
          </p:nvPr>
        </p:nvSpPr>
        <p:spPr/>
        <p:txBody>
          <a:bodyPr/>
          <a:lstStyle/>
          <a:p>
            <a:r>
              <a:rPr lang="en-GB" dirty="0"/>
              <a:t>Learning touch the easy way</a:t>
            </a:r>
          </a:p>
        </p:txBody>
      </p:sp>
      <p:pic>
        <p:nvPicPr>
          <p:cNvPr id="12" name="Picture 11" descr="A picture containing linedrawing&#10;&#10;Description automatically generated">
            <a:extLst>
              <a:ext uri="{FF2B5EF4-FFF2-40B4-BE49-F238E27FC236}">
                <a16:creationId xmlns:a16="http://schemas.microsoft.com/office/drawing/2014/main" id="{DFCDAEF3-B146-422A-9747-3D3A2A6C0585}"/>
              </a:ext>
            </a:extLst>
          </p:cNvPr>
          <p:cNvPicPr>
            <a:picLocks noChangeAspect="1"/>
          </p:cNvPicPr>
          <p:nvPr/>
        </p:nvPicPr>
        <p:blipFill rotWithShape="1">
          <a:blip r:embed="rId2">
            <a:extLst>
              <a:ext uri="{28A0092B-C50C-407E-A947-70E740481C1C}">
                <a14:useLocalDpi xmlns:a14="http://schemas.microsoft.com/office/drawing/2010/main" val="0"/>
              </a:ext>
            </a:extLst>
          </a:blip>
          <a:srcRect l="27576" t="11539" r="12357" b="32564"/>
          <a:stretch/>
        </p:blipFill>
        <p:spPr>
          <a:xfrm>
            <a:off x="11663185" y="1289537"/>
            <a:ext cx="12720815" cy="8874042"/>
          </a:xfrm>
          <a:prstGeom prst="rect">
            <a:avLst/>
          </a:prstGeom>
        </p:spPr>
      </p:pic>
    </p:spTree>
    <p:extLst>
      <p:ext uri="{BB962C8B-B14F-4D97-AF65-F5344CB8AC3E}">
        <p14:creationId xmlns:p14="http://schemas.microsoft.com/office/powerpoint/2010/main" val="26024622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EC5F-F0A7-4B6A-BF80-06C4C6006780}"/>
              </a:ext>
            </a:extLst>
          </p:cNvPr>
          <p:cNvSpPr>
            <a:spLocks noGrp="1"/>
          </p:cNvSpPr>
          <p:nvPr>
            <p:ph type="title"/>
          </p:nvPr>
        </p:nvSpPr>
        <p:spPr/>
        <p:txBody>
          <a:bodyPr/>
          <a:lstStyle/>
          <a:p>
            <a:r>
              <a:rPr lang="en-GB" dirty="0"/>
              <a:t>The rise of calm technologies</a:t>
            </a:r>
          </a:p>
        </p:txBody>
      </p:sp>
      <p:sp>
        <p:nvSpPr>
          <p:cNvPr id="3" name="Content Placeholder 2">
            <a:extLst>
              <a:ext uri="{FF2B5EF4-FFF2-40B4-BE49-F238E27FC236}">
                <a16:creationId xmlns:a16="http://schemas.microsoft.com/office/drawing/2014/main" id="{24A2E7C4-C5B9-45E7-93FC-05154346D1B9}"/>
              </a:ext>
            </a:extLst>
          </p:cNvPr>
          <p:cNvSpPr>
            <a:spLocks noGrp="1"/>
          </p:cNvSpPr>
          <p:nvPr>
            <p:ph idx="1"/>
          </p:nvPr>
        </p:nvSpPr>
        <p:spPr/>
        <p:txBody>
          <a:bodyPr>
            <a:normAutofit fontScale="92500" lnSpcReduction="20000"/>
          </a:bodyPr>
          <a:lstStyle/>
          <a:p>
            <a:r>
              <a:rPr lang="en-GB" dirty="0" err="1"/>
              <a:t>reMarkable</a:t>
            </a:r>
            <a:endParaRPr lang="en-GB" dirty="0"/>
          </a:p>
          <a:p>
            <a:r>
              <a:rPr lang="en-GB" dirty="0" err="1"/>
              <a:t>Blloc</a:t>
            </a:r>
            <a:endParaRPr lang="en-GB" dirty="0"/>
          </a:p>
          <a:p>
            <a:r>
              <a:rPr lang="en-GB" dirty="0" err="1"/>
              <a:t>Playfinity</a:t>
            </a:r>
            <a:endParaRPr lang="en-GB" dirty="0"/>
          </a:p>
          <a:p>
            <a:r>
              <a:rPr lang="en-GB" dirty="0" err="1"/>
              <a:t>Jooki</a:t>
            </a:r>
            <a:endParaRPr lang="en-GB" dirty="0"/>
          </a:p>
          <a:p>
            <a:r>
              <a:rPr lang="en-GB" dirty="0"/>
              <a:t>The Boring Phone</a:t>
            </a:r>
          </a:p>
          <a:p>
            <a:r>
              <a:rPr lang="en-GB" dirty="0" err="1"/>
              <a:t>Freewrite</a:t>
            </a:r>
            <a:endParaRPr lang="en-GB" dirty="0"/>
          </a:p>
          <a:p>
            <a:r>
              <a:rPr lang="en-GB" dirty="0"/>
              <a:t>Kyocera KY-01L</a:t>
            </a:r>
          </a:p>
          <a:p>
            <a:r>
              <a:rPr lang="en-GB" dirty="0"/>
              <a:t>Kindle</a:t>
            </a:r>
          </a:p>
        </p:txBody>
      </p:sp>
      <p:pic>
        <p:nvPicPr>
          <p:cNvPr id="4100" name="Picture 4" descr="Calm Technology: Principles and Patterns for Non-Intrusive Design • L&amp;amp;C  Magazine • Lewis &amp;amp; Clark">
            <a:extLst>
              <a:ext uri="{FF2B5EF4-FFF2-40B4-BE49-F238E27FC236}">
                <a16:creationId xmlns:a16="http://schemas.microsoft.com/office/drawing/2014/main" id="{E9C4FEAA-886F-48DF-9273-B7D0F256A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0833" y="3620965"/>
            <a:ext cx="4136781" cy="524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08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ouch teacher"/>
          <p:cNvSpPr txBox="1">
            <a:spLocks noGrp="1"/>
          </p:cNvSpPr>
          <p:nvPr>
            <p:ph type="title"/>
          </p:nvPr>
        </p:nvSpPr>
        <p:spPr>
          <a:prstGeom prst="rect">
            <a:avLst/>
          </a:prstGeom>
        </p:spPr>
        <p:txBody>
          <a:bodyPr/>
          <a:lstStyle/>
          <a:p>
            <a:r>
              <a:t>Touch teacher</a:t>
            </a:r>
          </a:p>
        </p:txBody>
      </p:sp>
      <p:sp>
        <p:nvSpPr>
          <p:cNvPr id="192" name="Lysbildeundertittel"/>
          <p:cNvSpPr txBox="1">
            <a:spLocks noGrp="1"/>
          </p:cNvSpPr>
          <p:nvPr>
            <p:ph type="body" idx="21"/>
          </p:nvPr>
        </p:nvSpPr>
        <p:spPr>
          <a:prstGeom prst="rect">
            <a:avLst/>
          </a:prstGeom>
        </p:spPr>
        <p:txBody>
          <a:bodyPr/>
          <a:lstStyle/>
          <a:p>
            <a:endParaRPr/>
          </a:p>
        </p:txBody>
      </p:sp>
      <p:sp>
        <p:nvSpPr>
          <p:cNvPr id="193" name="Problem: Children and adults learning touch have little feedback on their performance. There is no easy way to verify which finger hit which key and whether the right finger was used.…"/>
          <p:cNvSpPr txBox="1">
            <a:spLocks noGrp="1"/>
          </p:cNvSpPr>
          <p:nvPr>
            <p:ph type="body" idx="1"/>
          </p:nvPr>
        </p:nvSpPr>
        <p:spPr>
          <a:prstGeom prst="rect">
            <a:avLst/>
          </a:prstGeom>
        </p:spPr>
        <p:txBody>
          <a:bodyPr/>
          <a:lstStyle/>
          <a:p>
            <a:pPr marL="0" indent="0">
              <a:buNone/>
            </a:pPr>
            <a:r>
              <a:rPr b="1" dirty="0"/>
              <a:t>Problem:</a:t>
            </a:r>
            <a:r>
              <a:rPr dirty="0"/>
              <a:t> Children and adults learning touch have little feedback on their performance. There is no easy way to verify which finger hit which key and whether the right finger was used. </a:t>
            </a:r>
            <a:endParaRPr lang="nb-NO" dirty="0"/>
          </a:p>
          <a:p>
            <a:pPr marL="0" indent="0">
              <a:buNone/>
            </a:pPr>
            <a:r>
              <a:rPr b="1" dirty="0"/>
              <a:t>Solution:</a:t>
            </a:r>
            <a:r>
              <a:rPr dirty="0"/>
              <a:t> Use a hand-pose tracker such as </a:t>
            </a:r>
            <a:r>
              <a:rPr dirty="0" err="1"/>
              <a:t>MediaPose</a:t>
            </a:r>
            <a:r>
              <a:rPr dirty="0"/>
              <a:t> to track the position of the fingers with a camera looking down on the keyboard</a:t>
            </a:r>
          </a:p>
          <a:p>
            <a:pPr marL="0" indent="0">
              <a:buNone/>
            </a:pPr>
            <a:r>
              <a:rPr dirty="0"/>
              <a:t>The fingers and the keyboard are shown on screen and each finger is </a:t>
            </a:r>
            <a:r>
              <a:rPr dirty="0" err="1"/>
              <a:t>coloured</a:t>
            </a:r>
            <a:r>
              <a:rPr dirty="0"/>
              <a:t> in the «Augmented reality» space and the keys to hit are marked in a corresponding </a:t>
            </a:r>
            <a:r>
              <a:rPr dirty="0" err="1"/>
              <a:t>colour</a:t>
            </a:r>
            <a:r>
              <a:rPr lang="nb-NO" dirty="0"/>
              <a:t>. This </a:t>
            </a:r>
            <a:r>
              <a:rPr lang="nb-NO" dirty="0" err="1"/>
              <a:t>helps</a:t>
            </a:r>
            <a:r>
              <a:rPr lang="nb-NO" dirty="0"/>
              <a:t> </a:t>
            </a:r>
            <a:r>
              <a:rPr lang="nb-NO" dirty="0" err="1"/>
              <a:t>the</a:t>
            </a:r>
            <a:r>
              <a:rPr lang="nb-NO" dirty="0"/>
              <a:t> student </a:t>
            </a:r>
            <a:r>
              <a:rPr lang="nb-NO" dirty="0" err="1"/>
              <a:t>locate</a:t>
            </a:r>
            <a:r>
              <a:rPr lang="nb-NO" dirty="0"/>
              <a:t> </a:t>
            </a:r>
            <a:r>
              <a:rPr lang="nb-NO" dirty="0" err="1"/>
              <a:t>the</a:t>
            </a:r>
            <a:r>
              <a:rPr lang="nb-NO" dirty="0"/>
              <a:t> </a:t>
            </a:r>
            <a:r>
              <a:rPr lang="nb-NO" dirty="0" err="1"/>
              <a:t>keys</a:t>
            </a:r>
            <a:r>
              <a:rPr lang="nb-NO" dirty="0"/>
              <a:t> </a:t>
            </a:r>
            <a:r>
              <a:rPr lang="nb-NO" dirty="0" err="1"/>
              <a:t>correctly</a:t>
            </a:r>
            <a:r>
              <a:rPr lang="nb-NO" dirty="0"/>
              <a:t> </a:t>
            </a:r>
            <a:r>
              <a:rPr lang="nb-NO" dirty="0" err="1"/>
              <a:t>while</a:t>
            </a:r>
            <a:r>
              <a:rPr lang="nb-NO" dirty="0"/>
              <a:t> </a:t>
            </a:r>
            <a:r>
              <a:rPr lang="nb-NO" dirty="0" err="1"/>
              <a:t>maintaining</a:t>
            </a:r>
            <a:r>
              <a:rPr lang="nb-NO" dirty="0"/>
              <a:t> her </a:t>
            </a:r>
            <a:r>
              <a:rPr lang="nb-NO" dirty="0" err="1"/>
              <a:t>gaze</a:t>
            </a:r>
            <a:r>
              <a:rPr lang="nb-NO" dirty="0"/>
              <a:t> </a:t>
            </a:r>
            <a:r>
              <a:rPr lang="nb-NO" dirty="0" err="1"/>
              <a:t>on</a:t>
            </a:r>
            <a:r>
              <a:rPr lang="nb-NO" dirty="0"/>
              <a:t> </a:t>
            </a:r>
            <a:r>
              <a:rPr lang="nb-NO" dirty="0" err="1"/>
              <a:t>the</a:t>
            </a:r>
            <a:r>
              <a:rPr lang="nb-NO" dirty="0"/>
              <a:t> screen, </a:t>
            </a:r>
            <a:r>
              <a:rPr lang="nb-NO" dirty="0" err="1"/>
              <a:t>without</a:t>
            </a:r>
            <a:r>
              <a:rPr lang="nb-NO" dirty="0"/>
              <a:t> </a:t>
            </a:r>
            <a:r>
              <a:rPr lang="nb-NO" dirty="0" err="1"/>
              <a:t>the</a:t>
            </a:r>
            <a:r>
              <a:rPr lang="nb-NO" dirty="0"/>
              <a:t> </a:t>
            </a:r>
            <a:r>
              <a:rPr lang="nb-NO" dirty="0" err="1"/>
              <a:t>need</a:t>
            </a:r>
            <a:r>
              <a:rPr lang="nb-NO" dirty="0"/>
              <a:t> to </a:t>
            </a:r>
            <a:r>
              <a:rPr lang="nb-NO" dirty="0" err="1"/>
              <a:t>look</a:t>
            </a:r>
            <a:r>
              <a:rPr lang="nb-NO" dirty="0"/>
              <a:t> </a:t>
            </a:r>
            <a:r>
              <a:rPr lang="nb-NO" dirty="0" err="1"/>
              <a:t>down</a:t>
            </a:r>
            <a:r>
              <a:rPr lang="nb-NO" dirty="0"/>
              <a:t>.</a:t>
            </a:r>
            <a:endParaRPr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nedrawing&#10;&#10;Description automatically generated">
            <a:extLst>
              <a:ext uri="{FF2B5EF4-FFF2-40B4-BE49-F238E27FC236}">
                <a16:creationId xmlns:a16="http://schemas.microsoft.com/office/drawing/2014/main" id="{8BD3E6B2-DE20-4E5B-9DCD-D05FE6487563}"/>
              </a:ext>
            </a:extLst>
          </p:cNvPr>
          <p:cNvPicPr>
            <a:picLocks noChangeAspect="1"/>
          </p:cNvPicPr>
          <p:nvPr/>
        </p:nvPicPr>
        <p:blipFill rotWithShape="1">
          <a:blip r:embed="rId2">
            <a:extLst>
              <a:ext uri="{28A0092B-C50C-407E-A947-70E740481C1C}">
                <a14:useLocalDpi xmlns:a14="http://schemas.microsoft.com/office/drawing/2010/main" val="0"/>
              </a:ext>
            </a:extLst>
          </a:blip>
          <a:srcRect l="27576" t="11539" r="12357" b="32564"/>
          <a:stretch/>
        </p:blipFill>
        <p:spPr>
          <a:xfrm>
            <a:off x="5209631" y="1957752"/>
            <a:ext cx="15663308" cy="10926725"/>
          </a:xfrm>
          <a:prstGeom prst="rect">
            <a:avLst/>
          </a:prstGeom>
        </p:spPr>
      </p:pic>
      <p:sp>
        <p:nvSpPr>
          <p:cNvPr id="7" name="Rectangle 6">
            <a:extLst>
              <a:ext uri="{FF2B5EF4-FFF2-40B4-BE49-F238E27FC236}">
                <a16:creationId xmlns:a16="http://schemas.microsoft.com/office/drawing/2014/main" id="{A93B0AC3-A28C-49E7-90FD-57BB47CC4D7D}"/>
              </a:ext>
            </a:extLst>
          </p:cNvPr>
          <p:cNvSpPr/>
          <p:nvPr/>
        </p:nvSpPr>
        <p:spPr>
          <a:xfrm>
            <a:off x="16687801" y="3030983"/>
            <a:ext cx="6365630" cy="1087477"/>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A camera looking down on the keyboard &amp; fingers</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9" name="Straight Arrow Connector 8">
            <a:extLst>
              <a:ext uri="{FF2B5EF4-FFF2-40B4-BE49-F238E27FC236}">
                <a16:creationId xmlns:a16="http://schemas.microsoft.com/office/drawing/2014/main" id="{84B095B2-81BD-49C5-B5C1-936D97A41FF0}"/>
              </a:ext>
            </a:extLst>
          </p:cNvPr>
          <p:cNvCxnSpPr/>
          <p:nvPr/>
        </p:nvCxnSpPr>
        <p:spPr>
          <a:xfrm flipH="1">
            <a:off x="14401800" y="3574722"/>
            <a:ext cx="2286001" cy="15321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F47FBD08-7992-44AF-A537-BE0B88AE0BBB}"/>
              </a:ext>
            </a:extLst>
          </p:cNvPr>
          <p:cNvSpPr/>
          <p:nvPr/>
        </p:nvSpPr>
        <p:spPr>
          <a:xfrm>
            <a:off x="1148225" y="9902852"/>
            <a:ext cx="6365630" cy="256480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Computer software such as </a:t>
            </a:r>
            <a:r>
              <a:rPr lang="en-GB" sz="3200" dirty="0" err="1">
                <a:solidFill>
                  <a:schemeClr val="tx1"/>
                </a:solidFill>
                <a:latin typeface="Helvetica Neue Medium"/>
                <a:ea typeface="Helvetica Neue Medium"/>
                <a:cs typeface="Helvetica Neue Medium"/>
                <a:sym typeface="Helvetica Neue Medium"/>
              </a:rPr>
              <a:t>MediaPose</a:t>
            </a:r>
            <a:r>
              <a:rPr lang="en-GB" sz="3200" dirty="0">
                <a:solidFill>
                  <a:schemeClr val="tx1"/>
                </a:solidFill>
                <a:latin typeface="Helvetica Neue Medium"/>
                <a:ea typeface="Helvetica Neue Medium"/>
                <a:cs typeface="Helvetica Neue Medium"/>
                <a:sym typeface="Helvetica Neue Medium"/>
              </a:rPr>
              <a:t>, capable of locating the finger joints and segments in real-time, as a skeleton runs on the PC</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3FF4036-8C3B-4052-827B-1F97EC6D7930}"/>
              </a:ext>
            </a:extLst>
          </p:cNvPr>
          <p:cNvSpPr/>
          <p:nvPr/>
        </p:nvSpPr>
        <p:spPr>
          <a:xfrm>
            <a:off x="16183708" y="7019011"/>
            <a:ext cx="6365630" cy="4534575"/>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On the screen, each finger is given a specific </a:t>
            </a:r>
            <a:r>
              <a:rPr lang="en-GB" sz="3200" dirty="0" err="1">
                <a:solidFill>
                  <a:schemeClr val="tx1"/>
                </a:solidFill>
                <a:latin typeface="Helvetica Neue Medium"/>
                <a:ea typeface="Helvetica Neue Medium"/>
                <a:cs typeface="Helvetica Neue Medium"/>
                <a:sym typeface="Helvetica Neue Medium"/>
              </a:rPr>
              <a:t>color</a:t>
            </a:r>
            <a:r>
              <a:rPr lang="en-GB" sz="3200" dirty="0">
                <a:solidFill>
                  <a:schemeClr val="tx1"/>
                </a:solidFill>
                <a:latin typeface="Helvetica Neue Medium"/>
                <a:ea typeface="Helvetica Neue Medium"/>
                <a:cs typeface="Helvetica Neue Medium"/>
                <a:sym typeface="Helvetica Neue Medium"/>
              </a:rPr>
              <a:t>.</a:t>
            </a:r>
          </a:p>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The keys of the keyboard are – in the augmented on-screen reality – </a:t>
            </a:r>
            <a:r>
              <a:rPr lang="en-GB" sz="3200" i="1" dirty="0">
                <a:solidFill>
                  <a:schemeClr val="tx1"/>
                </a:solidFill>
                <a:latin typeface="Helvetica Neue Medium"/>
                <a:ea typeface="Helvetica Neue Medium"/>
                <a:cs typeface="Helvetica Neue Medium"/>
                <a:sym typeface="Helvetica Neue Medium"/>
              </a:rPr>
              <a:t>also</a:t>
            </a:r>
            <a:r>
              <a:rPr lang="en-GB" sz="3200" dirty="0">
                <a:solidFill>
                  <a:schemeClr val="tx1"/>
                </a:solidFill>
                <a:latin typeface="Helvetica Neue Medium"/>
                <a:ea typeface="Helvetica Neue Medium"/>
                <a:cs typeface="Helvetica Neue Medium"/>
                <a:sym typeface="Helvetica Neue Medium"/>
              </a:rPr>
              <a:t> given a </a:t>
            </a:r>
            <a:r>
              <a:rPr lang="en-GB" sz="3200" dirty="0" err="1">
                <a:solidFill>
                  <a:schemeClr val="tx1"/>
                </a:solidFill>
                <a:latin typeface="Helvetica Neue Medium"/>
                <a:ea typeface="Helvetica Neue Medium"/>
                <a:cs typeface="Helvetica Neue Medium"/>
                <a:sym typeface="Helvetica Neue Medium"/>
              </a:rPr>
              <a:t>color</a:t>
            </a:r>
            <a:r>
              <a:rPr lang="en-GB" sz="3200" dirty="0">
                <a:solidFill>
                  <a:schemeClr val="tx1"/>
                </a:solidFill>
                <a:latin typeface="Helvetica Neue Medium"/>
                <a:ea typeface="Helvetica Neue Medium"/>
                <a:cs typeface="Helvetica Neue Medium"/>
                <a:sym typeface="Helvetica Neue Medium"/>
              </a:rPr>
              <a:t>.</a:t>
            </a:r>
          </a:p>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GB" sz="3200" dirty="0">
                <a:solidFill>
                  <a:schemeClr val="tx1"/>
                </a:solidFill>
                <a:latin typeface="Helvetica Neue Medium"/>
                <a:ea typeface="Helvetica Neue Medium"/>
                <a:cs typeface="Helvetica Neue Medium"/>
                <a:sym typeface="Helvetica Neue Medium"/>
              </a:rPr>
              <a:t>The green on-screen finger goes to the green on-screen key etc</a:t>
            </a:r>
            <a:endParaRPr kumimoji="0" lang="en-GB"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cxnSp>
        <p:nvCxnSpPr>
          <p:cNvPr id="14" name="Straight Arrow Connector 13">
            <a:extLst>
              <a:ext uri="{FF2B5EF4-FFF2-40B4-BE49-F238E27FC236}">
                <a16:creationId xmlns:a16="http://schemas.microsoft.com/office/drawing/2014/main" id="{FC2CF2A8-9159-4709-BA47-28816B06D990}"/>
              </a:ext>
            </a:extLst>
          </p:cNvPr>
          <p:cNvCxnSpPr>
            <a:cxnSpLocks/>
          </p:cNvCxnSpPr>
          <p:nvPr/>
        </p:nvCxnSpPr>
        <p:spPr>
          <a:xfrm flipH="1" flipV="1">
            <a:off x="13751169" y="7262446"/>
            <a:ext cx="2432539" cy="142435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1292078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15A4A-BD4E-44AC-BAC2-DCE81535E13B}"/>
              </a:ext>
            </a:extLst>
          </p:cNvPr>
          <p:cNvSpPr>
            <a:spLocks noGrp="1"/>
          </p:cNvSpPr>
          <p:nvPr>
            <p:ph type="title"/>
          </p:nvPr>
        </p:nvSpPr>
        <p:spPr/>
        <p:txBody>
          <a:bodyPr/>
          <a:lstStyle/>
          <a:p>
            <a:r>
              <a:rPr lang="en-GB" dirty="0"/>
              <a:t>#13 Smart home assistant</a:t>
            </a:r>
          </a:p>
        </p:txBody>
      </p:sp>
      <p:sp>
        <p:nvSpPr>
          <p:cNvPr id="6" name="Text Placeholder 5">
            <a:extLst>
              <a:ext uri="{FF2B5EF4-FFF2-40B4-BE49-F238E27FC236}">
                <a16:creationId xmlns:a16="http://schemas.microsoft.com/office/drawing/2014/main" id="{919ECD47-9BA6-4DBA-8CA3-452F1B6FC0C4}"/>
              </a:ext>
            </a:extLst>
          </p:cNvPr>
          <p:cNvSpPr>
            <a:spLocks noGrp="1"/>
          </p:cNvSpPr>
          <p:nvPr>
            <p:ph type="body" sz="quarter" idx="1"/>
          </p:nvPr>
        </p:nvSpPr>
        <p:spPr/>
        <p:txBody>
          <a:bodyPr/>
          <a:lstStyle/>
          <a:p>
            <a:r>
              <a:rPr lang="en-GB" dirty="0"/>
              <a:t>Minimize the interaction with the smart units of your home</a:t>
            </a:r>
          </a:p>
        </p:txBody>
      </p:sp>
      <p:pic>
        <p:nvPicPr>
          <p:cNvPr id="7" name="Picture 6">
            <a:extLst>
              <a:ext uri="{FF2B5EF4-FFF2-40B4-BE49-F238E27FC236}">
                <a16:creationId xmlns:a16="http://schemas.microsoft.com/office/drawing/2014/main" id="{6CD364C3-D949-4A54-8F1B-6193CF76C6A8}"/>
              </a:ext>
            </a:extLst>
          </p:cNvPr>
          <p:cNvPicPr>
            <a:picLocks noChangeAspect="1"/>
          </p:cNvPicPr>
          <p:nvPr/>
        </p:nvPicPr>
        <p:blipFill>
          <a:blip r:embed="rId2"/>
          <a:stretch>
            <a:fillRect/>
          </a:stretch>
        </p:blipFill>
        <p:spPr>
          <a:xfrm>
            <a:off x="5890847" y="625143"/>
            <a:ext cx="11641015" cy="9410249"/>
          </a:xfrm>
          <a:prstGeom prst="rect">
            <a:avLst/>
          </a:prstGeom>
        </p:spPr>
      </p:pic>
      <p:pic>
        <p:nvPicPr>
          <p:cNvPr id="8" name="Picture 7">
            <a:extLst>
              <a:ext uri="{FF2B5EF4-FFF2-40B4-BE49-F238E27FC236}">
                <a16:creationId xmlns:a16="http://schemas.microsoft.com/office/drawing/2014/main" id="{4789E7F2-E264-4F9A-84B5-5DBF450ED2D1}"/>
              </a:ext>
            </a:extLst>
          </p:cNvPr>
          <p:cNvPicPr>
            <a:picLocks noChangeAspect="1"/>
          </p:cNvPicPr>
          <p:nvPr/>
        </p:nvPicPr>
        <p:blipFill>
          <a:blip r:embed="rId2"/>
          <a:stretch>
            <a:fillRect/>
          </a:stretch>
        </p:blipFill>
        <p:spPr>
          <a:xfrm>
            <a:off x="6043247" y="777543"/>
            <a:ext cx="11641015" cy="9410249"/>
          </a:xfrm>
          <a:prstGeom prst="rect">
            <a:avLst/>
          </a:prstGeom>
        </p:spPr>
      </p:pic>
    </p:spTree>
    <p:extLst>
      <p:ext uri="{BB962C8B-B14F-4D97-AF65-F5344CB8AC3E}">
        <p14:creationId xmlns:p14="http://schemas.microsoft.com/office/powerpoint/2010/main" val="138364224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roblem: Smart speakers like Amazon Echo and Google Home are neither robust enough to capture arbitrary voice commands nor are they open and democratic platforms that can be tailored to the individual’s needs. They also leak voice informations, habits an"/>
          <p:cNvSpPr txBox="1">
            <a:spLocks noGrp="1"/>
          </p:cNvSpPr>
          <p:nvPr>
            <p:ph type="body" idx="1"/>
          </p:nvPr>
        </p:nvSpPr>
        <p:spPr>
          <a:xfrm>
            <a:off x="1206500" y="2729994"/>
            <a:ext cx="15586808" cy="8256012"/>
          </a:xfrm>
          <a:prstGeom prst="rect">
            <a:avLst/>
          </a:prstGeom>
        </p:spPr>
        <p:txBody>
          <a:bodyPr>
            <a:normAutofit/>
          </a:bodyPr>
          <a:lstStyle/>
          <a:p>
            <a:pPr marL="0" indent="0">
              <a:buNone/>
            </a:pPr>
            <a:r>
              <a:rPr sz="4400" b="1" dirty="0"/>
              <a:t>Problem: </a:t>
            </a:r>
            <a:r>
              <a:rPr sz="4400" dirty="0"/>
              <a:t>Smart speakers like Amazon Echo and Google Home are neither robust enough to capture arbitrary voice commands nor are they open and democratic platforms that can be tailored to the individual’s needs. They also leak voice </a:t>
            </a:r>
            <a:r>
              <a:rPr sz="4400" dirty="0" err="1"/>
              <a:t>informations</a:t>
            </a:r>
            <a:r>
              <a:rPr sz="4400" dirty="0"/>
              <a:t>, habits and purchases. </a:t>
            </a:r>
          </a:p>
          <a:p>
            <a:pPr marL="0" indent="0">
              <a:buNone/>
            </a:pPr>
            <a:r>
              <a:rPr sz="4400" b="1" dirty="0"/>
              <a:t>Solution:</a:t>
            </a:r>
            <a:r>
              <a:rPr sz="4400" dirty="0"/>
              <a:t> «Under-engineering»: Build a keyboard with an integrated small screen featuring </a:t>
            </a:r>
            <a:r>
              <a:rPr sz="4400" dirty="0" err="1"/>
              <a:t>ChatBotOS</a:t>
            </a:r>
            <a:r>
              <a:rPr sz="4400" dirty="0"/>
              <a:t> that can give arbitrary commands to your home hi-fi, smart lights etc.  Make sure the product looks appealing enough to be a decorative item in your house and use existing conversational interfaces such as </a:t>
            </a:r>
            <a:r>
              <a:rPr sz="4400" dirty="0" err="1"/>
              <a:t>KindlyAI</a:t>
            </a:r>
            <a:endParaRPr sz="4400" dirty="0"/>
          </a:p>
        </p:txBody>
      </p:sp>
      <p:pic>
        <p:nvPicPr>
          <p:cNvPr id="5" name="Picture 4">
            <a:extLst>
              <a:ext uri="{FF2B5EF4-FFF2-40B4-BE49-F238E27FC236}">
                <a16:creationId xmlns:a16="http://schemas.microsoft.com/office/drawing/2014/main" id="{477498FB-326F-4C49-BB4B-A954A5A9286C}"/>
              </a:ext>
            </a:extLst>
          </p:cNvPr>
          <p:cNvPicPr>
            <a:picLocks noChangeAspect="1"/>
          </p:cNvPicPr>
          <p:nvPr/>
        </p:nvPicPr>
        <p:blipFill>
          <a:blip r:embed="rId2"/>
          <a:stretch>
            <a:fillRect/>
          </a:stretch>
        </p:blipFill>
        <p:spPr>
          <a:xfrm>
            <a:off x="16793308" y="1539543"/>
            <a:ext cx="7373761" cy="5960728"/>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13286CDC-16D6-4605-BD28-805BFB18476C}"/>
              </a:ext>
            </a:extLst>
          </p:cNvPr>
          <p:cNvSpPr>
            <a:spLocks noGrp="1"/>
          </p:cNvSpPr>
          <p:nvPr>
            <p:ph type="title"/>
          </p:nvPr>
        </p:nvSpPr>
        <p:spPr>
          <a:xfrm>
            <a:off x="1206500" y="8792200"/>
            <a:ext cx="21971000" cy="3247734"/>
          </a:xfrm>
        </p:spPr>
        <p:txBody>
          <a:bodyPr/>
          <a:lstStyle/>
          <a:p>
            <a:r>
              <a:rPr lang="en-GB" dirty="0"/>
              <a:t>#14 Transparent phone</a:t>
            </a:r>
          </a:p>
        </p:txBody>
      </p:sp>
      <p:sp>
        <p:nvSpPr>
          <p:cNvPr id="10" name="Text Placeholder 5">
            <a:extLst>
              <a:ext uri="{FF2B5EF4-FFF2-40B4-BE49-F238E27FC236}">
                <a16:creationId xmlns:a16="http://schemas.microsoft.com/office/drawing/2014/main" id="{63D35F29-BC47-462B-9B32-CB24B65FCF52}"/>
              </a:ext>
            </a:extLst>
          </p:cNvPr>
          <p:cNvSpPr txBox="1">
            <a:spLocks/>
          </p:cNvSpPr>
          <p:nvPr/>
        </p:nvSpPr>
        <p:spPr>
          <a:xfrm>
            <a:off x="1206500" y="12229771"/>
            <a:ext cx="21971000" cy="1116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dirty="0"/>
              <a:t>Get that sci-fi look while staying true to your attention resolutions</a:t>
            </a:r>
          </a:p>
        </p:txBody>
      </p:sp>
      <p:pic>
        <p:nvPicPr>
          <p:cNvPr id="5" name="Picture 4">
            <a:extLst>
              <a:ext uri="{FF2B5EF4-FFF2-40B4-BE49-F238E27FC236}">
                <a16:creationId xmlns:a16="http://schemas.microsoft.com/office/drawing/2014/main" id="{CCA55A0F-3B66-46D9-9607-E9976F5833DB}"/>
              </a:ext>
            </a:extLst>
          </p:cNvPr>
          <p:cNvPicPr>
            <a:picLocks noChangeAspect="1"/>
          </p:cNvPicPr>
          <p:nvPr/>
        </p:nvPicPr>
        <p:blipFill>
          <a:blip r:embed="rId2"/>
          <a:stretch>
            <a:fillRect/>
          </a:stretch>
        </p:blipFill>
        <p:spPr>
          <a:xfrm>
            <a:off x="8757138" y="369277"/>
            <a:ext cx="9318394" cy="10135092"/>
          </a:xfrm>
          <a:prstGeom prst="rect">
            <a:avLst/>
          </a:prstGeom>
        </p:spPr>
      </p:pic>
    </p:spTree>
    <p:extLst>
      <p:ext uri="{BB962C8B-B14F-4D97-AF65-F5344CB8AC3E}">
        <p14:creationId xmlns:p14="http://schemas.microsoft.com/office/powerpoint/2010/main" val="302881951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roblem: Today’s phones are rich and interactive but are bigger, bulkier and less beautiful than one could desire. They also tend to steal your attention.…"/>
          <p:cNvSpPr txBox="1">
            <a:spLocks noGrp="1"/>
          </p:cNvSpPr>
          <p:nvPr>
            <p:ph type="body" idx="1"/>
          </p:nvPr>
        </p:nvSpPr>
        <p:spPr>
          <a:xfrm>
            <a:off x="1030561" y="2370251"/>
            <a:ext cx="17802562" cy="9077333"/>
          </a:xfrm>
          <a:prstGeom prst="rect">
            <a:avLst/>
          </a:prstGeom>
        </p:spPr>
        <p:txBody>
          <a:bodyPr>
            <a:normAutofit/>
          </a:bodyPr>
          <a:lstStyle/>
          <a:p>
            <a:pPr marL="0" indent="0">
              <a:buNone/>
            </a:pPr>
            <a:r>
              <a:rPr sz="4400" b="1" dirty="0"/>
              <a:t>Problem: </a:t>
            </a:r>
            <a:r>
              <a:rPr sz="4400" dirty="0"/>
              <a:t>Today’s phones are rich and interactive but are bigger, bulkier and less beautiful than one could desire. They also tend to steal your attention. </a:t>
            </a:r>
          </a:p>
          <a:p>
            <a:pPr marL="0" indent="0">
              <a:buNone/>
            </a:pPr>
            <a:r>
              <a:rPr sz="4400" b="1" dirty="0"/>
              <a:t>Solution:</a:t>
            </a:r>
            <a:r>
              <a:rPr sz="4400" dirty="0"/>
              <a:t> Create a transparent phone made out of glass. The minimal design is an indicator of a person’s desire to stay in control of attention and time and at the same time be an individual concerned with design and appearance. </a:t>
            </a:r>
            <a:endParaRPr lang="nb-NO" sz="4400" dirty="0"/>
          </a:p>
          <a:p>
            <a:pPr marL="0" indent="0">
              <a:buNone/>
            </a:pPr>
            <a:r>
              <a:rPr sz="4400" dirty="0"/>
              <a:t>Use the lower part of a «glass phone» for minimal necessities such as battery and a small chip and chip-sim. The screen consist of a transparent layer of LEDs and a capacitive touch sensor. All screen rendering happens in the cloud and only the pixels are forwarded to the display, reducing computational power needs.  </a:t>
            </a:r>
          </a:p>
        </p:txBody>
      </p:sp>
      <p:pic>
        <p:nvPicPr>
          <p:cNvPr id="5" name="Picture 4">
            <a:extLst>
              <a:ext uri="{FF2B5EF4-FFF2-40B4-BE49-F238E27FC236}">
                <a16:creationId xmlns:a16="http://schemas.microsoft.com/office/drawing/2014/main" id="{77168F75-FF73-4AB6-B468-20EB20311E71}"/>
              </a:ext>
            </a:extLst>
          </p:cNvPr>
          <p:cNvPicPr>
            <a:picLocks noChangeAspect="1"/>
          </p:cNvPicPr>
          <p:nvPr/>
        </p:nvPicPr>
        <p:blipFill>
          <a:blip r:embed="rId2"/>
          <a:stretch>
            <a:fillRect/>
          </a:stretch>
        </p:blipFill>
        <p:spPr>
          <a:xfrm>
            <a:off x="18516507" y="5196016"/>
            <a:ext cx="4992672" cy="5430248"/>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0768-1D84-4D4D-9C65-37C472B86FBC}"/>
              </a:ext>
            </a:extLst>
          </p:cNvPr>
          <p:cNvSpPr>
            <a:spLocks noGrp="1"/>
          </p:cNvSpPr>
          <p:nvPr>
            <p:ph type="title"/>
          </p:nvPr>
        </p:nvSpPr>
        <p:spPr>
          <a:xfrm>
            <a:off x="617838" y="200478"/>
            <a:ext cx="21031200" cy="1902940"/>
          </a:xfrm>
        </p:spPr>
        <p:txBody>
          <a:bodyPr/>
          <a:lstStyle/>
          <a:p>
            <a:pPr algn="ctr"/>
            <a:r>
              <a:rPr lang="nb-NO" dirty="0"/>
              <a:t>#15 </a:t>
            </a:r>
            <a:r>
              <a:rPr lang="en-NO" dirty="0"/>
              <a:t>The </a:t>
            </a:r>
            <a:r>
              <a:rPr lang="nb-NO" dirty="0" err="1"/>
              <a:t>calm</a:t>
            </a:r>
            <a:r>
              <a:rPr lang="nb-NO" dirty="0"/>
              <a:t> </a:t>
            </a:r>
            <a:r>
              <a:rPr lang="nb-NO" dirty="0" err="1"/>
              <a:t>home</a:t>
            </a:r>
            <a:r>
              <a:rPr lang="nb-NO" dirty="0"/>
              <a:t> alternative</a:t>
            </a:r>
            <a:endParaRPr lang="en-NO" dirty="0"/>
          </a:p>
        </p:txBody>
      </p:sp>
      <p:pic>
        <p:nvPicPr>
          <p:cNvPr id="7" name="Picture 6" descr="Diagram, engineering drawing&#10;&#10;Description automatically generated">
            <a:extLst>
              <a:ext uri="{FF2B5EF4-FFF2-40B4-BE49-F238E27FC236}">
                <a16:creationId xmlns:a16="http://schemas.microsoft.com/office/drawing/2014/main" id="{FE17C7A8-B475-B642-9D13-431993267BF7}"/>
              </a:ext>
            </a:extLst>
          </p:cNvPr>
          <p:cNvPicPr>
            <a:picLocks noChangeAspect="1"/>
          </p:cNvPicPr>
          <p:nvPr/>
        </p:nvPicPr>
        <p:blipFill>
          <a:blip r:embed="rId2"/>
          <a:stretch>
            <a:fillRect/>
          </a:stretch>
        </p:blipFill>
        <p:spPr>
          <a:xfrm>
            <a:off x="4362658" y="2338673"/>
            <a:ext cx="14312204" cy="10508604"/>
          </a:xfrm>
          <a:prstGeom prst="rect">
            <a:avLst/>
          </a:prstGeom>
        </p:spPr>
      </p:pic>
      <p:pic>
        <p:nvPicPr>
          <p:cNvPr id="1028" name="Picture 4" descr="Premium Vector | Crossed out hand icon with a phone. the concept of banning  devices, device free zone, digital detox. blank for sticker. isolated.">
            <a:extLst>
              <a:ext uri="{FF2B5EF4-FFF2-40B4-BE49-F238E27FC236}">
                <a16:creationId xmlns:a16="http://schemas.microsoft.com/office/drawing/2014/main" id="{A9863627-297D-1559-E8F7-FC758CEA8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3182" y="377337"/>
            <a:ext cx="4089155" cy="408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959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19" name="Rectangle 18">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9096"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grpSp>
        <p:nvGrpSpPr>
          <p:cNvPr id="21" name="Group 20">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34580" y="1363256"/>
            <a:ext cx="2256764" cy="1694412"/>
            <a:chOff x="668003" y="1684057"/>
            <a:chExt cx="1128382" cy="847206"/>
          </a:xfrm>
        </p:grpSpPr>
        <p:sp>
          <p:nvSpPr>
            <p:cNvPr id="22"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182880" tIns="91440" rIns="182880" bIns="91440" numCol="1" anchor="t" anchorCtr="0" compatLnSpc="1">
              <a:prstTxWarp prst="textNoShape">
                <a:avLst/>
              </a:prstTxWarp>
            </a:bodyPr>
            <a:lstStyle/>
            <a:p>
              <a:pPr algn="l" defTabSz="1828800" hangingPunct="1"/>
              <a:endParaRPr lang="en-US" sz="3600" kern="1200">
                <a:solidFill>
                  <a:prstClr val="black"/>
                </a:solidFill>
                <a:latin typeface="Calibri" panose="020F0502020204030204"/>
              </a:endParaRPr>
            </a:p>
          </p:txBody>
        </p:sp>
        <p:sp>
          <p:nvSpPr>
            <p:cNvPr id="23"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182880" tIns="91440" rIns="182880" bIns="91440" numCol="1" anchor="t" anchorCtr="0" compatLnSpc="1">
              <a:prstTxWarp prst="textNoShape">
                <a:avLst/>
              </a:prstTxWarp>
            </a:bodyPr>
            <a:lstStyle/>
            <a:p>
              <a:pPr algn="l" defTabSz="1828800" hangingPunct="1"/>
              <a:endParaRPr lang="en-US" sz="3600" kern="1200">
                <a:solidFill>
                  <a:prstClr val="black"/>
                </a:solidFill>
                <a:latin typeface="Calibri" panose="020F0502020204030204"/>
              </a:endParaRPr>
            </a:p>
          </p:txBody>
        </p:sp>
      </p:grpSp>
      <p:sp>
        <p:nvSpPr>
          <p:cNvPr id="2" name="Title 1">
            <a:extLst>
              <a:ext uri="{FF2B5EF4-FFF2-40B4-BE49-F238E27FC236}">
                <a16:creationId xmlns:a16="http://schemas.microsoft.com/office/drawing/2014/main" id="{99DD2F7C-699F-2344-BDAE-4CFCA7982CA5}"/>
              </a:ext>
            </a:extLst>
          </p:cNvPr>
          <p:cNvSpPr>
            <a:spLocks noGrp="1"/>
          </p:cNvSpPr>
          <p:nvPr>
            <p:ph type="title"/>
          </p:nvPr>
        </p:nvSpPr>
        <p:spPr>
          <a:xfrm>
            <a:off x="1534581" y="2333865"/>
            <a:ext cx="7164146" cy="8559418"/>
          </a:xfrm>
        </p:spPr>
        <p:txBody>
          <a:bodyPr anchor="ctr">
            <a:normAutofit/>
          </a:bodyPr>
          <a:lstStyle/>
          <a:p>
            <a:r>
              <a:rPr lang="en-NO" sz="9600" dirty="0">
                <a:solidFill>
                  <a:schemeClr val="bg1"/>
                </a:solidFill>
              </a:rPr>
              <a:t>T</a:t>
            </a:r>
            <a:r>
              <a:rPr lang="en-GB" sz="9600" dirty="0">
                <a:solidFill>
                  <a:schemeClr val="bg1"/>
                </a:solidFill>
              </a:rPr>
              <a:t>h</a:t>
            </a:r>
            <a:r>
              <a:rPr lang="en-NO" sz="9600" dirty="0">
                <a:solidFill>
                  <a:schemeClr val="bg1"/>
                </a:solidFill>
              </a:rPr>
              <a:t>e problem</a:t>
            </a:r>
            <a:br>
              <a:rPr lang="nb-NO" sz="9600" dirty="0">
                <a:solidFill>
                  <a:schemeClr val="bg1"/>
                </a:solidFill>
              </a:rPr>
            </a:br>
            <a:r>
              <a:rPr lang="nb-NO" sz="9600" dirty="0" err="1">
                <a:solidFill>
                  <a:schemeClr val="bg1"/>
                </a:solidFill>
              </a:rPr>
              <a:t>revisited</a:t>
            </a:r>
            <a:endParaRPr lang="en-NO" sz="9600" dirty="0">
              <a:solidFill>
                <a:schemeClr val="bg1"/>
              </a:solidFill>
            </a:endParaRPr>
          </a:p>
        </p:txBody>
      </p:sp>
      <p:sp>
        <p:nvSpPr>
          <p:cNvPr id="3" name="Content Placeholder 2">
            <a:extLst>
              <a:ext uri="{FF2B5EF4-FFF2-40B4-BE49-F238E27FC236}">
                <a16:creationId xmlns:a16="http://schemas.microsoft.com/office/drawing/2014/main" id="{86FDFB61-E00A-D747-A2D5-E4710676CDE1}"/>
              </a:ext>
            </a:extLst>
          </p:cNvPr>
          <p:cNvSpPr>
            <a:spLocks noGrp="1"/>
          </p:cNvSpPr>
          <p:nvPr>
            <p:ph idx="1"/>
          </p:nvPr>
        </p:nvSpPr>
        <p:spPr>
          <a:xfrm>
            <a:off x="10233307" y="1363258"/>
            <a:ext cx="12348398" cy="10629450"/>
          </a:xfrm>
        </p:spPr>
        <p:txBody>
          <a:bodyPr anchor="ctr">
            <a:normAutofit/>
          </a:bodyPr>
          <a:lstStyle/>
          <a:p>
            <a:pPr marL="0" indent="0" algn="just">
              <a:buNone/>
            </a:pPr>
            <a:r>
              <a:rPr lang="en-NO" sz="3400" b="1" dirty="0"/>
              <a:t>The problem: </a:t>
            </a:r>
            <a:r>
              <a:rPr lang="en-NO" sz="3400" dirty="0"/>
              <a:t>getting a break from your smartphone – and all its distractions - is becoming next to impossible. </a:t>
            </a:r>
            <a:r>
              <a:rPr lang="en-GB" sz="3400" dirty="0"/>
              <a:t>T</a:t>
            </a:r>
            <a:r>
              <a:rPr lang="en-NO" sz="3400" dirty="0"/>
              <a:t>he way the OS and UI is designed, opening one app (such as setting a timer) ineviatably leads to looking at another app (such as Twitter), and so the cycle goes on via Reddit, BBC News, the kids activities app and Netflix. The net result? L</a:t>
            </a:r>
            <a:r>
              <a:rPr lang="en-GB" sz="3400" dirty="0"/>
              <a:t>a</a:t>
            </a:r>
            <a:r>
              <a:rPr lang="en-NO" sz="3400" dirty="0"/>
              <a:t>ck of focus, connection, rest, sleep and increased exposure to commercial surveillance.</a:t>
            </a:r>
          </a:p>
          <a:p>
            <a:pPr marL="0" indent="0" algn="just">
              <a:buNone/>
            </a:pPr>
            <a:endParaRPr lang="en-NO" sz="3400" dirty="0"/>
          </a:p>
          <a:p>
            <a:pPr marL="0" indent="0" algn="just">
              <a:buNone/>
            </a:pPr>
            <a:r>
              <a:rPr lang="en-NO" sz="3400" b="1" dirty="0"/>
              <a:t>The </a:t>
            </a:r>
            <a:r>
              <a:rPr lang="nb-NO" sz="3400" b="1" dirty="0"/>
              <a:t>alternative </a:t>
            </a:r>
            <a:r>
              <a:rPr lang="nb-NO" sz="3400" b="1" dirty="0" err="1"/>
              <a:t>solution</a:t>
            </a:r>
            <a:r>
              <a:rPr lang="en-NO" sz="3400" b="1" dirty="0"/>
              <a:t>: </a:t>
            </a:r>
            <a:r>
              <a:rPr lang="en-NO" sz="3400" b="1" i="1" dirty="0"/>
              <a:t>Divide and conquer</a:t>
            </a:r>
            <a:r>
              <a:rPr lang="en-NO" sz="3400" i="1" dirty="0"/>
              <a:t>.  </a:t>
            </a:r>
            <a:r>
              <a:rPr lang="en-NO" sz="3400" dirty="0"/>
              <a:t>When people try to use their phone less, they frequently buy a watch to prevent the temptation to pick up their phone . We can extend on this idea and move essential, </a:t>
            </a:r>
            <a:r>
              <a:rPr lang="en-NO" sz="3400" i="1" dirty="0"/>
              <a:t>phone-triggering</a:t>
            </a:r>
            <a:r>
              <a:rPr lang="en-NO" sz="3400" dirty="0"/>
              <a:t> functions away from the smartphone and into a physical space where they have more physical context. T</a:t>
            </a:r>
            <a:r>
              <a:rPr lang="en-GB" sz="3400" dirty="0"/>
              <a:t>h</a:t>
            </a:r>
            <a:r>
              <a:rPr lang="en-NO" sz="3400" dirty="0"/>
              <a:t>e remaining challenge? Powering all the small screens, buttons and actuators of the </a:t>
            </a:r>
            <a:r>
              <a:rPr lang="en-NO" sz="3400" b="1" i="1" dirty="0"/>
              <a:t>smartphone substitute system.</a:t>
            </a:r>
            <a:r>
              <a:rPr lang="nb-NO" sz="3400" b="1" i="1" dirty="0"/>
              <a:t> </a:t>
            </a:r>
            <a:r>
              <a:rPr lang="nb-NO" sz="3400" dirty="0"/>
              <a:t>This problem </a:t>
            </a:r>
            <a:r>
              <a:rPr lang="nb-NO" sz="3400" dirty="0" err="1"/>
              <a:t>can</a:t>
            </a:r>
            <a:r>
              <a:rPr lang="nb-NO" sz="3400" dirty="0"/>
              <a:t> be </a:t>
            </a:r>
            <a:r>
              <a:rPr lang="nb-NO" sz="3400" dirty="0" err="1"/>
              <a:t>solved</a:t>
            </a:r>
            <a:r>
              <a:rPr lang="nb-NO" sz="3400" dirty="0"/>
              <a:t> </a:t>
            </a:r>
            <a:r>
              <a:rPr lang="nb-NO" sz="3400" dirty="0" err="1"/>
              <a:t>using</a:t>
            </a:r>
            <a:r>
              <a:rPr lang="nb-NO" sz="3400" dirty="0"/>
              <a:t> RF-</a:t>
            </a:r>
            <a:r>
              <a:rPr lang="nb-NO" sz="3400" dirty="0" err="1"/>
              <a:t>based</a:t>
            </a:r>
            <a:r>
              <a:rPr lang="nb-NO" sz="3400" dirty="0"/>
              <a:t> or </a:t>
            </a:r>
            <a:r>
              <a:rPr lang="nb-NO" sz="3400" dirty="0" err="1"/>
              <a:t>wireless</a:t>
            </a:r>
            <a:r>
              <a:rPr lang="nb-NO" sz="3400" dirty="0"/>
              <a:t> </a:t>
            </a:r>
            <a:r>
              <a:rPr lang="nb-NO" sz="3400" i="1" dirty="0" err="1"/>
              <a:t>optical</a:t>
            </a:r>
            <a:r>
              <a:rPr lang="nb-NO" sz="3400" i="1" dirty="0"/>
              <a:t> </a:t>
            </a:r>
            <a:r>
              <a:rPr lang="nb-NO" sz="3400" i="1" dirty="0" err="1"/>
              <a:t>charging</a:t>
            </a:r>
            <a:r>
              <a:rPr lang="nb-NO" sz="3400" i="1" dirty="0"/>
              <a:t> - </a:t>
            </a:r>
            <a:r>
              <a:rPr lang="nb-NO" sz="3400" dirty="0" err="1"/>
              <a:t>currently</a:t>
            </a:r>
            <a:r>
              <a:rPr lang="nb-NO" sz="3400" dirty="0"/>
              <a:t> </a:t>
            </a:r>
            <a:r>
              <a:rPr lang="nb-NO" sz="3400" dirty="0" err="1"/>
              <a:t>developed</a:t>
            </a:r>
            <a:r>
              <a:rPr lang="nb-NO" sz="3400" dirty="0"/>
              <a:t> at SINTEF in </a:t>
            </a:r>
            <a:r>
              <a:rPr lang="nb-NO" sz="3400" dirty="0" err="1"/>
              <a:t>the</a:t>
            </a:r>
            <a:r>
              <a:rPr lang="nb-NO" sz="3400" dirty="0"/>
              <a:t> </a:t>
            </a:r>
            <a:r>
              <a:rPr lang="nb-NO" sz="3400" dirty="0" err="1"/>
              <a:t>project</a:t>
            </a:r>
            <a:r>
              <a:rPr lang="nb-NO" sz="3400" dirty="0"/>
              <a:t> </a:t>
            </a:r>
            <a:r>
              <a:rPr lang="nb-NO" sz="3400" dirty="0" err="1"/>
              <a:t>InCharge</a:t>
            </a:r>
            <a:r>
              <a:rPr lang="nb-NO" sz="3400" dirty="0"/>
              <a:t> - or in </a:t>
            </a:r>
            <a:r>
              <a:rPr lang="nb-NO" sz="3400" dirty="0" err="1"/>
              <a:t>some</a:t>
            </a:r>
            <a:r>
              <a:rPr lang="nb-NO" sz="3400" dirty="0"/>
              <a:t> </a:t>
            </a:r>
            <a:r>
              <a:rPr lang="nb-NO" sz="3400" dirty="0" err="1"/>
              <a:t>situtions</a:t>
            </a:r>
            <a:r>
              <a:rPr lang="nb-NO" sz="3400" dirty="0"/>
              <a:t> </a:t>
            </a:r>
            <a:r>
              <a:rPr lang="nb-NO" sz="3400" dirty="0" err="1"/>
              <a:t>with</a:t>
            </a:r>
            <a:r>
              <a:rPr lang="nb-NO" sz="3400" dirty="0"/>
              <a:t> and </a:t>
            </a:r>
            <a:r>
              <a:rPr lang="nb-NO" sz="3400" dirty="0" err="1"/>
              <a:t>with</a:t>
            </a:r>
            <a:r>
              <a:rPr lang="nb-NO" sz="3400" dirty="0"/>
              <a:t> </a:t>
            </a:r>
            <a:r>
              <a:rPr lang="nb-NO" sz="3400" dirty="0" err="1"/>
              <a:t>appropriarte</a:t>
            </a:r>
            <a:r>
              <a:rPr lang="nb-NO" sz="3400" dirty="0"/>
              <a:t> </a:t>
            </a:r>
            <a:r>
              <a:rPr lang="nb-NO" sz="3400" dirty="0" err="1"/>
              <a:t>low</a:t>
            </a:r>
            <a:r>
              <a:rPr lang="nb-NO" sz="3400" dirty="0"/>
              <a:t> </a:t>
            </a:r>
            <a:r>
              <a:rPr lang="nb-NO" sz="3400" dirty="0" err="1"/>
              <a:t>power</a:t>
            </a:r>
            <a:r>
              <a:rPr lang="nb-NO" sz="3400" dirty="0"/>
              <a:t> hardware design – </a:t>
            </a:r>
            <a:r>
              <a:rPr lang="nb-NO" sz="3400" dirty="0" err="1"/>
              <a:t>indoor</a:t>
            </a:r>
            <a:r>
              <a:rPr lang="nb-NO" sz="3400" dirty="0"/>
              <a:t> solar </a:t>
            </a:r>
            <a:r>
              <a:rPr lang="nb-NO" sz="3400" dirty="0" err="1"/>
              <a:t>cells</a:t>
            </a:r>
            <a:r>
              <a:rPr lang="nb-NO" sz="3400" dirty="0"/>
              <a:t>.</a:t>
            </a:r>
            <a:endParaRPr lang="en-NO" sz="3400" b="1" i="1" dirty="0"/>
          </a:p>
        </p:txBody>
      </p:sp>
      <p:pic>
        <p:nvPicPr>
          <p:cNvPr id="5" name="Graphic 4">
            <a:extLst>
              <a:ext uri="{FF2B5EF4-FFF2-40B4-BE49-F238E27FC236}">
                <a16:creationId xmlns:a16="http://schemas.microsoft.com/office/drawing/2014/main" id="{063895E3-7C4C-0A95-34A2-F82495C7D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846" y="8940898"/>
            <a:ext cx="7620000" cy="4286250"/>
          </a:xfrm>
          <a:prstGeom prst="rect">
            <a:avLst/>
          </a:prstGeom>
        </p:spPr>
      </p:pic>
    </p:spTree>
    <p:extLst>
      <p:ext uri="{BB962C8B-B14F-4D97-AF65-F5344CB8AC3E}">
        <p14:creationId xmlns:p14="http://schemas.microsoft.com/office/powerpoint/2010/main" val="2024610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FE17C7A8-B475-B642-9D13-431993267BF7}"/>
              </a:ext>
            </a:extLst>
          </p:cNvPr>
          <p:cNvPicPr>
            <a:picLocks noChangeAspect="1"/>
          </p:cNvPicPr>
          <p:nvPr/>
        </p:nvPicPr>
        <p:blipFill>
          <a:blip r:embed="rId2"/>
          <a:stretch>
            <a:fillRect/>
          </a:stretch>
        </p:blipFill>
        <p:spPr>
          <a:xfrm>
            <a:off x="3905458" y="1151949"/>
            <a:ext cx="16573084" cy="12168634"/>
          </a:xfrm>
          <a:prstGeom prst="rect">
            <a:avLst/>
          </a:prstGeom>
        </p:spPr>
      </p:pic>
      <p:sp>
        <p:nvSpPr>
          <p:cNvPr id="3" name="Oval 2">
            <a:extLst>
              <a:ext uri="{FF2B5EF4-FFF2-40B4-BE49-F238E27FC236}">
                <a16:creationId xmlns:a16="http://schemas.microsoft.com/office/drawing/2014/main" id="{F4A30689-2CE5-C641-B6B1-ED5E857EFD95}"/>
              </a:ext>
            </a:extLst>
          </p:cNvPr>
          <p:cNvSpPr/>
          <p:nvPr/>
        </p:nvSpPr>
        <p:spPr>
          <a:xfrm>
            <a:off x="15995738" y="385383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1</a:t>
            </a:r>
            <a:endParaRPr lang="en-NO" sz="4800" dirty="0"/>
          </a:p>
        </p:txBody>
      </p:sp>
      <p:sp>
        <p:nvSpPr>
          <p:cNvPr id="5" name="Oval 4">
            <a:extLst>
              <a:ext uri="{FF2B5EF4-FFF2-40B4-BE49-F238E27FC236}">
                <a16:creationId xmlns:a16="http://schemas.microsoft.com/office/drawing/2014/main" id="{1357A14C-AD13-2944-851A-661491B7E0EA}"/>
              </a:ext>
            </a:extLst>
          </p:cNvPr>
          <p:cNvSpPr/>
          <p:nvPr/>
        </p:nvSpPr>
        <p:spPr>
          <a:xfrm>
            <a:off x="17052098" y="525258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2</a:t>
            </a:r>
            <a:endParaRPr lang="en-NO" sz="4800" dirty="0"/>
          </a:p>
        </p:txBody>
      </p:sp>
      <p:sp>
        <p:nvSpPr>
          <p:cNvPr id="6" name="Oval 5">
            <a:extLst>
              <a:ext uri="{FF2B5EF4-FFF2-40B4-BE49-F238E27FC236}">
                <a16:creationId xmlns:a16="http://schemas.microsoft.com/office/drawing/2014/main" id="{A9035976-8208-3C4A-A039-1945679DDE04}"/>
              </a:ext>
            </a:extLst>
          </p:cNvPr>
          <p:cNvSpPr/>
          <p:nvPr/>
        </p:nvSpPr>
        <p:spPr>
          <a:xfrm>
            <a:off x="17052098" y="805006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3</a:t>
            </a:r>
            <a:endParaRPr lang="en-NO" sz="4800" dirty="0"/>
          </a:p>
        </p:txBody>
      </p:sp>
      <p:sp>
        <p:nvSpPr>
          <p:cNvPr id="8" name="Oval 7">
            <a:extLst>
              <a:ext uri="{FF2B5EF4-FFF2-40B4-BE49-F238E27FC236}">
                <a16:creationId xmlns:a16="http://schemas.microsoft.com/office/drawing/2014/main" id="{4868F4DD-521C-6747-BC93-5851A8F5B427}"/>
              </a:ext>
            </a:extLst>
          </p:cNvPr>
          <p:cNvSpPr/>
          <p:nvPr/>
        </p:nvSpPr>
        <p:spPr>
          <a:xfrm>
            <a:off x="10695026" y="359079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4</a:t>
            </a:r>
            <a:endParaRPr lang="en-NO" sz="4800" dirty="0"/>
          </a:p>
        </p:txBody>
      </p:sp>
      <p:sp>
        <p:nvSpPr>
          <p:cNvPr id="9" name="Oval 8">
            <a:extLst>
              <a:ext uri="{FF2B5EF4-FFF2-40B4-BE49-F238E27FC236}">
                <a16:creationId xmlns:a16="http://schemas.microsoft.com/office/drawing/2014/main" id="{6D03F9D4-F15C-304D-9A56-8E59CB93CD93}"/>
              </a:ext>
            </a:extLst>
          </p:cNvPr>
          <p:cNvSpPr/>
          <p:nvPr/>
        </p:nvSpPr>
        <p:spPr>
          <a:xfrm>
            <a:off x="13098058" y="555738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5</a:t>
            </a:r>
            <a:endParaRPr lang="en-NO" sz="4800" dirty="0"/>
          </a:p>
        </p:txBody>
      </p:sp>
      <p:sp>
        <p:nvSpPr>
          <p:cNvPr id="10" name="Oval 9">
            <a:extLst>
              <a:ext uri="{FF2B5EF4-FFF2-40B4-BE49-F238E27FC236}">
                <a16:creationId xmlns:a16="http://schemas.microsoft.com/office/drawing/2014/main" id="{545556F1-812C-744A-B2C0-9F49A35C5BA5}"/>
              </a:ext>
            </a:extLst>
          </p:cNvPr>
          <p:cNvSpPr/>
          <p:nvPr/>
        </p:nvSpPr>
        <p:spPr>
          <a:xfrm>
            <a:off x="8336832" y="597073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6</a:t>
            </a:r>
            <a:endParaRPr lang="en-NO" sz="4800" dirty="0"/>
          </a:p>
        </p:txBody>
      </p:sp>
      <p:sp>
        <p:nvSpPr>
          <p:cNvPr id="11" name="Oval 10">
            <a:extLst>
              <a:ext uri="{FF2B5EF4-FFF2-40B4-BE49-F238E27FC236}">
                <a16:creationId xmlns:a16="http://schemas.microsoft.com/office/drawing/2014/main" id="{93E73703-C314-1544-90C8-3EED14950C9A}"/>
              </a:ext>
            </a:extLst>
          </p:cNvPr>
          <p:cNvSpPr/>
          <p:nvPr/>
        </p:nvSpPr>
        <p:spPr>
          <a:xfrm>
            <a:off x="12208702" y="882667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7</a:t>
            </a:r>
            <a:endParaRPr lang="en-NO" sz="4800" dirty="0"/>
          </a:p>
        </p:txBody>
      </p:sp>
      <p:sp>
        <p:nvSpPr>
          <p:cNvPr id="12" name="Oval 11">
            <a:extLst>
              <a:ext uri="{FF2B5EF4-FFF2-40B4-BE49-F238E27FC236}">
                <a16:creationId xmlns:a16="http://schemas.microsoft.com/office/drawing/2014/main" id="{0FE90B2E-F6F9-AE46-8F31-308F26D489E4}"/>
              </a:ext>
            </a:extLst>
          </p:cNvPr>
          <p:cNvSpPr/>
          <p:nvPr/>
        </p:nvSpPr>
        <p:spPr>
          <a:xfrm>
            <a:off x="5883058" y="4267197"/>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8</a:t>
            </a:r>
            <a:endParaRPr lang="en-NO" sz="4800" dirty="0"/>
          </a:p>
        </p:txBody>
      </p:sp>
      <p:sp>
        <p:nvSpPr>
          <p:cNvPr id="13" name="Oval 12">
            <a:extLst>
              <a:ext uri="{FF2B5EF4-FFF2-40B4-BE49-F238E27FC236}">
                <a16:creationId xmlns:a16="http://schemas.microsoft.com/office/drawing/2014/main" id="{214F3C63-DED8-0E49-86D5-68AFD68A53DA}"/>
              </a:ext>
            </a:extLst>
          </p:cNvPr>
          <p:cNvSpPr/>
          <p:nvPr/>
        </p:nvSpPr>
        <p:spPr>
          <a:xfrm>
            <a:off x="9114772" y="876613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9</a:t>
            </a:r>
            <a:endParaRPr lang="en-NO" sz="4800" dirty="0"/>
          </a:p>
        </p:txBody>
      </p:sp>
      <p:sp>
        <p:nvSpPr>
          <p:cNvPr id="4" name="TextBox 3">
            <a:extLst>
              <a:ext uri="{FF2B5EF4-FFF2-40B4-BE49-F238E27FC236}">
                <a16:creationId xmlns:a16="http://schemas.microsoft.com/office/drawing/2014/main" id="{3581071A-6B37-FD42-9CF3-B882823539ED}"/>
              </a:ext>
            </a:extLst>
          </p:cNvPr>
          <p:cNvSpPr txBox="1"/>
          <p:nvPr/>
        </p:nvSpPr>
        <p:spPr>
          <a:xfrm>
            <a:off x="17491156" y="1725820"/>
            <a:ext cx="4517720" cy="954107"/>
          </a:xfrm>
          <a:prstGeom prst="rect">
            <a:avLst/>
          </a:prstGeom>
          <a:noFill/>
        </p:spPr>
        <p:txBody>
          <a:bodyPr wrap="square" rtlCol="0">
            <a:spAutoFit/>
          </a:bodyPr>
          <a:lstStyle/>
          <a:p>
            <a:r>
              <a:rPr lang="en-NO" sz="2800" dirty="0"/>
              <a:t>Transparent temperature display on window</a:t>
            </a:r>
          </a:p>
        </p:txBody>
      </p:sp>
      <p:cxnSp>
        <p:nvCxnSpPr>
          <p:cNvPr id="15" name="Straight Connector 14">
            <a:extLst>
              <a:ext uri="{FF2B5EF4-FFF2-40B4-BE49-F238E27FC236}">
                <a16:creationId xmlns:a16="http://schemas.microsoft.com/office/drawing/2014/main" id="{0466F3B4-CAEE-C148-A9EB-C3EB103CC18B}"/>
              </a:ext>
            </a:extLst>
          </p:cNvPr>
          <p:cNvCxnSpPr/>
          <p:nvPr/>
        </p:nvCxnSpPr>
        <p:spPr>
          <a:xfrm flipV="1">
            <a:off x="16296363" y="2875894"/>
            <a:ext cx="1102290" cy="61886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537FE30-AD21-074F-BA3A-ED7CCA0459B9}"/>
              </a:ext>
            </a:extLst>
          </p:cNvPr>
          <p:cNvCxnSpPr>
            <a:cxnSpLocks/>
          </p:cNvCxnSpPr>
          <p:nvPr/>
        </p:nvCxnSpPr>
        <p:spPr>
          <a:xfrm flipV="1">
            <a:off x="17398652" y="2868455"/>
            <a:ext cx="3582444" cy="2"/>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A3366ED9-6B62-754E-9219-2088E34439C7}"/>
              </a:ext>
            </a:extLst>
          </p:cNvPr>
          <p:cNvSpPr txBox="1"/>
          <p:nvPr/>
        </p:nvSpPr>
        <p:spPr>
          <a:xfrm>
            <a:off x="18606279" y="3546061"/>
            <a:ext cx="4889970" cy="954107"/>
          </a:xfrm>
          <a:prstGeom prst="rect">
            <a:avLst/>
          </a:prstGeom>
          <a:noFill/>
        </p:spPr>
        <p:txBody>
          <a:bodyPr wrap="square" rtlCol="0">
            <a:spAutoFit/>
          </a:bodyPr>
          <a:lstStyle/>
          <a:p>
            <a:r>
              <a:rPr lang="en-NO" sz="2800" dirty="0"/>
              <a:t>E-ink family calendar on fridge</a:t>
            </a:r>
          </a:p>
        </p:txBody>
      </p:sp>
      <p:cxnSp>
        <p:nvCxnSpPr>
          <p:cNvPr id="21" name="Straight Connector 20">
            <a:extLst>
              <a:ext uri="{FF2B5EF4-FFF2-40B4-BE49-F238E27FC236}">
                <a16:creationId xmlns:a16="http://schemas.microsoft.com/office/drawing/2014/main" id="{0B7B7AB6-9199-2B4E-B2E8-20F5A6FE9751}"/>
              </a:ext>
            </a:extLst>
          </p:cNvPr>
          <p:cNvCxnSpPr/>
          <p:nvPr/>
        </p:nvCxnSpPr>
        <p:spPr>
          <a:xfrm flipV="1">
            <a:off x="17440405" y="4420768"/>
            <a:ext cx="1102290" cy="61886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08A0BF7-D703-4D42-ADDF-5002249E51B3}"/>
              </a:ext>
            </a:extLst>
          </p:cNvPr>
          <p:cNvCxnSpPr>
            <a:cxnSpLocks/>
          </p:cNvCxnSpPr>
          <p:nvPr/>
        </p:nvCxnSpPr>
        <p:spPr>
          <a:xfrm flipV="1">
            <a:off x="18542695" y="4413331"/>
            <a:ext cx="4567826" cy="2"/>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68F5E45-6D0A-FC46-8F6D-77DC75BDCEB4}"/>
              </a:ext>
            </a:extLst>
          </p:cNvPr>
          <p:cNvSpPr txBox="1"/>
          <p:nvPr/>
        </p:nvSpPr>
        <p:spPr>
          <a:xfrm>
            <a:off x="18460143" y="10063756"/>
            <a:ext cx="4889970" cy="523220"/>
          </a:xfrm>
          <a:prstGeom prst="rect">
            <a:avLst/>
          </a:prstGeom>
          <a:noFill/>
        </p:spPr>
        <p:txBody>
          <a:bodyPr wrap="square" rtlCol="0">
            <a:spAutoFit/>
          </a:bodyPr>
          <a:lstStyle/>
          <a:p>
            <a:r>
              <a:rPr lang="en-NO" sz="2800" dirty="0"/>
              <a:t>In-drawer light</a:t>
            </a:r>
          </a:p>
        </p:txBody>
      </p:sp>
      <p:cxnSp>
        <p:nvCxnSpPr>
          <p:cNvPr id="25" name="Straight Connector 24">
            <a:extLst>
              <a:ext uri="{FF2B5EF4-FFF2-40B4-BE49-F238E27FC236}">
                <a16:creationId xmlns:a16="http://schemas.microsoft.com/office/drawing/2014/main" id="{C495553C-1149-4F4D-94AF-AA376316E310}"/>
              </a:ext>
            </a:extLst>
          </p:cNvPr>
          <p:cNvCxnSpPr>
            <a:cxnSpLocks/>
          </p:cNvCxnSpPr>
          <p:nvPr/>
        </p:nvCxnSpPr>
        <p:spPr>
          <a:xfrm>
            <a:off x="16847507" y="9033353"/>
            <a:ext cx="1736942" cy="171722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99B560ED-D281-714E-A3C5-1F027A1CE497}"/>
              </a:ext>
            </a:extLst>
          </p:cNvPr>
          <p:cNvCxnSpPr>
            <a:cxnSpLocks/>
          </p:cNvCxnSpPr>
          <p:nvPr/>
        </p:nvCxnSpPr>
        <p:spPr>
          <a:xfrm>
            <a:off x="18584449" y="10743136"/>
            <a:ext cx="2353382" cy="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496E1F8B-8A56-B140-8114-9B8428F65796}"/>
              </a:ext>
            </a:extLst>
          </p:cNvPr>
          <p:cNvSpPr txBox="1"/>
          <p:nvPr/>
        </p:nvSpPr>
        <p:spPr>
          <a:xfrm>
            <a:off x="13536471" y="292481"/>
            <a:ext cx="5941502" cy="954107"/>
          </a:xfrm>
          <a:prstGeom prst="rect">
            <a:avLst/>
          </a:prstGeom>
          <a:noFill/>
        </p:spPr>
        <p:txBody>
          <a:bodyPr wrap="square" rtlCol="0">
            <a:spAutoFit/>
          </a:bodyPr>
          <a:lstStyle/>
          <a:p>
            <a:r>
              <a:rPr lang="en-NO" sz="2800" dirty="0"/>
              <a:t>Distributed on-the-wall radio – buttons/wheels and screen separate</a:t>
            </a:r>
          </a:p>
        </p:txBody>
      </p:sp>
      <p:grpSp>
        <p:nvGrpSpPr>
          <p:cNvPr id="36" name="Group 35">
            <a:extLst>
              <a:ext uri="{FF2B5EF4-FFF2-40B4-BE49-F238E27FC236}">
                <a16:creationId xmlns:a16="http://schemas.microsoft.com/office/drawing/2014/main" id="{76494E33-367C-6F4A-97FF-1998553333E3}"/>
              </a:ext>
            </a:extLst>
          </p:cNvPr>
          <p:cNvGrpSpPr/>
          <p:nvPr/>
        </p:nvGrpSpPr>
        <p:grpSpPr>
          <a:xfrm>
            <a:off x="11290138" y="1338920"/>
            <a:ext cx="8488460" cy="2047284"/>
            <a:chOff x="5645069" y="1379948"/>
            <a:chExt cx="2342367" cy="313154"/>
          </a:xfrm>
        </p:grpSpPr>
        <p:cxnSp>
          <p:nvCxnSpPr>
            <p:cNvPr id="34" name="Straight Connector 33">
              <a:extLst>
                <a:ext uri="{FF2B5EF4-FFF2-40B4-BE49-F238E27FC236}">
                  <a16:creationId xmlns:a16="http://schemas.microsoft.com/office/drawing/2014/main" id="{6E3AB8BE-11CE-934B-AEE0-4608B6BDE811}"/>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84AEEF9-FD24-B145-963B-20A090D4B99A}"/>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C5CF5D91-913F-AD4B-938B-10941B8ED966}"/>
              </a:ext>
            </a:extLst>
          </p:cNvPr>
          <p:cNvSpPr txBox="1"/>
          <p:nvPr/>
        </p:nvSpPr>
        <p:spPr>
          <a:xfrm>
            <a:off x="617840" y="10676317"/>
            <a:ext cx="6663844" cy="523220"/>
          </a:xfrm>
          <a:prstGeom prst="rect">
            <a:avLst/>
          </a:prstGeom>
          <a:noFill/>
        </p:spPr>
        <p:txBody>
          <a:bodyPr wrap="square" rtlCol="0">
            <a:spAutoFit/>
          </a:bodyPr>
          <a:lstStyle/>
          <a:p>
            <a:r>
              <a:rPr lang="en-GB" sz="2800" dirty="0"/>
              <a:t>C</a:t>
            </a:r>
            <a:r>
              <a:rPr lang="en-NO" sz="2800" dirty="0"/>
              <a:t>ord-free media station with keyboard</a:t>
            </a:r>
          </a:p>
        </p:txBody>
      </p:sp>
      <p:grpSp>
        <p:nvGrpSpPr>
          <p:cNvPr id="39" name="Group 38">
            <a:extLst>
              <a:ext uri="{FF2B5EF4-FFF2-40B4-BE49-F238E27FC236}">
                <a16:creationId xmlns:a16="http://schemas.microsoft.com/office/drawing/2014/main" id="{548D30B0-2BF0-4748-BF43-F244D1A0A655}"/>
              </a:ext>
            </a:extLst>
          </p:cNvPr>
          <p:cNvGrpSpPr/>
          <p:nvPr/>
        </p:nvGrpSpPr>
        <p:grpSpPr>
          <a:xfrm flipH="1" flipV="1">
            <a:off x="887750" y="9397526"/>
            <a:ext cx="7449080" cy="1902940"/>
            <a:chOff x="5645069" y="1379948"/>
            <a:chExt cx="2342367" cy="313154"/>
          </a:xfrm>
        </p:grpSpPr>
        <p:cxnSp>
          <p:nvCxnSpPr>
            <p:cNvPr id="40" name="Straight Connector 39">
              <a:extLst>
                <a:ext uri="{FF2B5EF4-FFF2-40B4-BE49-F238E27FC236}">
                  <a16:creationId xmlns:a16="http://schemas.microsoft.com/office/drawing/2014/main" id="{54F983CB-2049-6C46-8A09-78E26EC7AB9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4F4EE83-9242-DE4E-B858-727BCFD1C580}"/>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0B4DD36C-2280-EE41-A9B8-1F62D468A042}"/>
              </a:ext>
            </a:extLst>
          </p:cNvPr>
          <p:cNvGrpSpPr/>
          <p:nvPr/>
        </p:nvGrpSpPr>
        <p:grpSpPr>
          <a:xfrm flipV="1">
            <a:off x="12755250" y="9951919"/>
            <a:ext cx="8488460" cy="2612098"/>
            <a:chOff x="5645069" y="1379948"/>
            <a:chExt cx="2342367" cy="313154"/>
          </a:xfrm>
        </p:grpSpPr>
        <p:cxnSp>
          <p:nvCxnSpPr>
            <p:cNvPr id="43" name="Straight Connector 42">
              <a:extLst>
                <a:ext uri="{FF2B5EF4-FFF2-40B4-BE49-F238E27FC236}">
                  <a16:creationId xmlns:a16="http://schemas.microsoft.com/office/drawing/2014/main" id="{D2BB8D92-E171-4344-BEFB-74A1EA4D0310}"/>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2D14768-EF19-D447-BCBE-59D6DDD470FD}"/>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9F9721E8-C843-AE47-9FEC-B725809F229B}"/>
              </a:ext>
            </a:extLst>
          </p:cNvPr>
          <p:cNvSpPr txBox="1"/>
          <p:nvPr/>
        </p:nvSpPr>
        <p:spPr>
          <a:xfrm>
            <a:off x="14775878" y="11941019"/>
            <a:ext cx="6663844" cy="523220"/>
          </a:xfrm>
          <a:prstGeom prst="rect">
            <a:avLst/>
          </a:prstGeom>
          <a:noFill/>
        </p:spPr>
        <p:txBody>
          <a:bodyPr wrap="square" rtlCol="0">
            <a:spAutoFit/>
          </a:bodyPr>
          <a:lstStyle/>
          <a:p>
            <a:r>
              <a:rPr lang="nb-NO" sz="2800" dirty="0" err="1"/>
              <a:t>Projected</a:t>
            </a:r>
            <a:r>
              <a:rPr lang="nb-NO" sz="2800" dirty="0"/>
              <a:t> or E-</a:t>
            </a:r>
            <a:r>
              <a:rPr lang="nb-NO" sz="2800" dirty="0" err="1"/>
              <a:t>ink</a:t>
            </a:r>
            <a:r>
              <a:rPr lang="nb-NO" sz="2800" dirty="0"/>
              <a:t> </a:t>
            </a:r>
            <a:r>
              <a:rPr lang="nb-NO" sz="2800" dirty="0" err="1"/>
              <a:t>newspaper</a:t>
            </a:r>
            <a:r>
              <a:rPr lang="nb-NO" sz="2800" dirty="0"/>
              <a:t> </a:t>
            </a:r>
            <a:r>
              <a:rPr lang="nb-NO" sz="2800" dirty="0" err="1"/>
              <a:t>reader</a:t>
            </a:r>
            <a:endParaRPr lang="en-NO" sz="2800" dirty="0"/>
          </a:p>
        </p:txBody>
      </p:sp>
      <p:sp>
        <p:nvSpPr>
          <p:cNvPr id="46" name="TextBox 45">
            <a:extLst>
              <a:ext uri="{FF2B5EF4-FFF2-40B4-BE49-F238E27FC236}">
                <a16:creationId xmlns:a16="http://schemas.microsoft.com/office/drawing/2014/main" id="{58CA71BF-7A06-BA4B-BB72-0C5ED4706C87}"/>
              </a:ext>
            </a:extLst>
          </p:cNvPr>
          <p:cNvSpPr txBox="1"/>
          <p:nvPr/>
        </p:nvSpPr>
        <p:spPr>
          <a:xfrm>
            <a:off x="0" y="2221590"/>
            <a:ext cx="6663844" cy="954107"/>
          </a:xfrm>
          <a:prstGeom prst="rect">
            <a:avLst/>
          </a:prstGeom>
          <a:noFill/>
        </p:spPr>
        <p:txBody>
          <a:bodyPr wrap="square" rtlCol="0">
            <a:spAutoFit/>
          </a:bodyPr>
          <a:lstStyle/>
          <a:p>
            <a:r>
              <a:rPr lang="nb-NO" sz="2800" dirty="0" err="1"/>
              <a:t>Hidden</a:t>
            </a:r>
            <a:r>
              <a:rPr lang="nb-NO" sz="2800" dirty="0"/>
              <a:t> smart </a:t>
            </a:r>
            <a:r>
              <a:rPr lang="nb-NO" sz="2800" dirty="0" err="1"/>
              <a:t>home</a:t>
            </a:r>
            <a:r>
              <a:rPr lang="nb-NO" sz="2800" dirty="0"/>
              <a:t> </a:t>
            </a:r>
            <a:r>
              <a:rPr lang="nb-NO" sz="2800" dirty="0" err="1"/>
              <a:t>assistant</a:t>
            </a:r>
            <a:r>
              <a:rPr lang="nb-NO" sz="2800" dirty="0"/>
              <a:t>, </a:t>
            </a:r>
            <a:r>
              <a:rPr lang="nb-NO" sz="2800" dirty="0" err="1"/>
              <a:t>keyboard</a:t>
            </a:r>
            <a:r>
              <a:rPr lang="nb-NO" sz="2800" dirty="0"/>
              <a:t> and </a:t>
            </a:r>
            <a:r>
              <a:rPr lang="nb-NO" sz="2800" dirty="0" err="1"/>
              <a:t>chatbot-based</a:t>
            </a:r>
            <a:r>
              <a:rPr lang="en-NO" sz="2800" dirty="0"/>
              <a:t> (no smart speaker)</a:t>
            </a:r>
            <a:endParaRPr lang="nb-NO" sz="2800" dirty="0"/>
          </a:p>
        </p:txBody>
      </p:sp>
      <p:grpSp>
        <p:nvGrpSpPr>
          <p:cNvPr id="48" name="Group 47">
            <a:extLst>
              <a:ext uri="{FF2B5EF4-FFF2-40B4-BE49-F238E27FC236}">
                <a16:creationId xmlns:a16="http://schemas.microsoft.com/office/drawing/2014/main" id="{5E82C9B6-A482-A441-84DC-31B409347072}"/>
              </a:ext>
            </a:extLst>
          </p:cNvPr>
          <p:cNvGrpSpPr/>
          <p:nvPr/>
        </p:nvGrpSpPr>
        <p:grpSpPr>
          <a:xfrm flipH="1">
            <a:off x="175364" y="3359233"/>
            <a:ext cx="8126740" cy="2597462"/>
            <a:chOff x="5645069" y="1379948"/>
            <a:chExt cx="2342367" cy="313154"/>
          </a:xfrm>
        </p:grpSpPr>
        <p:cxnSp>
          <p:nvCxnSpPr>
            <p:cNvPr id="49" name="Straight Connector 48">
              <a:extLst>
                <a:ext uri="{FF2B5EF4-FFF2-40B4-BE49-F238E27FC236}">
                  <a16:creationId xmlns:a16="http://schemas.microsoft.com/office/drawing/2014/main" id="{D8C3CDC8-92BD-0C44-A95C-774E730EB446}"/>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85FB548-906E-5A4A-8840-8B58CFF886C0}"/>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55" name="TextBox 54">
            <a:extLst>
              <a:ext uri="{FF2B5EF4-FFF2-40B4-BE49-F238E27FC236}">
                <a16:creationId xmlns:a16="http://schemas.microsoft.com/office/drawing/2014/main" id="{10BD82C4-B671-9642-AEB1-53B8A01F4708}"/>
              </a:ext>
            </a:extLst>
          </p:cNvPr>
          <p:cNvSpPr txBox="1"/>
          <p:nvPr/>
        </p:nvSpPr>
        <p:spPr>
          <a:xfrm>
            <a:off x="20696946" y="6992378"/>
            <a:ext cx="3402064" cy="954107"/>
          </a:xfrm>
          <a:prstGeom prst="rect">
            <a:avLst/>
          </a:prstGeom>
          <a:noFill/>
        </p:spPr>
        <p:txBody>
          <a:bodyPr wrap="square" rtlCol="0">
            <a:spAutoFit/>
          </a:bodyPr>
          <a:lstStyle/>
          <a:p>
            <a:r>
              <a:rPr lang="en-NO" sz="2800" dirty="0"/>
              <a:t>E-ink media selection tablet</a:t>
            </a:r>
          </a:p>
        </p:txBody>
      </p:sp>
      <p:grpSp>
        <p:nvGrpSpPr>
          <p:cNvPr id="56" name="Group 55">
            <a:extLst>
              <a:ext uri="{FF2B5EF4-FFF2-40B4-BE49-F238E27FC236}">
                <a16:creationId xmlns:a16="http://schemas.microsoft.com/office/drawing/2014/main" id="{070F3019-E768-374B-890D-86214A8F5FB9}"/>
              </a:ext>
            </a:extLst>
          </p:cNvPr>
          <p:cNvGrpSpPr/>
          <p:nvPr/>
        </p:nvGrpSpPr>
        <p:grpSpPr>
          <a:xfrm flipV="1">
            <a:off x="13536470" y="5893200"/>
            <a:ext cx="9813640" cy="2248712"/>
            <a:chOff x="5645069" y="1379948"/>
            <a:chExt cx="2342367" cy="313154"/>
          </a:xfrm>
        </p:grpSpPr>
        <p:cxnSp>
          <p:nvCxnSpPr>
            <p:cNvPr id="57" name="Straight Connector 56">
              <a:extLst>
                <a:ext uri="{FF2B5EF4-FFF2-40B4-BE49-F238E27FC236}">
                  <a16:creationId xmlns:a16="http://schemas.microsoft.com/office/drawing/2014/main" id="{B49F9B4E-B228-E344-ADA0-96C07CB7F1F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670EFC38-7915-5740-8CDE-9AE5DF0B2251}"/>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98FDEB68-8856-7449-8C8E-ACA7A458D614}"/>
              </a:ext>
            </a:extLst>
          </p:cNvPr>
          <p:cNvGrpSpPr/>
          <p:nvPr/>
        </p:nvGrpSpPr>
        <p:grpSpPr>
          <a:xfrm flipH="1" flipV="1">
            <a:off x="389830" y="5341139"/>
            <a:ext cx="5493228" cy="615554"/>
            <a:chOff x="5645069" y="1379948"/>
            <a:chExt cx="2342367" cy="313154"/>
          </a:xfrm>
        </p:grpSpPr>
        <p:cxnSp>
          <p:nvCxnSpPr>
            <p:cNvPr id="60" name="Straight Connector 59">
              <a:extLst>
                <a:ext uri="{FF2B5EF4-FFF2-40B4-BE49-F238E27FC236}">
                  <a16:creationId xmlns:a16="http://schemas.microsoft.com/office/drawing/2014/main" id="{BBA90927-D108-7140-A37F-B48257984C8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7698D5A-FBDC-DE4C-93E6-9346D0098CE2}"/>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00CEB989-404D-0345-A381-C79899127488}"/>
              </a:ext>
            </a:extLst>
          </p:cNvPr>
          <p:cNvSpPr txBox="1"/>
          <p:nvPr/>
        </p:nvSpPr>
        <p:spPr>
          <a:xfrm>
            <a:off x="332854" y="5409265"/>
            <a:ext cx="2632451" cy="461665"/>
          </a:xfrm>
          <a:prstGeom prst="rect">
            <a:avLst/>
          </a:prstGeom>
          <a:noFill/>
        </p:spPr>
        <p:txBody>
          <a:bodyPr wrap="none" rtlCol="0">
            <a:spAutoFit/>
          </a:bodyPr>
          <a:lstStyle/>
          <a:p>
            <a:r>
              <a:rPr lang="en-NO" dirty="0"/>
              <a:t>Car control center</a:t>
            </a:r>
          </a:p>
        </p:txBody>
      </p:sp>
      <p:sp>
        <p:nvSpPr>
          <p:cNvPr id="63" name="TextBox 62">
            <a:extLst>
              <a:ext uri="{FF2B5EF4-FFF2-40B4-BE49-F238E27FC236}">
                <a16:creationId xmlns:a16="http://schemas.microsoft.com/office/drawing/2014/main" id="{FEAF06EE-69E6-D648-81AE-369F7DD293B6}"/>
              </a:ext>
            </a:extLst>
          </p:cNvPr>
          <p:cNvSpPr txBox="1"/>
          <p:nvPr/>
        </p:nvSpPr>
        <p:spPr>
          <a:xfrm>
            <a:off x="16810708" y="11223643"/>
            <a:ext cx="2085827" cy="461665"/>
          </a:xfrm>
          <a:prstGeom prst="rect">
            <a:avLst/>
          </a:prstGeom>
          <a:noFill/>
        </p:spPr>
        <p:txBody>
          <a:bodyPr wrap="none" rtlCol="0">
            <a:spAutoFit/>
          </a:bodyPr>
          <a:lstStyle/>
          <a:p>
            <a:r>
              <a:rPr lang="en-NO" dirty="0"/>
              <a:t>Shade control</a:t>
            </a:r>
          </a:p>
        </p:txBody>
      </p:sp>
      <p:grpSp>
        <p:nvGrpSpPr>
          <p:cNvPr id="65" name="Group 64">
            <a:extLst>
              <a:ext uri="{FF2B5EF4-FFF2-40B4-BE49-F238E27FC236}">
                <a16:creationId xmlns:a16="http://schemas.microsoft.com/office/drawing/2014/main" id="{19D5FC20-86DE-144E-AF95-9A83559AB0A4}"/>
              </a:ext>
            </a:extLst>
          </p:cNvPr>
          <p:cNvGrpSpPr/>
          <p:nvPr/>
        </p:nvGrpSpPr>
        <p:grpSpPr>
          <a:xfrm flipV="1">
            <a:off x="14199292" y="10451818"/>
            <a:ext cx="4458700" cy="1355604"/>
            <a:chOff x="5645069" y="1379948"/>
            <a:chExt cx="2342367" cy="313154"/>
          </a:xfrm>
        </p:grpSpPr>
        <p:cxnSp>
          <p:nvCxnSpPr>
            <p:cNvPr id="66" name="Straight Connector 65">
              <a:extLst>
                <a:ext uri="{FF2B5EF4-FFF2-40B4-BE49-F238E27FC236}">
                  <a16:creationId xmlns:a16="http://schemas.microsoft.com/office/drawing/2014/main" id="{344EE008-9600-E24F-8192-95F558358D0F}"/>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76987C7-CE0C-B54B-96E1-DB1E405362E2}"/>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68" name="Oval 67">
            <a:extLst>
              <a:ext uri="{FF2B5EF4-FFF2-40B4-BE49-F238E27FC236}">
                <a16:creationId xmlns:a16="http://schemas.microsoft.com/office/drawing/2014/main" id="{B2BF5A68-BD73-7B40-9D70-40D530E23666}"/>
              </a:ext>
            </a:extLst>
          </p:cNvPr>
          <p:cNvSpPr/>
          <p:nvPr/>
        </p:nvSpPr>
        <p:spPr>
          <a:xfrm>
            <a:off x="14675572" y="10131013"/>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sz="2200" dirty="0"/>
              <a:t>A</a:t>
            </a:r>
            <a:endParaRPr lang="en-NO" sz="4800" dirty="0"/>
          </a:p>
        </p:txBody>
      </p:sp>
    </p:spTree>
    <p:extLst>
      <p:ext uri="{BB962C8B-B14F-4D97-AF65-F5344CB8AC3E}">
        <p14:creationId xmlns:p14="http://schemas.microsoft.com/office/powerpoint/2010/main" val="83340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FE17C7A8-B475-B642-9D13-431993267BF7}"/>
              </a:ext>
            </a:extLst>
          </p:cNvPr>
          <p:cNvPicPr>
            <a:picLocks noChangeAspect="1"/>
          </p:cNvPicPr>
          <p:nvPr/>
        </p:nvPicPr>
        <p:blipFill>
          <a:blip r:embed="rId2"/>
          <a:stretch>
            <a:fillRect/>
          </a:stretch>
        </p:blipFill>
        <p:spPr>
          <a:xfrm>
            <a:off x="3905458" y="1151949"/>
            <a:ext cx="16573084" cy="12168634"/>
          </a:xfrm>
          <a:prstGeom prst="rect">
            <a:avLst/>
          </a:prstGeom>
        </p:spPr>
      </p:pic>
      <p:sp>
        <p:nvSpPr>
          <p:cNvPr id="3" name="Oval 2">
            <a:extLst>
              <a:ext uri="{FF2B5EF4-FFF2-40B4-BE49-F238E27FC236}">
                <a16:creationId xmlns:a16="http://schemas.microsoft.com/office/drawing/2014/main" id="{F4A30689-2CE5-C641-B6B1-ED5E857EFD95}"/>
              </a:ext>
            </a:extLst>
          </p:cNvPr>
          <p:cNvSpPr/>
          <p:nvPr/>
        </p:nvSpPr>
        <p:spPr>
          <a:xfrm>
            <a:off x="15995738" y="385383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1</a:t>
            </a:r>
            <a:endParaRPr lang="en-NO" sz="4800" dirty="0"/>
          </a:p>
        </p:txBody>
      </p:sp>
      <p:sp>
        <p:nvSpPr>
          <p:cNvPr id="5" name="Oval 4">
            <a:extLst>
              <a:ext uri="{FF2B5EF4-FFF2-40B4-BE49-F238E27FC236}">
                <a16:creationId xmlns:a16="http://schemas.microsoft.com/office/drawing/2014/main" id="{1357A14C-AD13-2944-851A-661491B7E0EA}"/>
              </a:ext>
            </a:extLst>
          </p:cNvPr>
          <p:cNvSpPr/>
          <p:nvPr/>
        </p:nvSpPr>
        <p:spPr>
          <a:xfrm>
            <a:off x="17052098" y="525258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2</a:t>
            </a:r>
            <a:endParaRPr lang="en-NO" sz="4800" dirty="0"/>
          </a:p>
        </p:txBody>
      </p:sp>
      <p:sp>
        <p:nvSpPr>
          <p:cNvPr id="6" name="Oval 5">
            <a:extLst>
              <a:ext uri="{FF2B5EF4-FFF2-40B4-BE49-F238E27FC236}">
                <a16:creationId xmlns:a16="http://schemas.microsoft.com/office/drawing/2014/main" id="{A9035976-8208-3C4A-A039-1945679DDE04}"/>
              </a:ext>
            </a:extLst>
          </p:cNvPr>
          <p:cNvSpPr/>
          <p:nvPr/>
        </p:nvSpPr>
        <p:spPr>
          <a:xfrm>
            <a:off x="17052098" y="805006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3</a:t>
            </a:r>
            <a:endParaRPr lang="en-NO" sz="4800" dirty="0"/>
          </a:p>
        </p:txBody>
      </p:sp>
      <p:sp>
        <p:nvSpPr>
          <p:cNvPr id="8" name="Oval 7">
            <a:extLst>
              <a:ext uri="{FF2B5EF4-FFF2-40B4-BE49-F238E27FC236}">
                <a16:creationId xmlns:a16="http://schemas.microsoft.com/office/drawing/2014/main" id="{4868F4DD-521C-6747-BC93-5851A8F5B427}"/>
              </a:ext>
            </a:extLst>
          </p:cNvPr>
          <p:cNvSpPr/>
          <p:nvPr/>
        </p:nvSpPr>
        <p:spPr>
          <a:xfrm>
            <a:off x="10695026" y="359079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4</a:t>
            </a:r>
            <a:endParaRPr lang="en-NO" sz="4800" dirty="0"/>
          </a:p>
        </p:txBody>
      </p:sp>
      <p:sp>
        <p:nvSpPr>
          <p:cNvPr id="9" name="Oval 8">
            <a:extLst>
              <a:ext uri="{FF2B5EF4-FFF2-40B4-BE49-F238E27FC236}">
                <a16:creationId xmlns:a16="http://schemas.microsoft.com/office/drawing/2014/main" id="{6D03F9D4-F15C-304D-9A56-8E59CB93CD93}"/>
              </a:ext>
            </a:extLst>
          </p:cNvPr>
          <p:cNvSpPr/>
          <p:nvPr/>
        </p:nvSpPr>
        <p:spPr>
          <a:xfrm>
            <a:off x="13098058" y="555738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5</a:t>
            </a:r>
            <a:endParaRPr lang="en-NO" sz="4800" dirty="0"/>
          </a:p>
        </p:txBody>
      </p:sp>
      <p:sp>
        <p:nvSpPr>
          <p:cNvPr id="10" name="Oval 9">
            <a:extLst>
              <a:ext uri="{FF2B5EF4-FFF2-40B4-BE49-F238E27FC236}">
                <a16:creationId xmlns:a16="http://schemas.microsoft.com/office/drawing/2014/main" id="{545556F1-812C-744A-B2C0-9F49A35C5BA5}"/>
              </a:ext>
            </a:extLst>
          </p:cNvPr>
          <p:cNvSpPr/>
          <p:nvPr/>
        </p:nvSpPr>
        <p:spPr>
          <a:xfrm>
            <a:off x="8336832" y="597073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6</a:t>
            </a:r>
            <a:endParaRPr lang="en-NO" sz="4800" dirty="0"/>
          </a:p>
        </p:txBody>
      </p:sp>
      <p:sp>
        <p:nvSpPr>
          <p:cNvPr id="11" name="Oval 10">
            <a:extLst>
              <a:ext uri="{FF2B5EF4-FFF2-40B4-BE49-F238E27FC236}">
                <a16:creationId xmlns:a16="http://schemas.microsoft.com/office/drawing/2014/main" id="{93E73703-C314-1544-90C8-3EED14950C9A}"/>
              </a:ext>
            </a:extLst>
          </p:cNvPr>
          <p:cNvSpPr/>
          <p:nvPr/>
        </p:nvSpPr>
        <p:spPr>
          <a:xfrm>
            <a:off x="12208702" y="882667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7</a:t>
            </a:r>
            <a:endParaRPr lang="en-NO" sz="4800" dirty="0"/>
          </a:p>
        </p:txBody>
      </p:sp>
      <p:sp>
        <p:nvSpPr>
          <p:cNvPr id="12" name="Oval 11">
            <a:extLst>
              <a:ext uri="{FF2B5EF4-FFF2-40B4-BE49-F238E27FC236}">
                <a16:creationId xmlns:a16="http://schemas.microsoft.com/office/drawing/2014/main" id="{0FE90B2E-F6F9-AE46-8F31-308F26D489E4}"/>
              </a:ext>
            </a:extLst>
          </p:cNvPr>
          <p:cNvSpPr/>
          <p:nvPr/>
        </p:nvSpPr>
        <p:spPr>
          <a:xfrm>
            <a:off x="5883058" y="4267197"/>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8</a:t>
            </a:r>
            <a:endParaRPr lang="en-NO" sz="4800" dirty="0"/>
          </a:p>
        </p:txBody>
      </p:sp>
      <p:sp>
        <p:nvSpPr>
          <p:cNvPr id="13" name="Oval 12">
            <a:extLst>
              <a:ext uri="{FF2B5EF4-FFF2-40B4-BE49-F238E27FC236}">
                <a16:creationId xmlns:a16="http://schemas.microsoft.com/office/drawing/2014/main" id="{214F3C63-DED8-0E49-86D5-68AFD68A53DA}"/>
              </a:ext>
            </a:extLst>
          </p:cNvPr>
          <p:cNvSpPr/>
          <p:nvPr/>
        </p:nvSpPr>
        <p:spPr>
          <a:xfrm>
            <a:off x="9114772" y="876613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9</a:t>
            </a:r>
            <a:endParaRPr lang="en-NO" sz="4800" dirty="0"/>
          </a:p>
        </p:txBody>
      </p:sp>
      <p:sp>
        <p:nvSpPr>
          <p:cNvPr id="4" name="TextBox 3">
            <a:extLst>
              <a:ext uri="{FF2B5EF4-FFF2-40B4-BE49-F238E27FC236}">
                <a16:creationId xmlns:a16="http://schemas.microsoft.com/office/drawing/2014/main" id="{3581071A-6B37-FD42-9CF3-B882823539ED}"/>
              </a:ext>
            </a:extLst>
          </p:cNvPr>
          <p:cNvSpPr txBox="1"/>
          <p:nvPr/>
        </p:nvSpPr>
        <p:spPr>
          <a:xfrm>
            <a:off x="17491156" y="1725820"/>
            <a:ext cx="4517720" cy="954107"/>
          </a:xfrm>
          <a:prstGeom prst="rect">
            <a:avLst/>
          </a:prstGeom>
          <a:noFill/>
        </p:spPr>
        <p:txBody>
          <a:bodyPr wrap="square" rtlCol="0">
            <a:spAutoFit/>
          </a:bodyPr>
          <a:lstStyle/>
          <a:p>
            <a:r>
              <a:rPr lang="en-NO" sz="2800" dirty="0"/>
              <a:t>Transparent temperature display on window</a:t>
            </a:r>
          </a:p>
        </p:txBody>
      </p:sp>
      <p:cxnSp>
        <p:nvCxnSpPr>
          <p:cNvPr id="15" name="Straight Connector 14">
            <a:extLst>
              <a:ext uri="{FF2B5EF4-FFF2-40B4-BE49-F238E27FC236}">
                <a16:creationId xmlns:a16="http://schemas.microsoft.com/office/drawing/2014/main" id="{0466F3B4-CAEE-C148-A9EB-C3EB103CC18B}"/>
              </a:ext>
            </a:extLst>
          </p:cNvPr>
          <p:cNvCxnSpPr/>
          <p:nvPr/>
        </p:nvCxnSpPr>
        <p:spPr>
          <a:xfrm flipV="1">
            <a:off x="16296363" y="2875894"/>
            <a:ext cx="1102290" cy="61886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537FE30-AD21-074F-BA3A-ED7CCA0459B9}"/>
              </a:ext>
            </a:extLst>
          </p:cNvPr>
          <p:cNvCxnSpPr>
            <a:cxnSpLocks/>
          </p:cNvCxnSpPr>
          <p:nvPr/>
        </p:nvCxnSpPr>
        <p:spPr>
          <a:xfrm flipV="1">
            <a:off x="17398652" y="2868455"/>
            <a:ext cx="3582444" cy="2"/>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A3366ED9-6B62-754E-9219-2088E34439C7}"/>
              </a:ext>
            </a:extLst>
          </p:cNvPr>
          <p:cNvSpPr txBox="1"/>
          <p:nvPr/>
        </p:nvSpPr>
        <p:spPr>
          <a:xfrm>
            <a:off x="18606279" y="3546061"/>
            <a:ext cx="4889970" cy="954107"/>
          </a:xfrm>
          <a:prstGeom prst="rect">
            <a:avLst/>
          </a:prstGeom>
          <a:noFill/>
        </p:spPr>
        <p:txBody>
          <a:bodyPr wrap="square" rtlCol="0">
            <a:spAutoFit/>
          </a:bodyPr>
          <a:lstStyle/>
          <a:p>
            <a:r>
              <a:rPr lang="en-NO" sz="2800" dirty="0"/>
              <a:t>E-ink family calendar on fridge</a:t>
            </a:r>
          </a:p>
        </p:txBody>
      </p:sp>
      <p:cxnSp>
        <p:nvCxnSpPr>
          <p:cNvPr id="21" name="Straight Connector 20">
            <a:extLst>
              <a:ext uri="{FF2B5EF4-FFF2-40B4-BE49-F238E27FC236}">
                <a16:creationId xmlns:a16="http://schemas.microsoft.com/office/drawing/2014/main" id="{0B7B7AB6-9199-2B4E-B2E8-20F5A6FE9751}"/>
              </a:ext>
            </a:extLst>
          </p:cNvPr>
          <p:cNvCxnSpPr/>
          <p:nvPr/>
        </p:nvCxnSpPr>
        <p:spPr>
          <a:xfrm flipV="1">
            <a:off x="17440405" y="4420768"/>
            <a:ext cx="1102290" cy="61886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08A0BF7-D703-4D42-ADDF-5002249E51B3}"/>
              </a:ext>
            </a:extLst>
          </p:cNvPr>
          <p:cNvCxnSpPr>
            <a:cxnSpLocks/>
          </p:cNvCxnSpPr>
          <p:nvPr/>
        </p:nvCxnSpPr>
        <p:spPr>
          <a:xfrm flipV="1">
            <a:off x="18542695" y="4413331"/>
            <a:ext cx="4567826" cy="2"/>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368F5E45-6D0A-FC46-8F6D-77DC75BDCEB4}"/>
              </a:ext>
            </a:extLst>
          </p:cNvPr>
          <p:cNvSpPr txBox="1"/>
          <p:nvPr/>
        </p:nvSpPr>
        <p:spPr>
          <a:xfrm>
            <a:off x="18460143" y="10063756"/>
            <a:ext cx="4889970" cy="523220"/>
          </a:xfrm>
          <a:prstGeom prst="rect">
            <a:avLst/>
          </a:prstGeom>
          <a:noFill/>
        </p:spPr>
        <p:txBody>
          <a:bodyPr wrap="square" rtlCol="0">
            <a:spAutoFit/>
          </a:bodyPr>
          <a:lstStyle/>
          <a:p>
            <a:r>
              <a:rPr lang="en-NO" sz="2800" dirty="0"/>
              <a:t>In-drawer light</a:t>
            </a:r>
          </a:p>
        </p:txBody>
      </p:sp>
      <p:cxnSp>
        <p:nvCxnSpPr>
          <p:cNvPr id="25" name="Straight Connector 24">
            <a:extLst>
              <a:ext uri="{FF2B5EF4-FFF2-40B4-BE49-F238E27FC236}">
                <a16:creationId xmlns:a16="http://schemas.microsoft.com/office/drawing/2014/main" id="{C495553C-1149-4F4D-94AF-AA376316E310}"/>
              </a:ext>
            </a:extLst>
          </p:cNvPr>
          <p:cNvCxnSpPr>
            <a:cxnSpLocks/>
          </p:cNvCxnSpPr>
          <p:nvPr/>
        </p:nvCxnSpPr>
        <p:spPr>
          <a:xfrm>
            <a:off x="16847507" y="9033353"/>
            <a:ext cx="1736942" cy="171722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99B560ED-D281-714E-A3C5-1F027A1CE497}"/>
              </a:ext>
            </a:extLst>
          </p:cNvPr>
          <p:cNvCxnSpPr>
            <a:cxnSpLocks/>
          </p:cNvCxnSpPr>
          <p:nvPr/>
        </p:nvCxnSpPr>
        <p:spPr>
          <a:xfrm>
            <a:off x="18584449" y="10743136"/>
            <a:ext cx="2353382" cy="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496E1F8B-8A56-B140-8114-9B8428F65796}"/>
              </a:ext>
            </a:extLst>
          </p:cNvPr>
          <p:cNvSpPr txBox="1"/>
          <p:nvPr/>
        </p:nvSpPr>
        <p:spPr>
          <a:xfrm>
            <a:off x="13536471" y="292481"/>
            <a:ext cx="5941502" cy="954107"/>
          </a:xfrm>
          <a:prstGeom prst="rect">
            <a:avLst/>
          </a:prstGeom>
          <a:noFill/>
        </p:spPr>
        <p:txBody>
          <a:bodyPr wrap="square" rtlCol="0">
            <a:spAutoFit/>
          </a:bodyPr>
          <a:lstStyle/>
          <a:p>
            <a:r>
              <a:rPr lang="en-NO" sz="2800" dirty="0"/>
              <a:t>Distributed on-the-wall radio – buttons/wheels and screen separate</a:t>
            </a:r>
          </a:p>
        </p:txBody>
      </p:sp>
      <p:grpSp>
        <p:nvGrpSpPr>
          <p:cNvPr id="36" name="Group 35">
            <a:extLst>
              <a:ext uri="{FF2B5EF4-FFF2-40B4-BE49-F238E27FC236}">
                <a16:creationId xmlns:a16="http://schemas.microsoft.com/office/drawing/2014/main" id="{76494E33-367C-6F4A-97FF-1998553333E3}"/>
              </a:ext>
            </a:extLst>
          </p:cNvPr>
          <p:cNvGrpSpPr/>
          <p:nvPr/>
        </p:nvGrpSpPr>
        <p:grpSpPr>
          <a:xfrm>
            <a:off x="11290138" y="1338920"/>
            <a:ext cx="8488460" cy="2047284"/>
            <a:chOff x="5645069" y="1379948"/>
            <a:chExt cx="2342367" cy="313154"/>
          </a:xfrm>
        </p:grpSpPr>
        <p:cxnSp>
          <p:nvCxnSpPr>
            <p:cNvPr id="34" name="Straight Connector 33">
              <a:extLst>
                <a:ext uri="{FF2B5EF4-FFF2-40B4-BE49-F238E27FC236}">
                  <a16:creationId xmlns:a16="http://schemas.microsoft.com/office/drawing/2014/main" id="{6E3AB8BE-11CE-934B-AEE0-4608B6BDE811}"/>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84AEEF9-FD24-B145-963B-20A090D4B99A}"/>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37" name="TextBox 36">
            <a:extLst>
              <a:ext uri="{FF2B5EF4-FFF2-40B4-BE49-F238E27FC236}">
                <a16:creationId xmlns:a16="http://schemas.microsoft.com/office/drawing/2014/main" id="{C5CF5D91-913F-AD4B-938B-10941B8ED966}"/>
              </a:ext>
            </a:extLst>
          </p:cNvPr>
          <p:cNvSpPr txBox="1"/>
          <p:nvPr/>
        </p:nvSpPr>
        <p:spPr>
          <a:xfrm>
            <a:off x="617840" y="10676317"/>
            <a:ext cx="6663844" cy="523220"/>
          </a:xfrm>
          <a:prstGeom prst="rect">
            <a:avLst/>
          </a:prstGeom>
          <a:noFill/>
        </p:spPr>
        <p:txBody>
          <a:bodyPr wrap="square" rtlCol="0">
            <a:spAutoFit/>
          </a:bodyPr>
          <a:lstStyle/>
          <a:p>
            <a:r>
              <a:rPr lang="en-GB" sz="2800" dirty="0"/>
              <a:t>C</a:t>
            </a:r>
            <a:r>
              <a:rPr lang="en-NO" sz="2800" dirty="0"/>
              <a:t>ord-free media station with keyboard</a:t>
            </a:r>
          </a:p>
        </p:txBody>
      </p:sp>
      <p:grpSp>
        <p:nvGrpSpPr>
          <p:cNvPr id="39" name="Group 38">
            <a:extLst>
              <a:ext uri="{FF2B5EF4-FFF2-40B4-BE49-F238E27FC236}">
                <a16:creationId xmlns:a16="http://schemas.microsoft.com/office/drawing/2014/main" id="{548D30B0-2BF0-4748-BF43-F244D1A0A655}"/>
              </a:ext>
            </a:extLst>
          </p:cNvPr>
          <p:cNvGrpSpPr/>
          <p:nvPr/>
        </p:nvGrpSpPr>
        <p:grpSpPr>
          <a:xfrm flipH="1" flipV="1">
            <a:off x="887750" y="9397526"/>
            <a:ext cx="7449080" cy="1902940"/>
            <a:chOff x="5645069" y="1379948"/>
            <a:chExt cx="2342367" cy="313154"/>
          </a:xfrm>
        </p:grpSpPr>
        <p:cxnSp>
          <p:nvCxnSpPr>
            <p:cNvPr id="40" name="Straight Connector 39">
              <a:extLst>
                <a:ext uri="{FF2B5EF4-FFF2-40B4-BE49-F238E27FC236}">
                  <a16:creationId xmlns:a16="http://schemas.microsoft.com/office/drawing/2014/main" id="{54F983CB-2049-6C46-8A09-78E26EC7AB9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4F4EE83-9242-DE4E-B858-727BCFD1C580}"/>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0B4DD36C-2280-EE41-A9B8-1F62D468A042}"/>
              </a:ext>
            </a:extLst>
          </p:cNvPr>
          <p:cNvGrpSpPr/>
          <p:nvPr/>
        </p:nvGrpSpPr>
        <p:grpSpPr>
          <a:xfrm flipV="1">
            <a:off x="12755250" y="9951919"/>
            <a:ext cx="8488460" cy="2612098"/>
            <a:chOff x="5645069" y="1379948"/>
            <a:chExt cx="2342367" cy="313154"/>
          </a:xfrm>
        </p:grpSpPr>
        <p:cxnSp>
          <p:nvCxnSpPr>
            <p:cNvPr id="43" name="Straight Connector 42">
              <a:extLst>
                <a:ext uri="{FF2B5EF4-FFF2-40B4-BE49-F238E27FC236}">
                  <a16:creationId xmlns:a16="http://schemas.microsoft.com/office/drawing/2014/main" id="{D2BB8D92-E171-4344-BEFB-74A1EA4D0310}"/>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2D14768-EF19-D447-BCBE-59D6DDD470FD}"/>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9F9721E8-C843-AE47-9FEC-B725809F229B}"/>
              </a:ext>
            </a:extLst>
          </p:cNvPr>
          <p:cNvSpPr txBox="1"/>
          <p:nvPr/>
        </p:nvSpPr>
        <p:spPr>
          <a:xfrm>
            <a:off x="14775878" y="11941019"/>
            <a:ext cx="6663844" cy="523220"/>
          </a:xfrm>
          <a:prstGeom prst="rect">
            <a:avLst/>
          </a:prstGeom>
          <a:noFill/>
        </p:spPr>
        <p:txBody>
          <a:bodyPr wrap="square" rtlCol="0">
            <a:spAutoFit/>
          </a:bodyPr>
          <a:lstStyle/>
          <a:p>
            <a:r>
              <a:rPr lang="nb-NO" sz="2800" dirty="0" err="1"/>
              <a:t>Projected</a:t>
            </a:r>
            <a:r>
              <a:rPr lang="nb-NO" sz="2800" dirty="0"/>
              <a:t> or E-</a:t>
            </a:r>
            <a:r>
              <a:rPr lang="nb-NO" sz="2800" dirty="0" err="1"/>
              <a:t>ink</a:t>
            </a:r>
            <a:r>
              <a:rPr lang="nb-NO" sz="2800" dirty="0"/>
              <a:t> </a:t>
            </a:r>
            <a:r>
              <a:rPr lang="nb-NO" sz="2800" dirty="0" err="1"/>
              <a:t>newspaper</a:t>
            </a:r>
            <a:r>
              <a:rPr lang="nb-NO" sz="2800" dirty="0"/>
              <a:t> </a:t>
            </a:r>
            <a:r>
              <a:rPr lang="nb-NO" sz="2800" dirty="0" err="1"/>
              <a:t>reader</a:t>
            </a:r>
            <a:endParaRPr lang="en-NO" sz="2800" dirty="0"/>
          </a:p>
        </p:txBody>
      </p:sp>
      <p:sp>
        <p:nvSpPr>
          <p:cNvPr id="46" name="TextBox 45">
            <a:extLst>
              <a:ext uri="{FF2B5EF4-FFF2-40B4-BE49-F238E27FC236}">
                <a16:creationId xmlns:a16="http://schemas.microsoft.com/office/drawing/2014/main" id="{58CA71BF-7A06-BA4B-BB72-0C5ED4706C87}"/>
              </a:ext>
            </a:extLst>
          </p:cNvPr>
          <p:cNvSpPr txBox="1"/>
          <p:nvPr/>
        </p:nvSpPr>
        <p:spPr>
          <a:xfrm>
            <a:off x="0" y="2221590"/>
            <a:ext cx="6663844" cy="954107"/>
          </a:xfrm>
          <a:prstGeom prst="rect">
            <a:avLst/>
          </a:prstGeom>
          <a:noFill/>
        </p:spPr>
        <p:txBody>
          <a:bodyPr wrap="square" rtlCol="0">
            <a:spAutoFit/>
          </a:bodyPr>
          <a:lstStyle/>
          <a:p>
            <a:r>
              <a:rPr lang="nb-NO" sz="2800" dirty="0" err="1"/>
              <a:t>Hidden</a:t>
            </a:r>
            <a:r>
              <a:rPr lang="nb-NO" sz="2800" dirty="0"/>
              <a:t> smart </a:t>
            </a:r>
            <a:r>
              <a:rPr lang="nb-NO" sz="2800" dirty="0" err="1"/>
              <a:t>home</a:t>
            </a:r>
            <a:r>
              <a:rPr lang="nb-NO" sz="2800" dirty="0"/>
              <a:t> </a:t>
            </a:r>
            <a:r>
              <a:rPr lang="nb-NO" sz="2800" dirty="0" err="1"/>
              <a:t>assistant</a:t>
            </a:r>
            <a:r>
              <a:rPr lang="nb-NO" sz="2800" dirty="0"/>
              <a:t>, </a:t>
            </a:r>
            <a:r>
              <a:rPr lang="nb-NO" sz="2800" dirty="0" err="1"/>
              <a:t>keyboard</a:t>
            </a:r>
            <a:r>
              <a:rPr lang="nb-NO" sz="2800" dirty="0"/>
              <a:t> and </a:t>
            </a:r>
            <a:r>
              <a:rPr lang="nb-NO" sz="2800" dirty="0" err="1"/>
              <a:t>chatbot-based</a:t>
            </a:r>
            <a:r>
              <a:rPr lang="en-NO" sz="2800" dirty="0"/>
              <a:t> (no smart speaker)</a:t>
            </a:r>
            <a:endParaRPr lang="nb-NO" sz="2800" dirty="0"/>
          </a:p>
        </p:txBody>
      </p:sp>
      <p:grpSp>
        <p:nvGrpSpPr>
          <p:cNvPr id="48" name="Group 47">
            <a:extLst>
              <a:ext uri="{FF2B5EF4-FFF2-40B4-BE49-F238E27FC236}">
                <a16:creationId xmlns:a16="http://schemas.microsoft.com/office/drawing/2014/main" id="{5E82C9B6-A482-A441-84DC-31B409347072}"/>
              </a:ext>
            </a:extLst>
          </p:cNvPr>
          <p:cNvGrpSpPr/>
          <p:nvPr/>
        </p:nvGrpSpPr>
        <p:grpSpPr>
          <a:xfrm flipH="1">
            <a:off x="175364" y="3359233"/>
            <a:ext cx="8126740" cy="2597462"/>
            <a:chOff x="5645069" y="1379948"/>
            <a:chExt cx="2342367" cy="313154"/>
          </a:xfrm>
        </p:grpSpPr>
        <p:cxnSp>
          <p:nvCxnSpPr>
            <p:cNvPr id="49" name="Straight Connector 48">
              <a:extLst>
                <a:ext uri="{FF2B5EF4-FFF2-40B4-BE49-F238E27FC236}">
                  <a16:creationId xmlns:a16="http://schemas.microsoft.com/office/drawing/2014/main" id="{D8C3CDC8-92BD-0C44-A95C-774E730EB446}"/>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85FB548-906E-5A4A-8840-8B58CFF886C0}"/>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55" name="TextBox 54">
            <a:extLst>
              <a:ext uri="{FF2B5EF4-FFF2-40B4-BE49-F238E27FC236}">
                <a16:creationId xmlns:a16="http://schemas.microsoft.com/office/drawing/2014/main" id="{10BD82C4-B671-9642-AEB1-53B8A01F4708}"/>
              </a:ext>
            </a:extLst>
          </p:cNvPr>
          <p:cNvSpPr txBox="1"/>
          <p:nvPr/>
        </p:nvSpPr>
        <p:spPr>
          <a:xfrm>
            <a:off x="20696946" y="6992378"/>
            <a:ext cx="3402064" cy="954107"/>
          </a:xfrm>
          <a:prstGeom prst="rect">
            <a:avLst/>
          </a:prstGeom>
          <a:noFill/>
        </p:spPr>
        <p:txBody>
          <a:bodyPr wrap="square" rtlCol="0">
            <a:spAutoFit/>
          </a:bodyPr>
          <a:lstStyle/>
          <a:p>
            <a:r>
              <a:rPr lang="en-NO" sz="2800" dirty="0"/>
              <a:t>E-ink media selection tablet</a:t>
            </a:r>
          </a:p>
        </p:txBody>
      </p:sp>
      <p:grpSp>
        <p:nvGrpSpPr>
          <p:cNvPr id="56" name="Group 55">
            <a:extLst>
              <a:ext uri="{FF2B5EF4-FFF2-40B4-BE49-F238E27FC236}">
                <a16:creationId xmlns:a16="http://schemas.microsoft.com/office/drawing/2014/main" id="{070F3019-E768-374B-890D-86214A8F5FB9}"/>
              </a:ext>
            </a:extLst>
          </p:cNvPr>
          <p:cNvGrpSpPr/>
          <p:nvPr/>
        </p:nvGrpSpPr>
        <p:grpSpPr>
          <a:xfrm flipV="1">
            <a:off x="13536470" y="5893200"/>
            <a:ext cx="9813640" cy="2248712"/>
            <a:chOff x="5645069" y="1379948"/>
            <a:chExt cx="2342367" cy="313154"/>
          </a:xfrm>
        </p:grpSpPr>
        <p:cxnSp>
          <p:nvCxnSpPr>
            <p:cNvPr id="57" name="Straight Connector 56">
              <a:extLst>
                <a:ext uri="{FF2B5EF4-FFF2-40B4-BE49-F238E27FC236}">
                  <a16:creationId xmlns:a16="http://schemas.microsoft.com/office/drawing/2014/main" id="{B49F9B4E-B228-E344-ADA0-96C07CB7F1F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670EFC38-7915-5740-8CDE-9AE5DF0B2251}"/>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98FDEB68-8856-7449-8C8E-ACA7A458D614}"/>
              </a:ext>
            </a:extLst>
          </p:cNvPr>
          <p:cNvGrpSpPr/>
          <p:nvPr/>
        </p:nvGrpSpPr>
        <p:grpSpPr>
          <a:xfrm flipH="1" flipV="1">
            <a:off x="389830" y="5341139"/>
            <a:ext cx="5493228" cy="615554"/>
            <a:chOff x="5645069" y="1379948"/>
            <a:chExt cx="2342367" cy="313154"/>
          </a:xfrm>
        </p:grpSpPr>
        <p:cxnSp>
          <p:nvCxnSpPr>
            <p:cNvPr id="60" name="Straight Connector 59">
              <a:extLst>
                <a:ext uri="{FF2B5EF4-FFF2-40B4-BE49-F238E27FC236}">
                  <a16:creationId xmlns:a16="http://schemas.microsoft.com/office/drawing/2014/main" id="{BBA90927-D108-7140-A37F-B48257984C8E}"/>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C7698D5A-FBDC-DE4C-93E6-9346D0098CE2}"/>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00CEB989-404D-0345-A381-C79899127488}"/>
              </a:ext>
            </a:extLst>
          </p:cNvPr>
          <p:cNvSpPr txBox="1"/>
          <p:nvPr/>
        </p:nvSpPr>
        <p:spPr>
          <a:xfrm>
            <a:off x="332854" y="5409265"/>
            <a:ext cx="2632451" cy="461665"/>
          </a:xfrm>
          <a:prstGeom prst="rect">
            <a:avLst/>
          </a:prstGeom>
          <a:noFill/>
        </p:spPr>
        <p:txBody>
          <a:bodyPr wrap="none" rtlCol="0">
            <a:spAutoFit/>
          </a:bodyPr>
          <a:lstStyle/>
          <a:p>
            <a:r>
              <a:rPr lang="en-NO" dirty="0"/>
              <a:t>Car control center</a:t>
            </a:r>
          </a:p>
        </p:txBody>
      </p:sp>
      <p:sp>
        <p:nvSpPr>
          <p:cNvPr id="63" name="TextBox 62">
            <a:extLst>
              <a:ext uri="{FF2B5EF4-FFF2-40B4-BE49-F238E27FC236}">
                <a16:creationId xmlns:a16="http://schemas.microsoft.com/office/drawing/2014/main" id="{FEAF06EE-69E6-D648-81AE-369F7DD293B6}"/>
              </a:ext>
            </a:extLst>
          </p:cNvPr>
          <p:cNvSpPr txBox="1"/>
          <p:nvPr/>
        </p:nvSpPr>
        <p:spPr>
          <a:xfrm>
            <a:off x="16810708" y="11223643"/>
            <a:ext cx="2085827" cy="461665"/>
          </a:xfrm>
          <a:prstGeom prst="rect">
            <a:avLst/>
          </a:prstGeom>
          <a:noFill/>
        </p:spPr>
        <p:txBody>
          <a:bodyPr wrap="none" rtlCol="0">
            <a:spAutoFit/>
          </a:bodyPr>
          <a:lstStyle/>
          <a:p>
            <a:r>
              <a:rPr lang="en-NO" dirty="0"/>
              <a:t>Shade control</a:t>
            </a:r>
          </a:p>
        </p:txBody>
      </p:sp>
      <p:grpSp>
        <p:nvGrpSpPr>
          <p:cNvPr id="65" name="Group 64">
            <a:extLst>
              <a:ext uri="{FF2B5EF4-FFF2-40B4-BE49-F238E27FC236}">
                <a16:creationId xmlns:a16="http://schemas.microsoft.com/office/drawing/2014/main" id="{19D5FC20-86DE-144E-AF95-9A83559AB0A4}"/>
              </a:ext>
            </a:extLst>
          </p:cNvPr>
          <p:cNvGrpSpPr/>
          <p:nvPr/>
        </p:nvGrpSpPr>
        <p:grpSpPr>
          <a:xfrm flipV="1">
            <a:off x="14199292" y="10451818"/>
            <a:ext cx="4458700" cy="1355604"/>
            <a:chOff x="5645069" y="1379948"/>
            <a:chExt cx="2342367" cy="313154"/>
          </a:xfrm>
        </p:grpSpPr>
        <p:cxnSp>
          <p:nvCxnSpPr>
            <p:cNvPr id="66" name="Straight Connector 65">
              <a:extLst>
                <a:ext uri="{FF2B5EF4-FFF2-40B4-BE49-F238E27FC236}">
                  <a16:creationId xmlns:a16="http://schemas.microsoft.com/office/drawing/2014/main" id="{344EE008-9600-E24F-8192-95F558358D0F}"/>
                </a:ext>
              </a:extLst>
            </p:cNvPr>
            <p:cNvCxnSpPr/>
            <p:nvPr/>
          </p:nvCxnSpPr>
          <p:spPr>
            <a:xfrm flipV="1">
              <a:off x="5645069" y="1383668"/>
              <a:ext cx="551145" cy="309434"/>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76987C7-CE0C-B54B-96E1-DB1E405362E2}"/>
                </a:ext>
              </a:extLst>
            </p:cNvPr>
            <p:cNvCxnSpPr>
              <a:cxnSpLocks/>
            </p:cNvCxnSpPr>
            <p:nvPr/>
          </p:nvCxnSpPr>
          <p:spPr>
            <a:xfrm flipV="1">
              <a:off x="6196214" y="1379948"/>
              <a:ext cx="1791222" cy="1"/>
            </a:xfrm>
            <a:prstGeom prst="line">
              <a:avLst/>
            </a:prstGeom>
          </p:spPr>
          <p:style>
            <a:lnRef idx="1">
              <a:schemeClr val="dk1"/>
            </a:lnRef>
            <a:fillRef idx="0">
              <a:schemeClr val="dk1"/>
            </a:fillRef>
            <a:effectRef idx="0">
              <a:schemeClr val="dk1"/>
            </a:effectRef>
            <a:fontRef idx="minor">
              <a:schemeClr val="tx1"/>
            </a:fontRef>
          </p:style>
        </p:cxnSp>
      </p:grpSp>
      <p:sp>
        <p:nvSpPr>
          <p:cNvPr id="68" name="Oval 67">
            <a:extLst>
              <a:ext uri="{FF2B5EF4-FFF2-40B4-BE49-F238E27FC236}">
                <a16:creationId xmlns:a16="http://schemas.microsoft.com/office/drawing/2014/main" id="{B2BF5A68-BD73-7B40-9D70-40D530E23666}"/>
              </a:ext>
            </a:extLst>
          </p:cNvPr>
          <p:cNvSpPr/>
          <p:nvPr/>
        </p:nvSpPr>
        <p:spPr>
          <a:xfrm>
            <a:off x="14675572" y="10131013"/>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sz="2200" dirty="0"/>
              <a:t>A</a:t>
            </a:r>
            <a:endParaRPr lang="en-NO" sz="4800" dirty="0"/>
          </a:p>
        </p:txBody>
      </p:sp>
      <p:sp>
        <p:nvSpPr>
          <p:cNvPr id="2" name="Rounded Rectangle 1">
            <a:extLst>
              <a:ext uri="{FF2B5EF4-FFF2-40B4-BE49-F238E27FC236}">
                <a16:creationId xmlns:a16="http://schemas.microsoft.com/office/drawing/2014/main" id="{03C03BBC-A6DE-C94D-A262-25A30CDC82CA}"/>
              </a:ext>
            </a:extLst>
          </p:cNvPr>
          <p:cNvSpPr/>
          <p:nvPr/>
        </p:nvSpPr>
        <p:spPr>
          <a:xfrm>
            <a:off x="746327" y="11970800"/>
            <a:ext cx="22924750" cy="150559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sz="3600" i="1" dirty="0"/>
              <a:t>Together, </a:t>
            </a:r>
            <a:r>
              <a:rPr lang="en-NO" sz="3600" dirty="0"/>
              <a:t>these functions take away most reasons to pick up your phone at home – while letting your loved ones know what you are up to (unlike the situation today when you are clutching your phone)</a:t>
            </a:r>
            <a:endParaRPr lang="en-NO" sz="3600" i="1" dirty="0"/>
          </a:p>
        </p:txBody>
      </p:sp>
    </p:spTree>
    <p:extLst>
      <p:ext uri="{BB962C8B-B14F-4D97-AF65-F5344CB8AC3E}">
        <p14:creationId xmlns:p14="http://schemas.microsoft.com/office/powerpoint/2010/main" val="1255193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393A-2869-4565-B0D4-44217DE8F194}"/>
              </a:ext>
            </a:extLst>
          </p:cNvPr>
          <p:cNvSpPr>
            <a:spLocks noGrp="1"/>
          </p:cNvSpPr>
          <p:nvPr>
            <p:ph type="title"/>
          </p:nvPr>
        </p:nvSpPr>
        <p:spPr/>
        <p:txBody>
          <a:bodyPr/>
          <a:lstStyle/>
          <a:p>
            <a:r>
              <a:rPr lang="en-US" dirty="0" err="1"/>
              <a:t>reMarkable</a:t>
            </a:r>
            <a:endParaRPr lang="en-US" dirty="0"/>
          </a:p>
        </p:txBody>
      </p:sp>
      <p:pic>
        <p:nvPicPr>
          <p:cNvPr id="1026" name="Picture 2" descr="Bilderesultat for remarkable">
            <a:extLst>
              <a:ext uri="{FF2B5EF4-FFF2-40B4-BE49-F238E27FC236}">
                <a16:creationId xmlns:a16="http://schemas.microsoft.com/office/drawing/2014/main" id="{3149C6DE-DE43-4A61-AF81-33F2E5BC9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33" y="3141572"/>
            <a:ext cx="12912086" cy="581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980AB03-4849-431D-BDEA-7197F00B36E4}"/>
              </a:ext>
            </a:extLst>
          </p:cNvPr>
          <p:cNvPicPr>
            <a:picLocks noChangeAspect="1"/>
          </p:cNvPicPr>
          <p:nvPr/>
        </p:nvPicPr>
        <p:blipFill rotWithShape="1">
          <a:blip r:embed="rId3"/>
          <a:srcRect l="13625" t="27044" r="37086" b="52242"/>
          <a:stretch/>
        </p:blipFill>
        <p:spPr>
          <a:xfrm>
            <a:off x="12365375" y="1526798"/>
            <a:ext cx="12018626" cy="2130804"/>
          </a:xfrm>
          <a:prstGeom prst="rect">
            <a:avLst/>
          </a:prstGeom>
        </p:spPr>
      </p:pic>
      <p:pic>
        <p:nvPicPr>
          <p:cNvPr id="6" name="Picture 5">
            <a:extLst>
              <a:ext uri="{FF2B5EF4-FFF2-40B4-BE49-F238E27FC236}">
                <a16:creationId xmlns:a16="http://schemas.microsoft.com/office/drawing/2014/main" id="{F0A1FA31-368C-412D-B816-4C145FD279D6}"/>
              </a:ext>
            </a:extLst>
          </p:cNvPr>
          <p:cNvPicPr>
            <a:picLocks noChangeAspect="1"/>
          </p:cNvPicPr>
          <p:nvPr/>
        </p:nvPicPr>
        <p:blipFill rotWithShape="1">
          <a:blip r:embed="rId4"/>
          <a:srcRect l="14174" t="16204" r="35803" b="17339"/>
          <a:stretch/>
        </p:blipFill>
        <p:spPr>
          <a:xfrm>
            <a:off x="13455941" y="3938184"/>
            <a:ext cx="10419126" cy="5839632"/>
          </a:xfrm>
          <a:prstGeom prst="rect">
            <a:avLst/>
          </a:prstGeom>
        </p:spPr>
      </p:pic>
      <p:sp>
        <p:nvSpPr>
          <p:cNvPr id="7" name="TextBox 6">
            <a:extLst>
              <a:ext uri="{FF2B5EF4-FFF2-40B4-BE49-F238E27FC236}">
                <a16:creationId xmlns:a16="http://schemas.microsoft.com/office/drawing/2014/main" id="{ECC7114D-9717-4910-A289-E64AA1E95941}"/>
              </a:ext>
            </a:extLst>
          </p:cNvPr>
          <p:cNvSpPr txBox="1"/>
          <p:nvPr/>
        </p:nvSpPr>
        <p:spPr>
          <a:xfrm>
            <a:off x="1499570" y="9035047"/>
            <a:ext cx="5840060"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$399 – </a:t>
            </a:r>
            <a:r>
              <a:rPr kumimoji="0" lang="en-US" sz="4800" b="0" i="0" u="none" strike="noStrike" kern="0" cap="none" spc="0" normalizeH="0" baseline="0" noProof="0" dirty="0" err="1">
                <a:ln>
                  <a:noFill/>
                </a:ln>
                <a:solidFill>
                  <a:srgbClr val="5E5E5E"/>
                </a:solidFill>
                <a:effectLst/>
                <a:uLnTx/>
                <a:uFillTx/>
                <a:latin typeface="Helvetica Neue"/>
                <a:sym typeface="Helvetica Neue"/>
              </a:rPr>
              <a:t>reMarkable</a:t>
            </a:r>
            <a:r>
              <a:rPr kumimoji="0" lang="en-US" sz="4800" b="0" i="0" u="none" strike="noStrike" kern="0" cap="none" spc="0" normalizeH="0" baseline="0" noProof="0" dirty="0">
                <a:ln>
                  <a:noFill/>
                </a:ln>
                <a:solidFill>
                  <a:srgbClr val="5E5E5E"/>
                </a:solidFill>
                <a:effectLst/>
                <a:uLnTx/>
                <a:uFillTx/>
                <a:latin typeface="Helvetica Neue"/>
                <a:sym typeface="Helvetica Neue"/>
              </a:rPr>
              <a:t> II</a:t>
            </a:r>
            <a:endParaRPr kumimoji="0" lang="en-US" sz="4800" b="1" i="0" u="none" strike="noStrike" kern="0" cap="none" spc="0" normalizeH="0" baseline="0" noProof="0" dirty="0">
              <a:ln>
                <a:noFill/>
              </a:ln>
              <a:solidFill>
                <a:srgbClr val="5E5E5E"/>
              </a:solidFill>
              <a:effectLst/>
              <a:uLnTx/>
              <a:uFillTx/>
              <a:latin typeface="Helvetica Neue"/>
              <a:sym typeface="Helvetica Neue"/>
            </a:endParaRPr>
          </a:p>
        </p:txBody>
      </p:sp>
      <p:sp>
        <p:nvSpPr>
          <p:cNvPr id="8" name="TextBox 7">
            <a:extLst>
              <a:ext uri="{FF2B5EF4-FFF2-40B4-BE49-F238E27FC236}">
                <a16:creationId xmlns:a16="http://schemas.microsoft.com/office/drawing/2014/main" id="{C2198F12-6A28-4786-8807-7F5E1212F72D}"/>
              </a:ext>
            </a:extLst>
          </p:cNvPr>
          <p:cNvSpPr txBox="1"/>
          <p:nvPr/>
        </p:nvSpPr>
        <p:spPr>
          <a:xfrm>
            <a:off x="1316922" y="9664869"/>
            <a:ext cx="6864380"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[$599 – Apple iPad Air]</a:t>
            </a:r>
          </a:p>
        </p:txBody>
      </p:sp>
      <p:sp>
        <p:nvSpPr>
          <p:cNvPr id="10" name="Date Placeholder 9">
            <a:extLst>
              <a:ext uri="{FF2B5EF4-FFF2-40B4-BE49-F238E27FC236}">
                <a16:creationId xmlns:a16="http://schemas.microsoft.com/office/drawing/2014/main" id="{844EB4AC-6083-4438-A5B7-7F68D503FA10}"/>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46118A97-188A-45F6-B887-CE26FF460676}"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1" name="Footer Placeholder 10">
            <a:extLst>
              <a:ext uri="{FF2B5EF4-FFF2-40B4-BE49-F238E27FC236}">
                <a16:creationId xmlns:a16="http://schemas.microsoft.com/office/drawing/2014/main" id="{AFE8C71E-CD7A-4550-A22B-DCF3267BCC28}"/>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2" name="Slide Number Placeholder 11">
            <a:extLst>
              <a:ext uri="{FF2B5EF4-FFF2-40B4-BE49-F238E27FC236}">
                <a16:creationId xmlns:a16="http://schemas.microsoft.com/office/drawing/2014/main" id="{64271EDF-9715-4A02-9785-5FCB60DDE402}"/>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pic>
        <p:nvPicPr>
          <p:cNvPr id="14" name="Picture 13">
            <a:extLst>
              <a:ext uri="{FF2B5EF4-FFF2-40B4-BE49-F238E27FC236}">
                <a16:creationId xmlns:a16="http://schemas.microsoft.com/office/drawing/2014/main" id="{9EFD3099-63D5-4844-A7AB-E31345450A04}"/>
              </a:ext>
            </a:extLst>
          </p:cNvPr>
          <p:cNvPicPr>
            <a:picLocks noChangeAspect="1"/>
          </p:cNvPicPr>
          <p:nvPr/>
        </p:nvPicPr>
        <p:blipFill rotWithShape="1">
          <a:blip r:embed="rId5"/>
          <a:srcRect l="19468" t="18889" r="34936" b="24345"/>
          <a:stretch/>
        </p:blipFill>
        <p:spPr>
          <a:xfrm>
            <a:off x="18318862" y="10034201"/>
            <a:ext cx="5556204" cy="2918298"/>
          </a:xfrm>
          <a:prstGeom prst="rect">
            <a:avLst/>
          </a:prstGeom>
        </p:spPr>
      </p:pic>
      <p:sp>
        <p:nvSpPr>
          <p:cNvPr id="15" name="TextBox 14">
            <a:extLst>
              <a:ext uri="{FF2B5EF4-FFF2-40B4-BE49-F238E27FC236}">
                <a16:creationId xmlns:a16="http://schemas.microsoft.com/office/drawing/2014/main" id="{D4AB1C80-656E-4FD7-A36B-BC217AE5DD0D}"/>
              </a:ext>
            </a:extLst>
          </p:cNvPr>
          <p:cNvSpPr txBox="1"/>
          <p:nvPr/>
        </p:nvSpPr>
        <p:spPr>
          <a:xfrm>
            <a:off x="8247143" y="10788851"/>
            <a:ext cx="6000361"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srgbClr val="5E5E5E"/>
                </a:solidFill>
                <a:effectLst/>
                <a:uLnTx/>
                <a:uFillTx/>
                <a:latin typeface="Helvetica Neue"/>
                <a:sym typeface="Helvetica Neue"/>
              </a:rPr>
              <a:t>"Get your brain back"</a:t>
            </a:r>
          </a:p>
        </p:txBody>
      </p:sp>
      <p:sp>
        <p:nvSpPr>
          <p:cNvPr id="18" name="TextBox 17">
            <a:extLst>
              <a:ext uri="{FF2B5EF4-FFF2-40B4-BE49-F238E27FC236}">
                <a16:creationId xmlns:a16="http://schemas.microsoft.com/office/drawing/2014/main" id="{EFF208FF-721B-4240-A589-3C36F6401F71}"/>
              </a:ext>
            </a:extLst>
          </p:cNvPr>
          <p:cNvSpPr txBox="1"/>
          <p:nvPr/>
        </p:nvSpPr>
        <p:spPr>
          <a:xfrm>
            <a:off x="7312924" y="11520084"/>
            <a:ext cx="12286032" cy="1569660"/>
          </a:xfrm>
          <a:prstGeom prst="rect">
            <a:avLst/>
          </a:prstGeom>
          <a:noFill/>
        </p:spPr>
        <p:txBody>
          <a:bodyPr wrap="square">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https://www.youtube.com/watch?v=OcdxW2XF0v8</a:t>
            </a:r>
          </a:p>
        </p:txBody>
      </p:sp>
      <p:cxnSp>
        <p:nvCxnSpPr>
          <p:cNvPr id="19" name="Straight Arrow Connector 18">
            <a:extLst>
              <a:ext uri="{FF2B5EF4-FFF2-40B4-BE49-F238E27FC236}">
                <a16:creationId xmlns:a16="http://schemas.microsoft.com/office/drawing/2014/main" id="{7288A76C-9C7D-420E-9574-9DBB84FDD6FE}"/>
              </a:ext>
            </a:extLst>
          </p:cNvPr>
          <p:cNvCxnSpPr/>
          <p:nvPr/>
        </p:nvCxnSpPr>
        <p:spPr>
          <a:xfrm>
            <a:off x="14377481" y="11365854"/>
            <a:ext cx="3715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381629"/>
      </p:ext>
    </p:extLst>
  </p:cSld>
  <p:clrMapOvr>
    <a:masterClrMapping/>
  </p:clrMapOvr>
  <mc:AlternateContent xmlns:mc="http://schemas.openxmlformats.org/markup-compatibility/2006" xmlns:p14="http://schemas.microsoft.com/office/powerpoint/2010/main">
    <mc:Choice Requires="p14">
      <p:transition spd="slow" p14:dur="2000" advTm="18989"/>
    </mc:Choice>
    <mc:Fallback xmlns="">
      <p:transition spd="slow" advTm="1898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08123B09-A9B4-414F-8C19-A6C891576B40}"/>
              </a:ext>
            </a:extLst>
          </p:cNvPr>
          <p:cNvPicPr>
            <a:picLocks noChangeAspect="1"/>
          </p:cNvPicPr>
          <p:nvPr/>
        </p:nvPicPr>
        <p:blipFill>
          <a:blip r:embed="rId2"/>
          <a:stretch>
            <a:fillRect/>
          </a:stretch>
        </p:blipFill>
        <p:spPr>
          <a:xfrm>
            <a:off x="1245099" y="2006383"/>
            <a:ext cx="6244286" cy="3512410"/>
          </a:xfrm>
          <a:prstGeom prst="rect">
            <a:avLst/>
          </a:prstGeom>
        </p:spPr>
      </p:pic>
      <p:pic>
        <p:nvPicPr>
          <p:cNvPr id="15" name="Picture 14" descr="Diagram&#10;&#10;Description automatically generated">
            <a:extLst>
              <a:ext uri="{FF2B5EF4-FFF2-40B4-BE49-F238E27FC236}">
                <a16:creationId xmlns:a16="http://schemas.microsoft.com/office/drawing/2014/main" id="{E1BABACB-4F33-2147-8451-15027483830A}"/>
              </a:ext>
            </a:extLst>
          </p:cNvPr>
          <p:cNvPicPr>
            <a:picLocks noChangeAspect="1"/>
          </p:cNvPicPr>
          <p:nvPr/>
        </p:nvPicPr>
        <p:blipFill>
          <a:blip r:embed="rId3"/>
          <a:stretch>
            <a:fillRect/>
          </a:stretch>
        </p:blipFill>
        <p:spPr>
          <a:xfrm>
            <a:off x="8763353" y="1939861"/>
            <a:ext cx="6505806" cy="3659514"/>
          </a:xfrm>
          <a:prstGeom prst="rect">
            <a:avLst/>
          </a:prstGeom>
        </p:spPr>
      </p:pic>
      <p:pic>
        <p:nvPicPr>
          <p:cNvPr id="5" name="Picture 4" descr="Diagram&#10;&#10;Description automatically generated">
            <a:extLst>
              <a:ext uri="{FF2B5EF4-FFF2-40B4-BE49-F238E27FC236}">
                <a16:creationId xmlns:a16="http://schemas.microsoft.com/office/drawing/2014/main" id="{23337AED-B6C1-9F40-ADA9-2F86BCDCC593}"/>
              </a:ext>
            </a:extLst>
          </p:cNvPr>
          <p:cNvPicPr>
            <a:picLocks noChangeAspect="1"/>
          </p:cNvPicPr>
          <p:nvPr/>
        </p:nvPicPr>
        <p:blipFill>
          <a:blip r:embed="rId4"/>
          <a:stretch>
            <a:fillRect/>
          </a:stretch>
        </p:blipFill>
        <p:spPr>
          <a:xfrm>
            <a:off x="16627037" y="1939861"/>
            <a:ext cx="6505806" cy="3659514"/>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965DE5B4-4F16-4C47-8676-1A79AF7D859E}"/>
              </a:ext>
            </a:extLst>
          </p:cNvPr>
          <p:cNvPicPr>
            <a:picLocks noChangeAspect="1"/>
          </p:cNvPicPr>
          <p:nvPr/>
        </p:nvPicPr>
        <p:blipFill rotWithShape="1">
          <a:blip r:embed="rId5"/>
          <a:srcRect t="17739" r="32513"/>
          <a:stretch/>
        </p:blipFill>
        <p:spPr>
          <a:xfrm>
            <a:off x="1245099" y="7785100"/>
            <a:ext cx="6270482" cy="4299292"/>
          </a:xfrm>
          <a:prstGeom prst="rect">
            <a:avLst/>
          </a:prstGeom>
        </p:spPr>
      </p:pic>
      <p:pic>
        <p:nvPicPr>
          <p:cNvPr id="7" name="Picture 6" descr="A picture containing linedrawing&#10;&#10;Description automatically generated">
            <a:extLst>
              <a:ext uri="{FF2B5EF4-FFF2-40B4-BE49-F238E27FC236}">
                <a16:creationId xmlns:a16="http://schemas.microsoft.com/office/drawing/2014/main" id="{50EB4460-DCE2-E14F-AC64-A3A2923BE13D}"/>
              </a:ext>
            </a:extLst>
          </p:cNvPr>
          <p:cNvPicPr>
            <a:picLocks noChangeAspect="1"/>
          </p:cNvPicPr>
          <p:nvPr/>
        </p:nvPicPr>
        <p:blipFill>
          <a:blip r:embed="rId6"/>
          <a:stretch>
            <a:fillRect/>
          </a:stretch>
        </p:blipFill>
        <p:spPr>
          <a:xfrm>
            <a:off x="8810867" y="8228791"/>
            <a:ext cx="6434666" cy="3619498"/>
          </a:xfrm>
          <a:prstGeom prst="rect">
            <a:avLst/>
          </a:prstGeom>
        </p:spPr>
      </p:pic>
      <p:pic>
        <p:nvPicPr>
          <p:cNvPr id="17" name="Picture 16" descr="Diagram&#10;&#10;Description automatically generated">
            <a:extLst>
              <a:ext uri="{FF2B5EF4-FFF2-40B4-BE49-F238E27FC236}">
                <a16:creationId xmlns:a16="http://schemas.microsoft.com/office/drawing/2014/main" id="{EA90E689-0915-2C47-B74A-ADE70F48102E}"/>
              </a:ext>
            </a:extLst>
          </p:cNvPr>
          <p:cNvPicPr>
            <a:picLocks noChangeAspect="1"/>
          </p:cNvPicPr>
          <p:nvPr/>
        </p:nvPicPr>
        <p:blipFill>
          <a:blip r:embed="rId7"/>
          <a:stretch>
            <a:fillRect/>
          </a:stretch>
        </p:blipFill>
        <p:spPr>
          <a:xfrm>
            <a:off x="16627037" y="8145293"/>
            <a:ext cx="6505806" cy="3659514"/>
          </a:xfrm>
          <a:prstGeom prst="rect">
            <a:avLst/>
          </a:prstGeom>
        </p:spPr>
      </p:pic>
      <p:sp>
        <p:nvSpPr>
          <p:cNvPr id="25" name="TextBox 24">
            <a:extLst>
              <a:ext uri="{FF2B5EF4-FFF2-40B4-BE49-F238E27FC236}">
                <a16:creationId xmlns:a16="http://schemas.microsoft.com/office/drawing/2014/main" id="{C1A19770-88D2-9149-B155-D6428F22809D}"/>
              </a:ext>
            </a:extLst>
          </p:cNvPr>
          <p:cNvSpPr txBox="1"/>
          <p:nvPr/>
        </p:nvSpPr>
        <p:spPr>
          <a:xfrm>
            <a:off x="1245099" y="1117600"/>
            <a:ext cx="6270482" cy="1938992"/>
          </a:xfrm>
          <a:prstGeom prst="rect">
            <a:avLst/>
          </a:prstGeom>
          <a:noFill/>
        </p:spPr>
        <p:txBody>
          <a:bodyPr wrap="square" rtlCol="0">
            <a:spAutoFit/>
          </a:bodyPr>
          <a:lstStyle/>
          <a:p>
            <a:pPr algn="just"/>
            <a:r>
              <a:rPr lang="en-NO" dirty="0"/>
              <a:t>Entirely new designs can be envisioned using wireless charging, because parts of a unit can be ‘exploded out’ from a unifying structure. Here, a radio has two dials separate from a screen in the middle.</a:t>
            </a:r>
            <a:endParaRPr lang="en-NO" sz="4800" dirty="0"/>
          </a:p>
        </p:txBody>
      </p:sp>
      <p:sp>
        <p:nvSpPr>
          <p:cNvPr id="48" name="TextBox 47">
            <a:extLst>
              <a:ext uri="{FF2B5EF4-FFF2-40B4-BE49-F238E27FC236}">
                <a16:creationId xmlns:a16="http://schemas.microsoft.com/office/drawing/2014/main" id="{313DE0C8-B0C9-7F4F-AEE0-FCE3DCAFE48D}"/>
              </a:ext>
            </a:extLst>
          </p:cNvPr>
          <p:cNvSpPr txBox="1"/>
          <p:nvPr/>
        </p:nvSpPr>
        <p:spPr>
          <a:xfrm>
            <a:off x="8730430" y="1117598"/>
            <a:ext cx="6538728" cy="1200329"/>
          </a:xfrm>
          <a:prstGeom prst="rect">
            <a:avLst/>
          </a:prstGeom>
          <a:noFill/>
        </p:spPr>
        <p:txBody>
          <a:bodyPr wrap="square" rtlCol="0">
            <a:spAutoFit/>
          </a:bodyPr>
          <a:lstStyle/>
          <a:p>
            <a:pPr algn="just"/>
            <a:r>
              <a:rPr lang="en-NO" dirty="0"/>
              <a:t>Information can be (re-) placed into a physical context. The outside temperature can ‘live’ as a small screen on the window.</a:t>
            </a:r>
            <a:endParaRPr lang="en-NO" sz="4800" dirty="0"/>
          </a:p>
        </p:txBody>
      </p:sp>
      <p:sp>
        <p:nvSpPr>
          <p:cNvPr id="50" name="TextBox 49">
            <a:extLst>
              <a:ext uri="{FF2B5EF4-FFF2-40B4-BE49-F238E27FC236}">
                <a16:creationId xmlns:a16="http://schemas.microsoft.com/office/drawing/2014/main" id="{2C34219F-4271-CA4A-A1FB-7F6651232A39}"/>
              </a:ext>
            </a:extLst>
          </p:cNvPr>
          <p:cNvSpPr txBox="1"/>
          <p:nvPr/>
        </p:nvSpPr>
        <p:spPr>
          <a:xfrm>
            <a:off x="16311533" y="1117596"/>
            <a:ext cx="6992966" cy="1200329"/>
          </a:xfrm>
          <a:prstGeom prst="rect">
            <a:avLst/>
          </a:prstGeom>
          <a:noFill/>
        </p:spPr>
        <p:txBody>
          <a:bodyPr wrap="square" rtlCol="0">
            <a:spAutoFit/>
          </a:bodyPr>
          <a:lstStyle/>
          <a:p>
            <a:pPr algn="just"/>
            <a:r>
              <a:rPr lang="en-NO" dirty="0"/>
              <a:t>Controls can be placed at natural locations. The screen controlling the car can be on the way out into or in from the garage.</a:t>
            </a:r>
            <a:endParaRPr lang="en-NO" sz="4800" dirty="0"/>
          </a:p>
        </p:txBody>
      </p:sp>
      <p:sp>
        <p:nvSpPr>
          <p:cNvPr id="57" name="TextBox 56">
            <a:extLst>
              <a:ext uri="{FF2B5EF4-FFF2-40B4-BE49-F238E27FC236}">
                <a16:creationId xmlns:a16="http://schemas.microsoft.com/office/drawing/2014/main" id="{2567BB6C-0104-1144-A1AB-F755281399A6}"/>
              </a:ext>
            </a:extLst>
          </p:cNvPr>
          <p:cNvSpPr txBox="1"/>
          <p:nvPr/>
        </p:nvSpPr>
        <p:spPr>
          <a:xfrm>
            <a:off x="989846" y="7306608"/>
            <a:ext cx="6538728" cy="1569660"/>
          </a:xfrm>
          <a:prstGeom prst="rect">
            <a:avLst/>
          </a:prstGeom>
          <a:noFill/>
        </p:spPr>
        <p:txBody>
          <a:bodyPr wrap="square" rtlCol="0">
            <a:spAutoFit/>
          </a:bodyPr>
          <a:lstStyle/>
          <a:p>
            <a:pPr algn="just"/>
            <a:r>
              <a:rPr lang="en-NO" dirty="0"/>
              <a:t>Low power portable screen can control information in a natural context. Here, the e-ink tablet is close to the TV and is used for selecting top channels and streaming services.</a:t>
            </a:r>
            <a:endParaRPr lang="en-NO" sz="4800" dirty="0"/>
          </a:p>
        </p:txBody>
      </p:sp>
      <p:sp>
        <p:nvSpPr>
          <p:cNvPr id="58" name="TextBox 57">
            <a:extLst>
              <a:ext uri="{FF2B5EF4-FFF2-40B4-BE49-F238E27FC236}">
                <a16:creationId xmlns:a16="http://schemas.microsoft.com/office/drawing/2014/main" id="{358355BE-FEC6-114A-8301-82050AA9E215}"/>
              </a:ext>
            </a:extLst>
          </p:cNvPr>
          <p:cNvSpPr txBox="1"/>
          <p:nvPr/>
        </p:nvSpPr>
        <p:spPr>
          <a:xfrm>
            <a:off x="8420028" y="7221401"/>
            <a:ext cx="7176344" cy="2308324"/>
          </a:xfrm>
          <a:prstGeom prst="rect">
            <a:avLst/>
          </a:prstGeom>
          <a:noFill/>
        </p:spPr>
        <p:txBody>
          <a:bodyPr wrap="square" rtlCol="0">
            <a:spAutoFit/>
          </a:bodyPr>
          <a:lstStyle/>
          <a:p>
            <a:pPr algn="just"/>
            <a:r>
              <a:rPr lang="en-NO" dirty="0"/>
              <a:t>Compute can be put in the background where it doesn’t grab attention. In this example, a keyboard-driven chatbot computer lives in a drawer and can be used for arbitrary functions. Charging happens through the knob on the drawer, no need for cabling.</a:t>
            </a:r>
            <a:endParaRPr lang="en-NO" sz="4800" dirty="0"/>
          </a:p>
        </p:txBody>
      </p:sp>
      <p:sp>
        <p:nvSpPr>
          <p:cNvPr id="59" name="TextBox 58">
            <a:extLst>
              <a:ext uri="{FF2B5EF4-FFF2-40B4-BE49-F238E27FC236}">
                <a16:creationId xmlns:a16="http://schemas.microsoft.com/office/drawing/2014/main" id="{8740FBBE-41AA-044B-AC63-D454839C32D5}"/>
              </a:ext>
            </a:extLst>
          </p:cNvPr>
          <p:cNvSpPr txBox="1"/>
          <p:nvPr/>
        </p:nvSpPr>
        <p:spPr>
          <a:xfrm>
            <a:off x="16311532" y="7166610"/>
            <a:ext cx="7176344" cy="1569660"/>
          </a:xfrm>
          <a:prstGeom prst="rect">
            <a:avLst/>
          </a:prstGeom>
          <a:noFill/>
        </p:spPr>
        <p:txBody>
          <a:bodyPr wrap="square" rtlCol="0">
            <a:spAutoFit/>
          </a:bodyPr>
          <a:lstStyle/>
          <a:p>
            <a:r>
              <a:rPr lang="en-NO" dirty="0"/>
              <a:t>Information can be placed in places the family members visit habitually. An e-ink calender with wireless sync and updates is placed on the refridgerator.</a:t>
            </a:r>
            <a:endParaRPr lang="en-NO" sz="4800" dirty="0"/>
          </a:p>
        </p:txBody>
      </p:sp>
      <p:sp>
        <p:nvSpPr>
          <p:cNvPr id="60" name="Oval 59">
            <a:extLst>
              <a:ext uri="{FF2B5EF4-FFF2-40B4-BE49-F238E27FC236}">
                <a16:creationId xmlns:a16="http://schemas.microsoft.com/office/drawing/2014/main" id="{CF701AAF-58E0-1A4D-8A4C-998105BAFE2F}"/>
              </a:ext>
            </a:extLst>
          </p:cNvPr>
          <p:cNvSpPr/>
          <p:nvPr/>
        </p:nvSpPr>
        <p:spPr>
          <a:xfrm>
            <a:off x="16407830" y="5882037"/>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8</a:t>
            </a:r>
            <a:endParaRPr lang="en-NO" sz="4800" dirty="0"/>
          </a:p>
        </p:txBody>
      </p:sp>
      <p:sp>
        <p:nvSpPr>
          <p:cNvPr id="61" name="Oval 60">
            <a:extLst>
              <a:ext uri="{FF2B5EF4-FFF2-40B4-BE49-F238E27FC236}">
                <a16:creationId xmlns:a16="http://schemas.microsoft.com/office/drawing/2014/main" id="{70CAC206-9D64-4F42-982F-7BA9EC2C7131}"/>
              </a:ext>
            </a:extLst>
          </p:cNvPr>
          <p:cNvSpPr/>
          <p:nvPr/>
        </p:nvSpPr>
        <p:spPr>
          <a:xfrm>
            <a:off x="8591660" y="5882037"/>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1</a:t>
            </a:r>
            <a:endParaRPr lang="en-NO" sz="4800" dirty="0"/>
          </a:p>
        </p:txBody>
      </p:sp>
      <p:sp>
        <p:nvSpPr>
          <p:cNvPr id="62" name="Oval 61">
            <a:extLst>
              <a:ext uri="{FF2B5EF4-FFF2-40B4-BE49-F238E27FC236}">
                <a16:creationId xmlns:a16="http://schemas.microsoft.com/office/drawing/2014/main" id="{2405BE91-17F6-AA4C-93B9-499848A448BD}"/>
              </a:ext>
            </a:extLst>
          </p:cNvPr>
          <p:cNvSpPr/>
          <p:nvPr/>
        </p:nvSpPr>
        <p:spPr>
          <a:xfrm>
            <a:off x="16407830" y="12185047"/>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2</a:t>
            </a:r>
            <a:endParaRPr lang="en-NO" sz="4800" dirty="0"/>
          </a:p>
        </p:txBody>
      </p:sp>
      <p:sp>
        <p:nvSpPr>
          <p:cNvPr id="63" name="Oval 62">
            <a:extLst>
              <a:ext uri="{FF2B5EF4-FFF2-40B4-BE49-F238E27FC236}">
                <a16:creationId xmlns:a16="http://schemas.microsoft.com/office/drawing/2014/main" id="{28459518-3D12-D440-B6FF-9FDCCE900155}"/>
              </a:ext>
            </a:extLst>
          </p:cNvPr>
          <p:cNvSpPr/>
          <p:nvPr/>
        </p:nvSpPr>
        <p:spPr>
          <a:xfrm>
            <a:off x="8591660" y="1218504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6</a:t>
            </a:r>
            <a:endParaRPr lang="en-NO" sz="4800" dirty="0"/>
          </a:p>
        </p:txBody>
      </p:sp>
      <p:sp>
        <p:nvSpPr>
          <p:cNvPr id="64" name="Oval 63">
            <a:extLst>
              <a:ext uri="{FF2B5EF4-FFF2-40B4-BE49-F238E27FC236}">
                <a16:creationId xmlns:a16="http://schemas.microsoft.com/office/drawing/2014/main" id="{EC829331-1242-6348-A276-F8867C804C94}"/>
              </a:ext>
            </a:extLst>
          </p:cNvPr>
          <p:cNvSpPr/>
          <p:nvPr/>
        </p:nvSpPr>
        <p:spPr>
          <a:xfrm>
            <a:off x="1025892" y="5983185"/>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4</a:t>
            </a:r>
            <a:endParaRPr lang="en-NO" sz="4800" dirty="0"/>
          </a:p>
        </p:txBody>
      </p:sp>
      <p:sp>
        <p:nvSpPr>
          <p:cNvPr id="65" name="Oval 64">
            <a:extLst>
              <a:ext uri="{FF2B5EF4-FFF2-40B4-BE49-F238E27FC236}">
                <a16:creationId xmlns:a16="http://schemas.microsoft.com/office/drawing/2014/main" id="{06A44D0D-3AA8-9249-9C1F-908E3CDE2D68}"/>
              </a:ext>
            </a:extLst>
          </p:cNvPr>
          <p:cNvSpPr/>
          <p:nvPr/>
        </p:nvSpPr>
        <p:spPr>
          <a:xfrm>
            <a:off x="1025892" y="1222726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5</a:t>
            </a:r>
            <a:endParaRPr lang="en-NO" sz="4800" dirty="0"/>
          </a:p>
        </p:txBody>
      </p:sp>
    </p:spTree>
    <p:extLst>
      <p:ext uri="{BB962C8B-B14F-4D97-AF65-F5344CB8AC3E}">
        <p14:creationId xmlns:p14="http://schemas.microsoft.com/office/powerpoint/2010/main" val="1187650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0B7FD108-121B-3448-90BA-45291C5A74B4}"/>
              </a:ext>
            </a:extLst>
          </p:cNvPr>
          <p:cNvPicPr>
            <a:picLocks noChangeAspect="1"/>
          </p:cNvPicPr>
          <p:nvPr/>
        </p:nvPicPr>
        <p:blipFill rotWithShape="1">
          <a:blip r:embed="rId2"/>
          <a:srcRect l="20379" t="1" r="17947" b="7959"/>
          <a:stretch/>
        </p:blipFill>
        <p:spPr>
          <a:xfrm>
            <a:off x="1355601" y="3305203"/>
            <a:ext cx="6329606" cy="5313438"/>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6EB1DA48-36F8-504B-A863-52C13C173347}"/>
              </a:ext>
            </a:extLst>
          </p:cNvPr>
          <p:cNvPicPr>
            <a:picLocks noChangeAspect="1"/>
          </p:cNvPicPr>
          <p:nvPr/>
        </p:nvPicPr>
        <p:blipFill>
          <a:blip r:embed="rId3"/>
          <a:stretch>
            <a:fillRect/>
          </a:stretch>
        </p:blipFill>
        <p:spPr>
          <a:xfrm>
            <a:off x="8974666" y="4749962"/>
            <a:ext cx="6419088" cy="3610736"/>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0C9A8A66-F3AB-6548-B85D-F4D535736F7A}"/>
              </a:ext>
            </a:extLst>
          </p:cNvPr>
          <p:cNvPicPr>
            <a:picLocks noChangeAspect="1"/>
          </p:cNvPicPr>
          <p:nvPr/>
        </p:nvPicPr>
        <p:blipFill>
          <a:blip r:embed="rId4"/>
          <a:stretch>
            <a:fillRect/>
          </a:stretch>
        </p:blipFill>
        <p:spPr>
          <a:xfrm>
            <a:off x="16551774" y="4749962"/>
            <a:ext cx="6419088" cy="3610736"/>
          </a:xfrm>
          <a:prstGeom prst="rect">
            <a:avLst/>
          </a:prstGeom>
        </p:spPr>
      </p:pic>
      <p:sp>
        <p:nvSpPr>
          <p:cNvPr id="25" name="TextBox 24">
            <a:extLst>
              <a:ext uri="{FF2B5EF4-FFF2-40B4-BE49-F238E27FC236}">
                <a16:creationId xmlns:a16="http://schemas.microsoft.com/office/drawing/2014/main" id="{ECC732C5-7938-FD4C-B3B7-28664B850178}"/>
              </a:ext>
            </a:extLst>
          </p:cNvPr>
          <p:cNvSpPr txBox="1"/>
          <p:nvPr/>
        </p:nvSpPr>
        <p:spPr>
          <a:xfrm>
            <a:off x="16311532" y="1631845"/>
            <a:ext cx="7176344" cy="2677656"/>
          </a:xfrm>
          <a:prstGeom prst="rect">
            <a:avLst/>
          </a:prstGeom>
          <a:noFill/>
        </p:spPr>
        <p:txBody>
          <a:bodyPr wrap="square" rtlCol="0">
            <a:spAutoFit/>
          </a:bodyPr>
          <a:lstStyle/>
          <a:p>
            <a:pPr algn="just"/>
            <a:r>
              <a:rPr lang="en-NO" dirty="0"/>
              <a:t>Music and media streaming is a key driver for mobile usage at home. In this example, a tablet or phablet is used as the media hub, meaning you can leave your phone in your jacket. The bluetooh-connected keyboard also means you can search songs and media much faster than you could typing on a small touchscreen.</a:t>
            </a:r>
            <a:endParaRPr lang="en-NO" sz="4800" dirty="0"/>
          </a:p>
        </p:txBody>
      </p:sp>
      <p:sp>
        <p:nvSpPr>
          <p:cNvPr id="29" name="TextBox 28">
            <a:extLst>
              <a:ext uri="{FF2B5EF4-FFF2-40B4-BE49-F238E27FC236}">
                <a16:creationId xmlns:a16="http://schemas.microsoft.com/office/drawing/2014/main" id="{01D96B8D-40C2-624B-9F50-93B20E2F8123}"/>
              </a:ext>
            </a:extLst>
          </p:cNvPr>
          <p:cNvSpPr txBox="1"/>
          <p:nvPr/>
        </p:nvSpPr>
        <p:spPr>
          <a:xfrm>
            <a:off x="1180450" y="1631845"/>
            <a:ext cx="6995360" cy="2677656"/>
          </a:xfrm>
          <a:prstGeom prst="rect">
            <a:avLst/>
          </a:prstGeom>
          <a:noFill/>
        </p:spPr>
        <p:txBody>
          <a:bodyPr wrap="square" rtlCol="0">
            <a:spAutoFit/>
          </a:bodyPr>
          <a:lstStyle/>
          <a:p>
            <a:pPr algn="just"/>
            <a:r>
              <a:rPr lang="en-NO" dirty="0"/>
              <a:t>Dedicated screens can be used for dedicated purposes and tied to specific locations. In this example, an e-ink newspaper reader lives at the dining table. The positioning capabilities of the wireless charging systems can be used to disable use beyond </a:t>
            </a:r>
            <a:r>
              <a:rPr lang="en-GB" dirty="0" err="1"/>
              <a:t>th</a:t>
            </a:r>
            <a:r>
              <a:rPr lang="en-NO" dirty="0"/>
              <a:t>e dining table, so the paper doesn’t get lost.</a:t>
            </a:r>
            <a:endParaRPr lang="en-NO" sz="4800" dirty="0"/>
          </a:p>
        </p:txBody>
      </p:sp>
      <p:sp>
        <p:nvSpPr>
          <p:cNvPr id="30" name="TextBox 29">
            <a:extLst>
              <a:ext uri="{FF2B5EF4-FFF2-40B4-BE49-F238E27FC236}">
                <a16:creationId xmlns:a16="http://schemas.microsoft.com/office/drawing/2014/main" id="{379F4064-5587-4B4F-AF1E-8BE676F9BF13}"/>
              </a:ext>
            </a:extLst>
          </p:cNvPr>
          <p:cNvSpPr txBox="1"/>
          <p:nvPr/>
        </p:nvSpPr>
        <p:spPr>
          <a:xfrm>
            <a:off x="8749770" y="1500413"/>
            <a:ext cx="6995360" cy="2308324"/>
          </a:xfrm>
          <a:prstGeom prst="rect">
            <a:avLst/>
          </a:prstGeom>
          <a:noFill/>
        </p:spPr>
        <p:txBody>
          <a:bodyPr wrap="square" rtlCol="0">
            <a:spAutoFit/>
          </a:bodyPr>
          <a:lstStyle/>
          <a:p>
            <a:r>
              <a:rPr lang="en-US" dirty="0"/>
              <a:t>Wireless charging can provide momentary lighting in locations where visibility is low. In this example, LED lights are placed inside the drawer, and are turned on when it is opened, or when there is motion inside the drawer, using proximity sensing. Charging happens through the knob of the drawer</a:t>
            </a:r>
            <a:endParaRPr lang="en-US" sz="4800" dirty="0"/>
          </a:p>
        </p:txBody>
      </p:sp>
      <p:sp>
        <p:nvSpPr>
          <p:cNvPr id="31" name="Oval 30">
            <a:extLst>
              <a:ext uri="{FF2B5EF4-FFF2-40B4-BE49-F238E27FC236}">
                <a16:creationId xmlns:a16="http://schemas.microsoft.com/office/drawing/2014/main" id="{BA7C28F9-83E8-2B43-87FB-A79B7B7A8CF9}"/>
              </a:ext>
            </a:extLst>
          </p:cNvPr>
          <p:cNvSpPr/>
          <p:nvPr/>
        </p:nvSpPr>
        <p:spPr>
          <a:xfrm>
            <a:off x="8806948" y="11082061"/>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3</a:t>
            </a:r>
            <a:endParaRPr lang="en-NO" sz="4800" dirty="0"/>
          </a:p>
        </p:txBody>
      </p:sp>
      <p:sp>
        <p:nvSpPr>
          <p:cNvPr id="32" name="Oval 31">
            <a:extLst>
              <a:ext uri="{FF2B5EF4-FFF2-40B4-BE49-F238E27FC236}">
                <a16:creationId xmlns:a16="http://schemas.microsoft.com/office/drawing/2014/main" id="{6656825F-8364-7348-BB0D-89B0B15D56E6}"/>
              </a:ext>
            </a:extLst>
          </p:cNvPr>
          <p:cNvSpPr/>
          <p:nvPr/>
        </p:nvSpPr>
        <p:spPr>
          <a:xfrm>
            <a:off x="16442672" y="1108205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9</a:t>
            </a:r>
            <a:endParaRPr lang="en-NO" sz="4800" dirty="0"/>
          </a:p>
        </p:txBody>
      </p:sp>
      <p:sp>
        <p:nvSpPr>
          <p:cNvPr id="33" name="Oval 32">
            <a:extLst>
              <a:ext uri="{FF2B5EF4-FFF2-40B4-BE49-F238E27FC236}">
                <a16:creationId xmlns:a16="http://schemas.microsoft.com/office/drawing/2014/main" id="{4BF3C5ED-B2D0-B245-A659-B09635159BC7}"/>
              </a:ext>
            </a:extLst>
          </p:cNvPr>
          <p:cNvSpPr/>
          <p:nvPr/>
        </p:nvSpPr>
        <p:spPr>
          <a:xfrm>
            <a:off x="1355600" y="11082059"/>
            <a:ext cx="438412" cy="4133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O" dirty="0"/>
              <a:t>7</a:t>
            </a:r>
            <a:endParaRPr lang="en-NO" sz="4800" dirty="0"/>
          </a:p>
        </p:txBody>
      </p:sp>
    </p:spTree>
    <p:extLst>
      <p:ext uri="{BB962C8B-B14F-4D97-AF65-F5344CB8AC3E}">
        <p14:creationId xmlns:p14="http://schemas.microsoft.com/office/powerpoint/2010/main" val="1495072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printable paper (with eInk)"/>
          <p:cNvSpPr txBox="1">
            <a:spLocks noGrp="1"/>
          </p:cNvSpPr>
          <p:nvPr>
            <p:ph type="title"/>
          </p:nvPr>
        </p:nvSpPr>
        <p:spPr>
          <a:prstGeom prst="rect">
            <a:avLst/>
          </a:prstGeom>
        </p:spPr>
        <p:txBody>
          <a:bodyPr/>
          <a:lstStyle/>
          <a:p>
            <a:r>
              <a:rPr lang="nb-NO" dirty="0"/>
              <a:t>#16 </a:t>
            </a:r>
            <a:r>
              <a:rPr dirty="0"/>
              <a:t>Re-printable paper (with </a:t>
            </a:r>
            <a:r>
              <a:rPr dirty="0" err="1"/>
              <a:t>eInk</a:t>
            </a:r>
            <a:r>
              <a:rPr dirty="0"/>
              <a:t>)</a:t>
            </a:r>
          </a:p>
        </p:txBody>
      </p:sp>
      <p:sp>
        <p:nvSpPr>
          <p:cNvPr id="208" name="Lysbildeundertittel"/>
          <p:cNvSpPr txBox="1">
            <a:spLocks noGrp="1"/>
          </p:cNvSpPr>
          <p:nvPr>
            <p:ph type="body" idx="21"/>
          </p:nvPr>
        </p:nvSpPr>
        <p:spPr>
          <a:prstGeom prst="rect">
            <a:avLst/>
          </a:prstGeom>
        </p:spPr>
        <p:txBody>
          <a:bodyPr/>
          <a:lstStyle/>
          <a:p>
            <a:endParaRPr/>
          </a:p>
        </p:txBody>
      </p:sp>
      <p:sp>
        <p:nvSpPr>
          <p:cNvPr id="209" name="Problem: Today’s screens benefit from multiple sources of data but have the downside of being easily over-used for scrolling, surfing, browsing and other non-creative activities.…"/>
          <p:cNvSpPr txBox="1">
            <a:spLocks noGrp="1"/>
          </p:cNvSpPr>
          <p:nvPr>
            <p:ph type="body" idx="1"/>
          </p:nvPr>
        </p:nvSpPr>
        <p:spPr>
          <a:prstGeom prst="rect">
            <a:avLst/>
          </a:prstGeom>
        </p:spPr>
        <p:txBody>
          <a:bodyPr/>
          <a:lstStyle/>
          <a:p>
            <a:pPr marL="0" indent="0">
              <a:buNone/>
            </a:pPr>
            <a:r>
              <a:rPr b="1" dirty="0"/>
              <a:t>Problem: </a:t>
            </a:r>
            <a:r>
              <a:rPr dirty="0"/>
              <a:t>Today’s screens benefit from multiple sources of data but have the downside of being easily over-used for scrolling, surfing, browsing and other non-creative activities. </a:t>
            </a:r>
          </a:p>
          <a:p>
            <a:pPr marL="0" indent="0">
              <a:buNone/>
            </a:pPr>
            <a:r>
              <a:rPr b="1" dirty="0"/>
              <a:t>Solution?:</a:t>
            </a:r>
            <a:r>
              <a:rPr dirty="0"/>
              <a:t> Use a re-printable material such as </a:t>
            </a:r>
            <a:r>
              <a:rPr dirty="0" err="1"/>
              <a:t>eInk</a:t>
            </a:r>
            <a:r>
              <a:rPr dirty="0"/>
              <a:t> to produce any document or booklet that you want to keep for a while</a:t>
            </a:r>
          </a:p>
          <a:p>
            <a:pPr marL="0" indent="0">
              <a:buNone/>
            </a:pPr>
            <a:r>
              <a:rPr b="1" dirty="0"/>
              <a:t>Details:</a:t>
            </a:r>
            <a:r>
              <a:rPr dirty="0"/>
              <a:t> Use raw </a:t>
            </a:r>
            <a:r>
              <a:rPr dirty="0" err="1"/>
              <a:t>eInk</a:t>
            </a:r>
            <a:r>
              <a:rPr dirty="0"/>
              <a:t> material and make a dedicated printer for it: Attach the surface electrode to one of the poles and move a dedicated counter-pole «plotter style» for each pixel you want to set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E85B34-0B64-CDC4-38A2-DD084946CA9B}"/>
              </a:ext>
            </a:extLst>
          </p:cNvPr>
          <p:cNvSpPr>
            <a:spLocks noGrp="1"/>
          </p:cNvSpPr>
          <p:nvPr>
            <p:ph type="title"/>
          </p:nvPr>
        </p:nvSpPr>
        <p:spPr/>
        <p:txBody>
          <a:bodyPr/>
          <a:lstStyle/>
          <a:p>
            <a:r>
              <a:rPr lang="nb-NO" dirty="0" err="1"/>
              <a:t>Techwell</a:t>
            </a:r>
            <a:endParaRPr lang="nb-NO" dirty="0"/>
          </a:p>
        </p:txBody>
      </p:sp>
      <p:sp>
        <p:nvSpPr>
          <p:cNvPr id="9" name="Text Placeholder 8">
            <a:extLst>
              <a:ext uri="{FF2B5EF4-FFF2-40B4-BE49-F238E27FC236}">
                <a16:creationId xmlns:a16="http://schemas.microsoft.com/office/drawing/2014/main" id="{B91DA82B-1C2D-C93A-AA2B-117C5CE63690}"/>
              </a:ext>
            </a:extLst>
          </p:cNvPr>
          <p:cNvSpPr>
            <a:spLocks noGrp="1"/>
          </p:cNvSpPr>
          <p:nvPr>
            <p:ph type="body" sz="quarter" idx="22"/>
          </p:nvPr>
        </p:nvSpPr>
        <p:spPr/>
        <p:txBody>
          <a:bodyPr>
            <a:normAutofit lnSpcReduction="10000"/>
          </a:bodyPr>
          <a:lstStyle/>
          <a:p>
            <a:endParaRPr lang="nb-NO"/>
          </a:p>
        </p:txBody>
      </p:sp>
      <p:sp>
        <p:nvSpPr>
          <p:cNvPr id="7" name="Text Placeholder 6">
            <a:extLst>
              <a:ext uri="{FF2B5EF4-FFF2-40B4-BE49-F238E27FC236}">
                <a16:creationId xmlns:a16="http://schemas.microsoft.com/office/drawing/2014/main" id="{A823C6F2-C523-9DAA-40DB-D226E0A678EB}"/>
              </a:ext>
            </a:extLst>
          </p:cNvPr>
          <p:cNvSpPr>
            <a:spLocks noGrp="1"/>
          </p:cNvSpPr>
          <p:nvPr>
            <p:ph type="body" sz="quarter" idx="1"/>
          </p:nvPr>
        </p:nvSpPr>
        <p:spPr/>
        <p:txBody>
          <a:bodyPr>
            <a:normAutofit fontScale="85000" lnSpcReduction="10000"/>
          </a:bodyPr>
          <a:lstStyle/>
          <a:p>
            <a:r>
              <a:rPr lang="nb-NO" dirty="0"/>
              <a:t>A </a:t>
            </a:r>
            <a:r>
              <a:rPr lang="nb-NO" dirty="0" err="1"/>
              <a:t>gemini-centre</a:t>
            </a:r>
            <a:r>
              <a:rPr lang="nb-NO" dirty="0"/>
              <a:t> for humane </a:t>
            </a:r>
            <a:r>
              <a:rPr lang="nb-NO" dirty="0" err="1"/>
              <a:t>digitalization</a:t>
            </a:r>
            <a:r>
              <a:rPr lang="nb-NO" dirty="0"/>
              <a:t>. See techwell.no for more info</a:t>
            </a:r>
          </a:p>
        </p:txBody>
      </p:sp>
      <p:pic>
        <p:nvPicPr>
          <p:cNvPr id="2050" name="Picture 2" descr="Mediebank | SINTEF">
            <a:extLst>
              <a:ext uri="{FF2B5EF4-FFF2-40B4-BE49-F238E27FC236}">
                <a16:creationId xmlns:a16="http://schemas.microsoft.com/office/drawing/2014/main" id="{7EB301AB-E0D4-70BB-AAE8-FACFB3182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2434" y="3152728"/>
            <a:ext cx="5772150" cy="30180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y of Oslo - REXSAC">
            <a:extLst>
              <a:ext uri="{FF2B5EF4-FFF2-40B4-BE49-F238E27FC236}">
                <a16:creationId xmlns:a16="http://schemas.microsoft.com/office/drawing/2014/main" id="{AAFA662C-8A4B-3CA0-A3EA-DE20D23642FD}"/>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t="20444" b="20444"/>
          <a:stretch>
            <a:fillRect/>
          </a:stretch>
        </p:blipFill>
        <p:spPr bwMode="auto">
          <a:xfrm>
            <a:off x="16268162" y="5678606"/>
            <a:ext cx="6350537" cy="380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244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ho are interested in Blloc(Ratio) launcher for OnePlus 5t. This is not  available in play store, currently this is invite only. You have to request  this through company's site. You can checkout">
            <a:extLst>
              <a:ext uri="{FF2B5EF4-FFF2-40B4-BE49-F238E27FC236}">
                <a16:creationId xmlns:a16="http://schemas.microsoft.com/office/drawing/2014/main" id="{6BC81B5E-D6B3-474A-BC57-432022D3F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32" y="1423010"/>
            <a:ext cx="19324408" cy="10869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693C50-1295-4166-B9E0-72ABC6F09A7B}"/>
              </a:ext>
            </a:extLst>
          </p:cNvPr>
          <p:cNvSpPr txBox="1"/>
          <p:nvPr/>
        </p:nvSpPr>
        <p:spPr>
          <a:xfrm>
            <a:off x="4024293" y="12704287"/>
            <a:ext cx="1728357"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$160 </a:t>
            </a:r>
          </a:p>
        </p:txBody>
      </p:sp>
      <p:sp>
        <p:nvSpPr>
          <p:cNvPr id="7" name="TextBox 6">
            <a:extLst>
              <a:ext uri="{FF2B5EF4-FFF2-40B4-BE49-F238E27FC236}">
                <a16:creationId xmlns:a16="http://schemas.microsoft.com/office/drawing/2014/main" id="{833E51FE-587B-483F-9B48-454603AFF2D7}"/>
              </a:ext>
            </a:extLst>
          </p:cNvPr>
          <p:cNvSpPr txBox="1"/>
          <p:nvPr/>
        </p:nvSpPr>
        <p:spPr>
          <a:xfrm>
            <a:off x="13442007" y="12438723"/>
            <a:ext cx="4943982"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Berlin, Germany</a:t>
            </a:r>
          </a:p>
        </p:txBody>
      </p:sp>
      <p:sp>
        <p:nvSpPr>
          <p:cNvPr id="8" name="Date Placeholder 7">
            <a:extLst>
              <a:ext uri="{FF2B5EF4-FFF2-40B4-BE49-F238E27FC236}">
                <a16:creationId xmlns:a16="http://schemas.microsoft.com/office/drawing/2014/main" id="{BF3E505B-224D-4B02-8A26-B16FB90869CB}"/>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9F5BDC73-001E-4873-B0D4-A7A2DD2B546D}"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9" name="Footer Placeholder 8">
            <a:extLst>
              <a:ext uri="{FF2B5EF4-FFF2-40B4-BE49-F238E27FC236}">
                <a16:creationId xmlns:a16="http://schemas.microsoft.com/office/drawing/2014/main" id="{B0FEA452-C86D-400B-B4FE-3434FE9B31D3}"/>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0" name="Slide Number Placeholder 9">
            <a:extLst>
              <a:ext uri="{FF2B5EF4-FFF2-40B4-BE49-F238E27FC236}">
                <a16:creationId xmlns:a16="http://schemas.microsoft.com/office/drawing/2014/main" id="{8286B154-706E-4F23-98A4-B00A119D2E0C}"/>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
        <p:nvSpPr>
          <p:cNvPr id="11" name="Rectangle: Rounded Corners 10">
            <a:extLst>
              <a:ext uri="{FF2B5EF4-FFF2-40B4-BE49-F238E27FC236}">
                <a16:creationId xmlns:a16="http://schemas.microsoft.com/office/drawing/2014/main" id="{B11D1ACF-5E35-4A63-9CB9-0563EF2D4539}"/>
              </a:ext>
            </a:extLst>
          </p:cNvPr>
          <p:cNvSpPr/>
          <p:nvPr/>
        </p:nvSpPr>
        <p:spPr>
          <a:xfrm>
            <a:off x="19990693" y="1051290"/>
            <a:ext cx="4093028" cy="1165299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Minimalist phone </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Minimalist UI</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Android skin</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Black and white</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5E5E5E"/>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5E5E5E"/>
                </a:solidFill>
                <a:effectLst/>
                <a:uLnTx/>
                <a:uFillTx/>
                <a:latin typeface="Helvetica Neue"/>
                <a:sym typeface="Helvetica Neue"/>
              </a:rPr>
              <a:t>(can switch to color using fingerprint sensor)</a:t>
            </a:r>
          </a:p>
        </p:txBody>
      </p:sp>
    </p:spTree>
    <p:extLst>
      <p:ext uri="{BB962C8B-B14F-4D97-AF65-F5344CB8AC3E}">
        <p14:creationId xmlns:p14="http://schemas.microsoft.com/office/powerpoint/2010/main" val="103484232"/>
      </p:ext>
    </p:extLst>
  </p:cSld>
  <p:clrMapOvr>
    <a:masterClrMapping/>
  </p:clrMapOvr>
  <mc:AlternateContent xmlns:mc="http://schemas.openxmlformats.org/markup-compatibility/2006" xmlns:p14="http://schemas.microsoft.com/office/powerpoint/2010/main">
    <mc:Choice Requires="p14">
      <p:transition spd="slow" p14:dur="2000" advTm="24713"/>
    </mc:Choice>
    <mc:Fallback xmlns="">
      <p:transition spd="slow" advTm="2471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A685-5EFD-405A-85A6-8ACDE368515A}"/>
              </a:ext>
            </a:extLst>
          </p:cNvPr>
          <p:cNvSpPr>
            <a:spLocks noGrp="1"/>
          </p:cNvSpPr>
          <p:nvPr>
            <p:ph type="title"/>
          </p:nvPr>
        </p:nvSpPr>
        <p:spPr/>
        <p:txBody>
          <a:bodyPr/>
          <a:lstStyle/>
          <a:p>
            <a:r>
              <a:rPr lang="en-US" dirty="0" err="1"/>
              <a:t>Playfinity</a:t>
            </a:r>
            <a:endParaRPr lang="en-US" dirty="0"/>
          </a:p>
        </p:txBody>
      </p:sp>
      <p:pic>
        <p:nvPicPr>
          <p:cNvPr id="2052" name="Picture 4" descr="Bilderesultat for playfinity">
            <a:extLst>
              <a:ext uri="{FF2B5EF4-FFF2-40B4-BE49-F238E27FC236}">
                <a16:creationId xmlns:a16="http://schemas.microsoft.com/office/drawing/2014/main" id="{4177436F-C930-494A-A33D-C7DF332FAF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747454"/>
            <a:ext cx="8436588" cy="429958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CEC0E107-5410-4F46-A01E-2C69F9107D05}"/>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3EE20659-4666-4DD6-AA12-19DD8AF0A403}"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4" name="Footer Placeholder 3">
            <a:extLst>
              <a:ext uri="{FF2B5EF4-FFF2-40B4-BE49-F238E27FC236}">
                <a16:creationId xmlns:a16="http://schemas.microsoft.com/office/drawing/2014/main" id="{578F2500-0D17-4DDC-9CD0-72EF0F8A9189}"/>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5" name="Slide Number Placeholder 4">
            <a:extLst>
              <a:ext uri="{FF2B5EF4-FFF2-40B4-BE49-F238E27FC236}">
                <a16:creationId xmlns:a16="http://schemas.microsoft.com/office/drawing/2014/main" id="{3DCF2889-5293-4683-93DD-44D14F27480A}"/>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
        <p:nvSpPr>
          <p:cNvPr id="6" name="TextBox 5">
            <a:extLst>
              <a:ext uri="{FF2B5EF4-FFF2-40B4-BE49-F238E27FC236}">
                <a16:creationId xmlns:a16="http://schemas.microsoft.com/office/drawing/2014/main" id="{4F59043A-E7EA-47E5-818B-75721640D98F}"/>
              </a:ext>
            </a:extLst>
          </p:cNvPr>
          <p:cNvSpPr txBox="1"/>
          <p:nvPr/>
        </p:nvSpPr>
        <p:spPr>
          <a:xfrm>
            <a:off x="1081142" y="9171311"/>
            <a:ext cx="4123244"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Oslo, Norway</a:t>
            </a:r>
          </a:p>
        </p:txBody>
      </p:sp>
      <p:sp>
        <p:nvSpPr>
          <p:cNvPr id="7" name="TextBox 6">
            <a:extLst>
              <a:ext uri="{FF2B5EF4-FFF2-40B4-BE49-F238E27FC236}">
                <a16:creationId xmlns:a16="http://schemas.microsoft.com/office/drawing/2014/main" id="{F7B79D19-0FC9-4D60-8AB7-5F5685F626D4}"/>
              </a:ext>
            </a:extLst>
          </p:cNvPr>
          <p:cNvSpPr txBox="1"/>
          <p:nvPr/>
        </p:nvSpPr>
        <p:spPr>
          <a:xfrm>
            <a:off x="1323099" y="10295583"/>
            <a:ext cx="2752677"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NOK 249</a:t>
            </a:r>
          </a:p>
        </p:txBody>
      </p:sp>
      <p:pic>
        <p:nvPicPr>
          <p:cNvPr id="10" name="Picture 9">
            <a:extLst>
              <a:ext uri="{FF2B5EF4-FFF2-40B4-BE49-F238E27FC236}">
                <a16:creationId xmlns:a16="http://schemas.microsoft.com/office/drawing/2014/main" id="{B996A939-C41F-437C-B0F8-CCC2BD25A277}"/>
              </a:ext>
            </a:extLst>
          </p:cNvPr>
          <p:cNvPicPr>
            <a:picLocks noChangeAspect="1"/>
          </p:cNvPicPr>
          <p:nvPr/>
        </p:nvPicPr>
        <p:blipFill rotWithShape="1">
          <a:blip r:embed="rId3"/>
          <a:srcRect l="31499" t="9238" r="29376" b="17370"/>
          <a:stretch/>
        </p:blipFill>
        <p:spPr>
          <a:xfrm>
            <a:off x="12451079" y="2360161"/>
            <a:ext cx="9540242" cy="7549814"/>
          </a:xfrm>
          <a:prstGeom prst="rect">
            <a:avLst/>
          </a:prstGeom>
        </p:spPr>
      </p:pic>
    </p:spTree>
    <p:extLst>
      <p:ext uri="{BB962C8B-B14F-4D97-AF65-F5344CB8AC3E}">
        <p14:creationId xmlns:p14="http://schemas.microsoft.com/office/powerpoint/2010/main" val="1113627036"/>
      </p:ext>
    </p:extLst>
  </p:cSld>
  <p:clrMapOvr>
    <a:masterClrMapping/>
  </p:clrMapOvr>
  <mc:AlternateContent xmlns:mc="http://schemas.openxmlformats.org/markup-compatibility/2006" xmlns:p14="http://schemas.microsoft.com/office/powerpoint/2010/main">
    <mc:Choice Requires="p14">
      <p:transition spd="slow" p14:dur="2000" advTm="7824"/>
    </mc:Choice>
    <mc:Fallback xmlns="">
      <p:transition spd="slow" advTm="782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4ED0-4E0B-42CD-8851-0A7E14A17837}"/>
              </a:ext>
            </a:extLst>
          </p:cNvPr>
          <p:cNvSpPr>
            <a:spLocks noGrp="1"/>
          </p:cNvSpPr>
          <p:nvPr>
            <p:ph type="title"/>
          </p:nvPr>
        </p:nvSpPr>
        <p:spPr>
          <a:xfrm>
            <a:off x="1676400" y="730251"/>
            <a:ext cx="21031200" cy="1702558"/>
          </a:xfrm>
        </p:spPr>
        <p:txBody>
          <a:bodyPr/>
          <a:lstStyle/>
          <a:p>
            <a:r>
              <a:rPr lang="en-US" dirty="0" err="1"/>
              <a:t>Jooki</a:t>
            </a:r>
            <a:endParaRPr lang="en-US" dirty="0"/>
          </a:p>
        </p:txBody>
      </p:sp>
      <p:pic>
        <p:nvPicPr>
          <p:cNvPr id="4" name="Picture 3">
            <a:extLst>
              <a:ext uri="{FF2B5EF4-FFF2-40B4-BE49-F238E27FC236}">
                <a16:creationId xmlns:a16="http://schemas.microsoft.com/office/drawing/2014/main" id="{93AD2EB1-4D94-4E5A-8B6D-86048F30E4D6}"/>
              </a:ext>
            </a:extLst>
          </p:cNvPr>
          <p:cNvPicPr>
            <a:picLocks noChangeAspect="1"/>
          </p:cNvPicPr>
          <p:nvPr/>
        </p:nvPicPr>
        <p:blipFill rotWithShape="1">
          <a:blip r:embed="rId2"/>
          <a:srcRect l="55940" t="9756" r="22042" b="43435"/>
          <a:stretch/>
        </p:blipFill>
        <p:spPr>
          <a:xfrm>
            <a:off x="17717548" y="2986481"/>
            <a:ext cx="5368956" cy="4815282"/>
          </a:xfrm>
          <a:prstGeom prst="rect">
            <a:avLst/>
          </a:prstGeom>
        </p:spPr>
      </p:pic>
      <p:pic>
        <p:nvPicPr>
          <p:cNvPr id="17410" name="Picture 2" descr="Screen Free Music and Stories for Kids with Jooki - In Our Spare Time">
            <a:extLst>
              <a:ext uri="{FF2B5EF4-FFF2-40B4-BE49-F238E27FC236}">
                <a16:creationId xmlns:a16="http://schemas.microsoft.com/office/drawing/2014/main" id="{184286AA-8394-4395-890C-759946358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519" y="2794147"/>
            <a:ext cx="7311378" cy="87155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mazon.com: Jooki Token Pack (5 Flat Tokens): Kitchen &amp; Dining">
            <a:extLst>
              <a:ext uri="{FF2B5EF4-FFF2-40B4-BE49-F238E27FC236}">
                <a16:creationId xmlns:a16="http://schemas.microsoft.com/office/drawing/2014/main" id="{9C32408C-3ECF-47DD-BB7A-721D98C1A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5470" y="8545225"/>
            <a:ext cx="8892332" cy="43685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MuuseLabs Selected as Finalist for SXSW Accelerator Competition">
            <a:extLst>
              <a:ext uri="{FF2B5EF4-FFF2-40B4-BE49-F238E27FC236}">
                <a16:creationId xmlns:a16="http://schemas.microsoft.com/office/drawing/2014/main" id="{6EACE688-D701-484B-BAFD-54CC51367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0951" y="1032049"/>
            <a:ext cx="6593746" cy="1098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FD446A-C820-4C45-A01A-699B8FB56B06}"/>
              </a:ext>
            </a:extLst>
          </p:cNvPr>
          <p:cNvSpPr txBox="1"/>
          <p:nvPr/>
        </p:nvSpPr>
        <p:spPr>
          <a:xfrm>
            <a:off x="12306810" y="4278387"/>
            <a:ext cx="1556836"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$200</a:t>
            </a:r>
          </a:p>
        </p:txBody>
      </p:sp>
      <p:sp>
        <p:nvSpPr>
          <p:cNvPr id="5" name="TextBox 4">
            <a:extLst>
              <a:ext uri="{FF2B5EF4-FFF2-40B4-BE49-F238E27FC236}">
                <a16:creationId xmlns:a16="http://schemas.microsoft.com/office/drawing/2014/main" id="{01E148F0-2F31-49C8-A679-CC57F66E9E4F}"/>
              </a:ext>
            </a:extLst>
          </p:cNvPr>
          <p:cNvSpPr txBox="1"/>
          <p:nvPr/>
        </p:nvSpPr>
        <p:spPr>
          <a:xfrm>
            <a:off x="2117233" y="11955141"/>
            <a:ext cx="2614818" cy="830997"/>
          </a:xfrm>
          <a:prstGeom prst="rect">
            <a:avLst/>
          </a:prstGeom>
          <a:noFill/>
        </p:spPr>
        <p:txBody>
          <a:bodyPr wrap="non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5E5E5E"/>
                </a:solidFill>
                <a:effectLst/>
                <a:uLnTx/>
                <a:uFillTx/>
                <a:latin typeface="Helvetica Neue"/>
                <a:sym typeface="Helvetica Neue"/>
              </a:rPr>
              <a:t>Belgium</a:t>
            </a:r>
          </a:p>
        </p:txBody>
      </p:sp>
      <p:sp>
        <p:nvSpPr>
          <p:cNvPr id="7" name="Date Placeholder 6">
            <a:extLst>
              <a:ext uri="{FF2B5EF4-FFF2-40B4-BE49-F238E27FC236}">
                <a16:creationId xmlns:a16="http://schemas.microsoft.com/office/drawing/2014/main" id="{A7864F90-9039-44D1-9D65-B8B99132BB6C}"/>
              </a:ext>
            </a:extLst>
          </p:cNvPr>
          <p:cNvSpPr>
            <a:spLocks noGrp="1"/>
          </p:cNvSpPr>
          <p:nvPr>
            <p:ph type="dt" sz="half" idx="10"/>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fld id="{9EFE017B-64EF-40CD-8B92-072F594DFD2B}" type="datetime1">
              <a:rPr kumimoji="0" lang="en-US" sz="2400" b="0" i="0" u="none" strike="noStrike" kern="0" cap="none" spc="0" normalizeH="0" baseline="0" noProof="0" smtClean="0">
                <a:ln>
                  <a:noFill/>
                </a:ln>
                <a:solidFill>
                  <a:srgbClr val="5E5E5E"/>
                </a:solidFill>
                <a:effectLst/>
                <a:uLnTx/>
                <a:uFillTx/>
                <a:latin typeface="Helvetica Neue"/>
                <a:sym typeface="Helvetica Neue"/>
              </a:rPr>
              <a:pPr marL="0" marR="0" lvl="0" indent="0" algn="ctr" defTabSz="2438338" rtl="0" eaLnBrk="1" fontAlgn="auto" latinLnBrk="0" hangingPunct="0">
                <a:lnSpc>
                  <a:spcPct val="100000"/>
                </a:lnSpc>
                <a:spcBef>
                  <a:spcPts val="0"/>
                </a:spcBef>
                <a:spcAft>
                  <a:spcPts val="0"/>
                </a:spcAft>
                <a:buClrTx/>
                <a:buSzTx/>
                <a:buFontTx/>
                <a:buNone/>
                <a:tabLst/>
                <a:defRPr/>
              </a:pPr>
              <a:t>9/22/2022</a:t>
            </a:fld>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8" name="Footer Placeholder 7">
            <a:extLst>
              <a:ext uri="{FF2B5EF4-FFF2-40B4-BE49-F238E27FC236}">
                <a16:creationId xmlns:a16="http://schemas.microsoft.com/office/drawing/2014/main" id="{47997A37-7A96-46DE-A23D-1CF97F1AA51A}"/>
              </a:ext>
            </a:extLst>
          </p:cNvPr>
          <p:cNvSpPr>
            <a:spLocks noGrp="1"/>
          </p:cNvSpPr>
          <p:nvPr>
            <p:ph type="ftr" sz="quarter" idx="11"/>
          </p:nvPr>
        </p:nvSpPr>
        <p:spPr/>
        <p: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E5E5E"/>
              </a:solidFill>
              <a:effectLst/>
              <a:uLnTx/>
              <a:uFillTx/>
              <a:latin typeface="Helvetica Neue"/>
              <a:sym typeface="Helvetica Neue"/>
            </a:endParaRPr>
          </a:p>
        </p:txBody>
      </p:sp>
      <p:sp>
        <p:nvSpPr>
          <p:cNvPr id="10" name="Slide Number Placeholder 9">
            <a:extLst>
              <a:ext uri="{FF2B5EF4-FFF2-40B4-BE49-F238E27FC236}">
                <a16:creationId xmlns:a16="http://schemas.microsoft.com/office/drawing/2014/main" id="{A02EF51D-EEB4-46B5-B716-F397E070FA88}"/>
              </a:ext>
            </a:extLst>
          </p:cNvPr>
          <p:cNvSpPr>
            <a:spLocks noGrp="1"/>
          </p:cNvSpPr>
          <p:nvPr>
            <p:ph type="sldNum" sz="quarter" idx="12"/>
          </p:nvPr>
        </p:nvSpPr>
        <p:spPr>
          <a:xfrm>
            <a:off x="12006215" y="13076008"/>
            <a:ext cx="359073" cy="379591"/>
          </a:xfr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7FB8F35-72AE-47AE-AA06-601B8F517821}" type="slidenum">
              <a:rPr kumimoji="0" lang="en-US" sz="1800" b="0" i="0" u="none" strike="noStrike" kern="0" cap="none" spc="0" normalizeH="0" baseline="0" noProof="0" smtClean="0">
                <a:ln>
                  <a:noFill/>
                </a:ln>
                <a:solidFill>
                  <a:srgbClr val="000000"/>
                </a:solidFill>
                <a:effectLst/>
                <a:uLnTx/>
                <a:uFillTx/>
                <a:latin typeface="Helvetica Neue"/>
                <a:sym typeface="Helvetica Neue"/>
              </a:rPr>
              <a:pPr marL="0" marR="0" lvl="0" indent="0" algn="ctr" defTabSz="584200" rtl="0" eaLnBrk="1" fontAlgn="auto" latinLnBrk="0" hangingPunct="0">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rgbClr val="000000"/>
              </a:solidFill>
              <a:effectLst/>
              <a:uLnTx/>
              <a:uFillTx/>
              <a:latin typeface="Helvetica Neue"/>
              <a:sym typeface="Helvetica Neue"/>
            </a:endParaRPr>
          </a:p>
        </p:txBody>
      </p:sp>
    </p:spTree>
    <p:extLst>
      <p:ext uri="{BB962C8B-B14F-4D97-AF65-F5344CB8AC3E}">
        <p14:creationId xmlns:p14="http://schemas.microsoft.com/office/powerpoint/2010/main" val="450985726"/>
      </p:ext>
    </p:extLst>
  </p:cSld>
  <p:clrMapOvr>
    <a:masterClrMapping/>
  </p:clrMapOvr>
  <mc:AlternateContent xmlns:mc="http://schemas.openxmlformats.org/markup-compatibility/2006" xmlns:p14="http://schemas.microsoft.com/office/powerpoint/2010/main">
    <mc:Choice Requires="p14">
      <p:transition spd="slow" p14:dur="2000" advTm="11423"/>
    </mc:Choice>
    <mc:Fallback xmlns="">
      <p:transition spd="slow" advTm="11423"/>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24554</TotalTime>
  <Words>4103</Words>
  <Application>Microsoft Office PowerPoint</Application>
  <PresentationFormat>Custom</PresentationFormat>
  <Paragraphs>288</Paragraphs>
  <Slides>63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Calibri</vt:lpstr>
      <vt:lpstr>Calibri Light</vt:lpstr>
      <vt:lpstr>Helvetica Neue</vt:lpstr>
      <vt:lpstr>Helvetica Neue Medium</vt:lpstr>
      <vt:lpstr>21_BasicWhite</vt:lpstr>
      <vt:lpstr>Office Theme</vt:lpstr>
      <vt:lpstr>The problem</vt:lpstr>
      <vt:lpstr>Input vs output : how immersive do we want to be?</vt:lpstr>
      <vt:lpstr>The problem - narrowed</vt:lpstr>
      <vt:lpstr>PowerPoint Presentation</vt:lpstr>
      <vt:lpstr>The rise of calm technologies</vt:lpstr>
      <vt:lpstr>reMarkable</vt:lpstr>
      <vt:lpstr>PowerPoint Presentation</vt:lpstr>
      <vt:lpstr>Playfinity</vt:lpstr>
      <vt:lpstr>Jooki</vt:lpstr>
      <vt:lpstr>The Light Phone</vt:lpstr>
      <vt:lpstr>The Boring Phone</vt:lpstr>
      <vt:lpstr>Mighty Vibe</vt:lpstr>
      <vt:lpstr>Freewrite</vt:lpstr>
      <vt:lpstr>Kyocera KY-O1L</vt:lpstr>
      <vt:lpstr>Kindle</vt:lpstr>
      <vt:lpstr>PowerPoint Presentation</vt:lpstr>
      <vt:lpstr>Criteria for good technologies</vt:lpstr>
      <vt:lpstr>Example Projects  …that could shaped into MSc projects &amp; theses</vt:lpstr>
      <vt:lpstr>#1: The oPhone</vt:lpstr>
      <vt:lpstr>PowerPoint Presentation</vt:lpstr>
      <vt:lpstr>PowerPoint Presentation</vt:lpstr>
      <vt:lpstr>#2: Social phones</vt:lpstr>
      <vt:lpstr>PowerPoint Presentation</vt:lpstr>
      <vt:lpstr>PowerPoint Presentation</vt:lpstr>
      <vt:lpstr>#3 NorCode</vt:lpstr>
      <vt:lpstr>PowerPoint Presentation</vt:lpstr>
      <vt:lpstr>PowerPoint Presentation</vt:lpstr>
      <vt:lpstr>#4 Mobile butler</vt:lpstr>
      <vt:lpstr>PowerPoint Presentation</vt:lpstr>
      <vt:lpstr>PowerPoint Presentation</vt:lpstr>
      <vt:lpstr>#5 Plotbot</vt:lpstr>
      <vt:lpstr>PowerPoint Presentation</vt:lpstr>
      <vt:lpstr>#6 Scrollometer</vt:lpstr>
      <vt:lpstr>PowerPoint Presentation</vt:lpstr>
      <vt:lpstr>#7 Enough button</vt:lpstr>
      <vt:lpstr>PowerPoint Presentation</vt:lpstr>
      <vt:lpstr>PowerPoint Presentation</vt:lpstr>
      <vt:lpstr>#8 Distractionless music</vt:lpstr>
      <vt:lpstr>PowerPoint Presentation</vt:lpstr>
      <vt:lpstr>PowerPoint Presentation</vt:lpstr>
      <vt:lpstr>#9 Calm cafe</vt:lpstr>
      <vt:lpstr>PowerPoint Presentation</vt:lpstr>
      <vt:lpstr>PowerPoint Presentation</vt:lpstr>
      <vt:lpstr>#10 The movie guide</vt:lpstr>
      <vt:lpstr>PowerPoint Presentation</vt:lpstr>
      <vt:lpstr>#11 Keyboard pressure and stress monitor</vt:lpstr>
      <vt:lpstr>Keyboard pressure &amp; stress monitor</vt:lpstr>
      <vt:lpstr>PowerPoint Presentation</vt:lpstr>
      <vt:lpstr>#12 Touch teacher</vt:lpstr>
      <vt:lpstr>Touch teacher</vt:lpstr>
      <vt:lpstr>PowerPoint Presentation</vt:lpstr>
      <vt:lpstr>#13 Smart home assistant</vt:lpstr>
      <vt:lpstr>PowerPoint Presentation</vt:lpstr>
      <vt:lpstr>#14 Transparent phone</vt:lpstr>
      <vt:lpstr>PowerPoint Presentation</vt:lpstr>
      <vt:lpstr>#15 The calm home alternative</vt:lpstr>
      <vt:lpstr>The problem revisited</vt:lpstr>
      <vt:lpstr>PowerPoint Presentation</vt:lpstr>
      <vt:lpstr>PowerPoint Presentation</vt:lpstr>
      <vt:lpstr>PowerPoint Presentation</vt:lpstr>
      <vt:lpstr>PowerPoint Presentation</vt:lpstr>
      <vt:lpstr>#16 Re-printable paper (with eInk)</vt:lpstr>
      <vt:lpstr>Techwell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Techwell precubator</dc:title>
  <dc:creator>Tobias Dahl</dc:creator>
  <cp:lastModifiedBy>Tobias Dahl</cp:lastModifiedBy>
  <cp:revision>31</cp:revision>
  <cp:lastPrinted>2022-03-23T07:30:27Z</cp:lastPrinted>
  <dcterms:modified xsi:type="dcterms:W3CDTF">2022-09-22T11:11:07Z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-592021769</vt:i4>
  </property>
  <property fmtid="{D5CDD505-2E9C-101B-9397-08002B2CF9AE}" pid="3" name="_NewReviewCycle">
    <vt:lpwstr/>
  </property>
  <property fmtid="{D5CDD505-2E9C-101B-9397-08002B2CF9AE}" pid="4" name="_EmailSubject">
    <vt:lpwstr>Mulige humane tech/calm tech masteroppgaver</vt:lpwstr>
  </property>
  <property fmtid="{D5CDD505-2E9C-101B-9397-08002B2CF9AE}" pid="5" name="_AuthorEmail">
    <vt:lpwstr>Tobias.Dahl@sintef.no</vt:lpwstr>
  </property>
  <property fmtid="{D5CDD505-2E9C-101B-9397-08002B2CF9AE}" pid="6" name="_AuthorEmailDisplayName">
    <vt:lpwstr>Tobias Dahl</vt:lpwstr>
  </property>
  <property fmtid="{D5CDD505-2E9C-101B-9397-08002B2CF9AE}" pid="7" name="_PreviousAdHocReviewCycleID">
    <vt:i4>594629601</vt:i4>
  </property>
</Properties>
</file>