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trictFirstAndLastChars="0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9" r:id="rId3"/>
    <p:sldId id="287" r:id="rId4"/>
    <p:sldId id="257" r:id="rId5"/>
    <p:sldId id="261" r:id="rId6"/>
    <p:sldId id="288" r:id="rId7"/>
    <p:sldId id="273" r:id="rId8"/>
    <p:sldId id="289" r:id="rId9"/>
    <p:sldId id="290" r:id="rId10"/>
    <p:sldId id="271" r:id="rId11"/>
    <p:sldId id="270" r:id="rId12"/>
    <p:sldId id="282" r:id="rId13"/>
    <p:sldId id="283" r:id="rId14"/>
  </p:sldIdLst>
  <p:sldSz cx="9144000" cy="5715000" type="screen16x10"/>
  <p:notesSz cx="7104063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1pPr>
    <a:lvl2pPr marL="361950" indent="9525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2pPr>
    <a:lvl3pPr marL="725488" indent="18891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3pPr>
    <a:lvl4pPr marL="1087438" indent="28416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1450975" indent="377825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672">
          <p15:clr>
            <a:srgbClr val="A4A3A4"/>
          </p15:clr>
        </p15:guide>
        <p15:guide id="3" pos="5472">
          <p15:clr>
            <a:srgbClr val="A4A3A4"/>
          </p15:clr>
        </p15:guide>
        <p15:guide id="4" pos="1008">
          <p15:clr>
            <a:srgbClr val="A4A3A4"/>
          </p15:clr>
        </p15:guide>
        <p15:guide id="5" pos="11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84B5"/>
    <a:srgbClr val="859EC7"/>
    <a:srgbClr val="3B5997"/>
    <a:srgbClr val="3E8F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0" autoAdjust="0"/>
    <p:restoredTop sz="90570" autoAdjust="0"/>
  </p:normalViewPr>
  <p:slideViewPr>
    <p:cSldViewPr>
      <p:cViewPr varScale="1">
        <p:scale>
          <a:sx n="123" d="100"/>
          <a:sy n="123" d="100"/>
        </p:scale>
        <p:origin x="1968" y="102"/>
      </p:cViewPr>
      <p:guideLst>
        <p:guide orient="horz" pos="1800"/>
        <p:guide pos="672"/>
        <p:guide pos="5472"/>
        <p:guide pos="1008"/>
        <p:guide pos="11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78427" cy="511732"/>
          </a:xfrm>
          <a:prstGeom prst="rect">
            <a:avLst/>
          </a:prstGeom>
        </p:spPr>
        <p:txBody>
          <a:bodyPr vert="horz" wrap="square" lIns="94650" tIns="47325" rIns="94650" bIns="47325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1732"/>
          </a:xfrm>
          <a:prstGeom prst="rect">
            <a:avLst/>
          </a:prstGeom>
        </p:spPr>
        <p:txBody>
          <a:bodyPr vert="horz" wrap="square" lIns="94650" tIns="47325" rIns="94650" bIns="47325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323F530D-EBC3-45BF-AF39-959734DF718E}" type="datetime1">
              <a:rPr lang="nb-NO" altLang="nb-NO"/>
              <a:pPr>
                <a:defRPr/>
              </a:pPr>
              <a:t>16.08.2023</a:t>
            </a:fld>
            <a:endParaRPr lang="nb-NO" alt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721106"/>
            <a:ext cx="3078427" cy="511732"/>
          </a:xfrm>
          <a:prstGeom prst="rect">
            <a:avLst/>
          </a:prstGeom>
        </p:spPr>
        <p:txBody>
          <a:bodyPr vert="horz" wrap="square" lIns="94650" tIns="47325" rIns="94650" bIns="47325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992" y="9721106"/>
            <a:ext cx="3078427" cy="511732"/>
          </a:xfrm>
          <a:prstGeom prst="rect">
            <a:avLst/>
          </a:prstGeom>
        </p:spPr>
        <p:txBody>
          <a:bodyPr vert="horz" wrap="square" lIns="94650" tIns="47325" rIns="94650" bIns="47325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BD8F9985-2E3B-473E-9DB1-32E01B7B4C7E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1999637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078427" cy="511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650" tIns="47325" rIns="94650" bIns="47325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5637" y="0"/>
            <a:ext cx="3078427" cy="511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650" tIns="47325" rIns="94650" bIns="47325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82600" y="768350"/>
            <a:ext cx="6138863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210" y="4861443"/>
            <a:ext cx="5209646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650" tIns="47325" rIns="94650" bIns="473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2883"/>
            <a:ext cx="3078427" cy="511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650" tIns="47325" rIns="94650" bIns="47325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smtClean="0"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5637" y="9722883"/>
            <a:ext cx="3078427" cy="511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650" tIns="47325" rIns="94650" bIns="47325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16374BCA-D581-4703-AB1A-B71931961906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6923585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36195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72548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08743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450975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1814627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177552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40478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03403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 smtClean="0"/>
              <a:t>I’m</a:t>
            </a:r>
            <a:r>
              <a:rPr lang="nb-NO" dirty="0" smtClean="0"/>
              <a:t> Kaja, </a:t>
            </a:r>
            <a:r>
              <a:rPr lang="nb-NO" dirty="0" err="1" smtClean="0"/>
              <a:t>studied</a:t>
            </a:r>
            <a:r>
              <a:rPr lang="nb-NO" dirty="0" smtClean="0"/>
              <a:t> </a:t>
            </a:r>
            <a:r>
              <a:rPr lang="nb-NO" dirty="0" err="1" smtClean="0"/>
              <a:t>here</a:t>
            </a:r>
            <a:r>
              <a:rPr lang="nb-NO" dirty="0" smtClean="0"/>
              <a:t> </a:t>
            </a:r>
            <a:r>
              <a:rPr lang="nb-NO" dirty="0" err="1" smtClean="0"/>
              <a:t>before</a:t>
            </a:r>
            <a:r>
              <a:rPr lang="nb-NO" dirty="0" smtClean="0"/>
              <a:t> OJD </a:t>
            </a:r>
            <a:r>
              <a:rPr lang="nb-NO" dirty="0" err="1" smtClean="0"/>
              <a:t>even</a:t>
            </a:r>
            <a:r>
              <a:rPr lang="nb-NO" dirty="0" smtClean="0"/>
              <a:t> </a:t>
            </a:r>
            <a:r>
              <a:rPr lang="nb-NO" dirty="0" err="1" smtClean="0"/>
              <a:t>existed</a:t>
            </a:r>
            <a:r>
              <a:rPr lang="nb-NO" dirty="0" smtClean="0"/>
              <a:t>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374BCA-D581-4703-AB1A-B71931961906}" type="slidenum">
              <a:rPr lang="en-US" altLang="nb-NO" smtClean="0"/>
              <a:pPr>
                <a:defRPr/>
              </a:pPr>
              <a:t>2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808832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Or:</a:t>
            </a:r>
            <a:r>
              <a:rPr lang="nb-NO" baseline="0" dirty="0" smtClean="0"/>
              <a:t> </a:t>
            </a:r>
            <a:r>
              <a:rPr lang="nb-NO" baseline="0" dirty="0" err="1" smtClean="0"/>
              <a:t>come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yell</a:t>
            </a:r>
            <a:r>
              <a:rPr lang="nb-NO" baseline="0" dirty="0" smtClean="0"/>
              <a:t> at </a:t>
            </a:r>
            <a:r>
              <a:rPr lang="nb-NO" baseline="0" dirty="0" err="1" smtClean="0"/>
              <a:t>me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374BCA-D581-4703-AB1A-B71931961906}" type="slidenum">
              <a:rPr lang="en-US" altLang="nb-NO" smtClean="0"/>
              <a:pPr>
                <a:defRPr/>
              </a:pPr>
              <a:t>12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8954774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Grovverksted / workshop in </a:t>
            </a:r>
            <a:r>
              <a:rPr lang="nb-NO" dirty="0" err="1" smtClean="0"/>
              <a:t>addition</a:t>
            </a:r>
            <a:r>
              <a:rPr lang="nb-NO" dirty="0" smtClean="0"/>
              <a:t> to </a:t>
            </a:r>
            <a:r>
              <a:rPr lang="nb-NO" dirty="0" err="1" smtClean="0"/>
              <a:t>shelter</a:t>
            </a:r>
            <a:r>
              <a:rPr lang="nb-NO" dirty="0" smtClean="0"/>
              <a:t>…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374BCA-D581-4703-AB1A-B71931961906}" type="slidenum">
              <a:rPr lang="en-US" altLang="nb-NO" smtClean="0"/>
              <a:pPr>
                <a:defRPr/>
              </a:pPr>
              <a:t>14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790883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468" marR="0" lvl="0" indent="-177468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nb-NO" dirty="0" smtClean="0"/>
              <a:t>«</a:t>
            </a:r>
            <a:r>
              <a:rPr lang="nb-NO" dirty="0" err="1" smtClean="0"/>
              <a:t>where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Internet</a:t>
            </a:r>
            <a:r>
              <a:rPr lang="nb-NO" dirty="0" smtClean="0"/>
              <a:t> first </a:t>
            </a:r>
            <a:r>
              <a:rPr lang="nb-NO" dirty="0" err="1" smtClean="0"/>
              <a:t>came</a:t>
            </a:r>
            <a:r>
              <a:rPr lang="nb-NO" dirty="0" smtClean="0"/>
              <a:t> to Europe» - literally, in </a:t>
            </a:r>
            <a:r>
              <a:rPr lang="nb-NO" dirty="0" err="1" smtClean="0"/>
              <a:t>our</a:t>
            </a:r>
            <a:r>
              <a:rPr lang="nb-NO" dirty="0" smtClean="0"/>
              <a:t> basement</a:t>
            </a:r>
          </a:p>
          <a:p>
            <a:pPr marL="177468" indent="-177468">
              <a:buFontTx/>
              <a:buChar char="-"/>
            </a:pPr>
            <a:endParaRPr lang="nb-NO" dirty="0" smtClean="0"/>
          </a:p>
          <a:p>
            <a:pPr marL="177468" indent="-177468">
              <a:buFontTx/>
              <a:buChar char="-"/>
            </a:pPr>
            <a:r>
              <a:rPr lang="nb-NO" dirty="0" smtClean="0"/>
              <a:t>UNIK </a:t>
            </a:r>
            <a:r>
              <a:rPr lang="nb-NO" dirty="0" smtClean="0"/>
              <a:t>– </a:t>
            </a:r>
            <a:r>
              <a:rPr lang="nb-NO" dirty="0" err="1" smtClean="0"/>
              <a:t>owned</a:t>
            </a:r>
            <a:r>
              <a:rPr lang="nb-NO" dirty="0" smtClean="0"/>
              <a:t> by </a:t>
            </a:r>
            <a:r>
              <a:rPr lang="nb-NO" dirty="0" err="1" smtClean="0"/>
              <a:t>Universities</a:t>
            </a:r>
            <a:r>
              <a:rPr lang="nb-NO" baseline="0" dirty="0" smtClean="0"/>
              <a:t> and </a:t>
            </a:r>
            <a:r>
              <a:rPr lang="nb-NO" baseline="0" dirty="0" err="1" smtClean="0"/>
              <a:t>research</a:t>
            </a:r>
            <a:r>
              <a:rPr lang="nb-NO" baseline="0" dirty="0" smtClean="0"/>
              <a:t> establishments</a:t>
            </a:r>
          </a:p>
          <a:p>
            <a:pPr marL="177468" indent="-177468">
              <a:buFontTx/>
              <a:buChar char="-"/>
            </a:pPr>
            <a:r>
              <a:rPr lang="nb-NO" baseline="0" dirty="0" smtClean="0"/>
              <a:t>FFI - Norwegian </a:t>
            </a:r>
            <a:r>
              <a:rPr lang="nb-NO" baseline="0" dirty="0" err="1" smtClean="0"/>
              <a:t>Defence</a:t>
            </a:r>
            <a:r>
              <a:rPr lang="nb-NO" baseline="0" dirty="0" smtClean="0"/>
              <a:t> Research Establishment</a:t>
            </a:r>
          </a:p>
          <a:p>
            <a:pPr marL="177468" indent="-177468">
              <a:buFontTx/>
              <a:buChar char="-"/>
            </a:pPr>
            <a:r>
              <a:rPr lang="nb-NO" baseline="0" dirty="0" smtClean="0"/>
              <a:t>IFE – </a:t>
            </a:r>
            <a:r>
              <a:rPr lang="nb-NO" baseline="0" dirty="0" err="1" smtClean="0"/>
              <a:t>Institute</a:t>
            </a:r>
            <a:r>
              <a:rPr lang="nb-NO" baseline="0" dirty="0" smtClean="0"/>
              <a:t> for </a:t>
            </a:r>
            <a:r>
              <a:rPr lang="nb-NO" baseline="0" dirty="0" err="1" smtClean="0"/>
              <a:t>energy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technology</a:t>
            </a:r>
            <a:endParaRPr lang="nb-NO" baseline="0" dirty="0" smtClean="0"/>
          </a:p>
          <a:p>
            <a:pPr marL="177468" indent="-177468">
              <a:buFontTx/>
              <a:buChar char="-"/>
            </a:pPr>
            <a:r>
              <a:rPr lang="nb-NO" baseline="0" dirty="0" err="1" smtClean="0"/>
              <a:t>NORSAR</a:t>
            </a:r>
            <a:endParaRPr lang="nb-NO" baseline="0" dirty="0" smtClean="0"/>
          </a:p>
          <a:p>
            <a:pPr marL="177468" indent="-177468" defTabSz="946495">
              <a:buFontTx/>
              <a:buChar char="-"/>
              <a:defRPr/>
            </a:pPr>
            <a:r>
              <a:rPr lang="nb-NO" baseline="0" dirty="0" err="1" smtClean="0"/>
              <a:t>Justervesenet</a:t>
            </a:r>
            <a:r>
              <a:rPr lang="nb-NO" baseline="0" dirty="0" smtClean="0"/>
              <a:t> - </a:t>
            </a:r>
            <a:r>
              <a:rPr lang="nb-NO" dirty="0"/>
              <a:t>Norwegian </a:t>
            </a:r>
            <a:r>
              <a:rPr lang="nb-NO" dirty="0" err="1"/>
              <a:t>Metrology</a:t>
            </a:r>
            <a:r>
              <a:rPr lang="nb-NO" dirty="0"/>
              <a:t> Service</a:t>
            </a:r>
          </a:p>
          <a:p>
            <a:pPr marL="177468" indent="-177468">
              <a:buFontTx/>
              <a:buChar char="-"/>
            </a:pPr>
            <a:r>
              <a:rPr lang="nb-NO" baseline="0" dirty="0" smtClean="0"/>
              <a:t>NILU – Norwegian </a:t>
            </a:r>
            <a:r>
              <a:rPr lang="nb-NO" baseline="0" dirty="0" err="1" smtClean="0"/>
              <a:t>institute</a:t>
            </a:r>
            <a:r>
              <a:rPr lang="nb-NO" baseline="0" dirty="0" smtClean="0"/>
              <a:t> for air </a:t>
            </a:r>
            <a:r>
              <a:rPr lang="nb-NO" baseline="0" dirty="0" err="1" smtClean="0"/>
              <a:t>research</a:t>
            </a:r>
            <a:endParaRPr lang="nb-NO" baseline="0" dirty="0" smtClean="0"/>
          </a:p>
          <a:p>
            <a:pPr marL="177468" indent="-177468">
              <a:buFontTx/>
              <a:buChar char="-"/>
            </a:pPr>
            <a:r>
              <a:rPr lang="nb-NO" baseline="0" dirty="0" smtClean="0"/>
              <a:t>Telenor </a:t>
            </a:r>
          </a:p>
          <a:p>
            <a:pPr marL="177468" indent="-177468">
              <a:buFontTx/>
              <a:buChar char="-"/>
            </a:pPr>
            <a:endParaRPr lang="nb-NO" baseline="0" dirty="0" smtClean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374BCA-D581-4703-AB1A-B71931961906}" type="slidenum">
              <a:rPr lang="en-US" altLang="nb-NO" smtClean="0"/>
              <a:pPr>
                <a:defRPr/>
              </a:pPr>
              <a:t>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156066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C97E71-7CC0-7D4D-AFFD-1D3A1FC40E8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212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39263129" indent="-38789881" eaLnBrk="0" hangingPunct="0">
              <a:spcBef>
                <a:spcPct val="30000"/>
              </a:spcBef>
              <a:defRPr sz="1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83119" indent="-236624" eaLnBrk="0" hangingPunct="0">
              <a:spcBef>
                <a:spcPct val="30000"/>
              </a:spcBef>
              <a:defRPr sz="1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56367" indent="-236624" eaLnBrk="0" hangingPunct="0">
              <a:spcBef>
                <a:spcPct val="30000"/>
              </a:spcBef>
              <a:defRPr sz="1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129615" indent="-236624" eaLnBrk="0" hangingPunct="0">
              <a:spcBef>
                <a:spcPct val="30000"/>
              </a:spcBef>
              <a:defRPr sz="1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602862" indent="-236624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3076110" indent="-236624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549358" indent="-236624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4022606" indent="-236624" eaLnBrk="0" fontAlgn="base" hangingPunct="0">
              <a:spcBef>
                <a:spcPct val="3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</a:pPr>
            <a:fld id="{FD978A37-04FD-460B-990D-63D951393362}" type="slidenum">
              <a:rPr lang="en-US" altLang="nb-NO" sz="1200"/>
              <a:pPr>
                <a:spcBef>
                  <a:spcPct val="0"/>
                </a:spcBef>
              </a:pPr>
              <a:t>5</a:t>
            </a:fld>
            <a:endParaRPr lang="en-US" altLang="nb-NO" sz="120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7468" indent="-177468" eaLnBrk="1" hangingPunct="1">
              <a:buFontTx/>
              <a:buChar char="-"/>
            </a:pPr>
            <a:r>
              <a:rPr lang="nb-NO" altLang="nb-NO" dirty="0" smtClean="0"/>
              <a:t>ITS = Department </a:t>
            </a:r>
            <a:r>
              <a:rPr lang="nb-NO" altLang="nb-NO" dirty="0" err="1" smtClean="0"/>
              <a:t>of</a:t>
            </a:r>
            <a:r>
              <a:rPr lang="nb-NO" altLang="nb-NO" dirty="0" smtClean="0"/>
              <a:t> Technology Systems</a:t>
            </a:r>
            <a:endParaRPr lang="nb-NO" altLang="nb-NO" baseline="0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374BCA-D581-4703-AB1A-B71931961906}" type="slidenum">
              <a:rPr lang="en-US" altLang="nb-NO" smtClean="0"/>
              <a:pPr>
                <a:defRPr/>
              </a:pPr>
              <a:t>6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960951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aseline="0" dirty="0" smtClean="0"/>
              <a:t>All </a:t>
            </a:r>
            <a:r>
              <a:rPr lang="nb-NO" baseline="0" dirty="0" err="1" smtClean="0"/>
              <a:t>available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UiO web </a:t>
            </a:r>
            <a:r>
              <a:rPr lang="nb-NO" baseline="0" dirty="0" err="1" smtClean="0"/>
              <a:t>page</a:t>
            </a:r>
            <a:r>
              <a:rPr lang="nb-NO" baseline="0" dirty="0" smtClean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1E414D-9607-4BE7-9103-8E9F65F08326}" type="slidenum">
              <a:rPr lang="en-US" altLang="nb-NO" smtClean="0"/>
              <a:pPr>
                <a:defRPr/>
              </a:pPr>
              <a:t>8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357858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aseline="0" dirty="0" smtClean="0"/>
              <a:t>All </a:t>
            </a:r>
            <a:r>
              <a:rPr lang="nb-NO" baseline="0" dirty="0" err="1" smtClean="0"/>
              <a:t>available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UiO web </a:t>
            </a:r>
            <a:r>
              <a:rPr lang="nb-NO" baseline="0" dirty="0" err="1" smtClean="0"/>
              <a:t>page</a:t>
            </a:r>
            <a:r>
              <a:rPr lang="nb-NO" baseline="0" dirty="0" smtClean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1E414D-9607-4BE7-9103-8E9F65F08326}" type="slidenum">
              <a:rPr lang="en-US" altLang="nb-NO" smtClean="0"/>
              <a:pPr>
                <a:defRPr/>
              </a:pPr>
              <a:t>9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309494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aseline="0" dirty="0" smtClean="0"/>
              <a:t>All </a:t>
            </a:r>
            <a:r>
              <a:rPr lang="nb-NO" baseline="0" dirty="0" err="1" smtClean="0"/>
              <a:t>available</a:t>
            </a:r>
            <a:r>
              <a:rPr lang="nb-NO" baseline="0" dirty="0" smtClean="0"/>
              <a:t> </a:t>
            </a:r>
            <a:r>
              <a:rPr lang="nb-NO" baseline="0" dirty="0" err="1" smtClean="0"/>
              <a:t>on</a:t>
            </a:r>
            <a:r>
              <a:rPr lang="nb-NO" baseline="0" dirty="0" smtClean="0"/>
              <a:t> </a:t>
            </a:r>
            <a:r>
              <a:rPr lang="nb-NO" baseline="0" dirty="0" err="1" smtClean="0"/>
              <a:t>the</a:t>
            </a:r>
            <a:r>
              <a:rPr lang="nb-NO" baseline="0" dirty="0" smtClean="0"/>
              <a:t> UiO web </a:t>
            </a:r>
            <a:r>
              <a:rPr lang="nb-NO" baseline="0" dirty="0" err="1" smtClean="0"/>
              <a:t>page</a:t>
            </a:r>
            <a:r>
              <a:rPr lang="nb-NO" baseline="0" dirty="0" smtClean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1E414D-9607-4BE7-9103-8E9F65F08326}" type="slidenum">
              <a:rPr lang="en-US" altLang="nb-NO" smtClean="0"/>
              <a:pPr>
                <a:defRPr/>
              </a:pPr>
              <a:t>10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927640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I </a:t>
            </a:r>
            <a:r>
              <a:rPr lang="nb-NO" dirty="0" err="1" smtClean="0"/>
              <a:t>usually</a:t>
            </a:r>
            <a:r>
              <a:rPr lang="nb-NO" dirty="0" smtClean="0"/>
              <a:t> </a:t>
            </a:r>
            <a:r>
              <a:rPr lang="nb-NO" dirty="0" err="1" smtClean="0"/>
              <a:t>add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percentage</a:t>
            </a:r>
            <a:r>
              <a:rPr lang="nb-NO" dirty="0" smtClean="0"/>
              <a:t> (80-90%),</a:t>
            </a:r>
            <a:r>
              <a:rPr lang="nb-NO" baseline="0" dirty="0" smtClean="0"/>
              <a:t> </a:t>
            </a:r>
            <a:r>
              <a:rPr lang="nb-NO" baseline="0" dirty="0" err="1" smtClean="0"/>
              <a:t>but</a:t>
            </a:r>
            <a:r>
              <a:rPr lang="nb-NO" baseline="0" dirty="0" smtClean="0"/>
              <a:t> </a:t>
            </a:r>
            <a:r>
              <a:rPr lang="nb-NO" baseline="0" dirty="0" err="1" smtClean="0"/>
              <a:t>now</a:t>
            </a:r>
            <a:r>
              <a:rPr lang="nb-NO" baseline="0" dirty="0" smtClean="0"/>
              <a:t> I </a:t>
            </a:r>
            <a:r>
              <a:rPr lang="nb-NO" baseline="0" dirty="0" err="1" smtClean="0"/>
              <a:t>give</a:t>
            </a:r>
            <a:r>
              <a:rPr lang="nb-NO" baseline="0" dirty="0" smtClean="0"/>
              <a:t> up. :o) Just ask </a:t>
            </a:r>
            <a:r>
              <a:rPr lang="nb-NO" baseline="0" dirty="0" err="1" smtClean="0"/>
              <a:t>your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lecturer</a:t>
            </a:r>
            <a:r>
              <a:rPr lang="nb-NO" baseline="0" dirty="0" smtClean="0"/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374BCA-D581-4703-AB1A-B71931961906}" type="slidenum">
              <a:rPr lang="en-US" altLang="nb-NO" smtClean="0"/>
              <a:pPr>
                <a:defRPr/>
              </a:pPr>
              <a:t>11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23744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883155" y="1917128"/>
            <a:ext cx="7543800" cy="952500"/>
          </a:xfrm>
        </p:spPr>
        <p:txBody>
          <a:bodyPr anchor="b"/>
          <a:lstStyle>
            <a:lvl1pPr>
              <a:defRPr sz="1600"/>
            </a:lvl1pPr>
          </a:lstStyle>
          <a:p>
            <a:r>
              <a:rPr lang="nb-NO" smtClean="0"/>
              <a:t>Klikk for å redigere tittelstil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83155" y="2857500"/>
            <a:ext cx="7543800" cy="14605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b-NO" smtClean="0"/>
              <a:t>Klikk for å redigere undertittelstil i malen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687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60B51-31F6-4463-B458-50F1B9467DBB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694221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2"/>
            <a:ext cx="7772400" cy="1250155"/>
          </a:xfrm>
        </p:spPr>
        <p:txBody>
          <a:bodyPr anchor="b"/>
          <a:lstStyle>
            <a:lvl1pPr marL="0" indent="0">
              <a:buNone/>
              <a:defRPr sz="1600"/>
            </a:lvl1pPr>
            <a:lvl2pPr marL="362925" indent="0">
              <a:buNone/>
              <a:defRPr sz="1400"/>
            </a:lvl2pPr>
            <a:lvl3pPr marL="725851" indent="0">
              <a:buNone/>
              <a:defRPr sz="1300"/>
            </a:lvl3pPr>
            <a:lvl4pPr marL="1088776" indent="0">
              <a:buNone/>
              <a:defRPr sz="1100"/>
            </a:lvl4pPr>
            <a:lvl5pPr marL="1451701" indent="0">
              <a:buNone/>
              <a:defRPr sz="1100"/>
            </a:lvl5pPr>
            <a:lvl6pPr marL="1814627" indent="0">
              <a:buNone/>
              <a:defRPr sz="1100"/>
            </a:lvl6pPr>
            <a:lvl7pPr marL="2177552" indent="0">
              <a:buNone/>
              <a:defRPr sz="1100"/>
            </a:lvl7pPr>
            <a:lvl8pPr marL="2540478" indent="0">
              <a:buNone/>
              <a:defRPr sz="1100"/>
            </a:lvl8pPr>
            <a:lvl9pPr marL="2903403" indent="0">
              <a:buNone/>
              <a:defRPr sz="11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15D3F-4B78-435E-98C8-30E9CD733496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985933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651000"/>
            <a:ext cx="3771900" cy="3429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651000"/>
            <a:ext cx="3771900" cy="3429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99407-4568-4AC9-8368-07DC00E6A9AF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096464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79260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812397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279260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812397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FFCFF-D3D8-4C1F-B8FB-2C27766BF129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110214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31E18-2156-4CAD-8355-DF2B376B5C97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806653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101B0-BE5F-4C09-AA79-9701CE14D4B8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618904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27541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195917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C2FC6-E42E-4199-8D94-F02DA00FDE6E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845727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000501"/>
            <a:ext cx="5486400" cy="472281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62925" indent="0">
              <a:buNone/>
              <a:defRPr sz="2200"/>
            </a:lvl2pPr>
            <a:lvl3pPr marL="725851" indent="0">
              <a:buNone/>
              <a:defRPr sz="1900"/>
            </a:lvl3pPr>
            <a:lvl4pPr marL="1088776" indent="0">
              <a:buNone/>
              <a:defRPr sz="1600"/>
            </a:lvl4pPr>
            <a:lvl5pPr marL="1451701" indent="0">
              <a:buNone/>
              <a:defRPr sz="1600"/>
            </a:lvl5pPr>
            <a:lvl6pPr marL="1814627" indent="0">
              <a:buNone/>
              <a:defRPr sz="1600"/>
            </a:lvl6pPr>
            <a:lvl7pPr marL="2177552" indent="0">
              <a:buNone/>
              <a:defRPr sz="1600"/>
            </a:lvl7pPr>
            <a:lvl8pPr marL="2540478" indent="0">
              <a:buNone/>
              <a:defRPr sz="1600"/>
            </a:lvl8pPr>
            <a:lvl9pPr marL="2903403" indent="0">
              <a:buNone/>
              <a:defRPr sz="1600"/>
            </a:lvl9pPr>
          </a:lstStyle>
          <a:p>
            <a:pPr lvl="0"/>
            <a:r>
              <a:rPr lang="nb-NO" noProof="0" smtClean="0"/>
              <a:t>Klikk ikonet for å legge til et bilde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472782"/>
            <a:ext cx="5486400" cy="670719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154C6-7845-485A-BEAF-0289B97E4181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677275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708025"/>
            <a:ext cx="79216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smtClean="0"/>
              <a:t>Klikk for å redigere tittelstil</a:t>
            </a:r>
            <a:endParaRPr lang="en-US" altLang="nb-NO" smtClean="0"/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651000"/>
            <a:ext cx="7924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smtClean="0"/>
              <a:t>Rediger tekststiler i malen</a:t>
            </a:r>
          </a:p>
          <a:p>
            <a:pPr lvl="1"/>
            <a:r>
              <a:rPr lang="nb-NO" altLang="nb-NO" smtClean="0"/>
              <a:t>Andre nivå</a:t>
            </a:r>
          </a:p>
          <a:p>
            <a:pPr lvl="2"/>
            <a:r>
              <a:rPr lang="nb-NO" altLang="nb-NO" smtClean="0"/>
              <a:t>Tredje nivå</a:t>
            </a:r>
          </a:p>
          <a:p>
            <a:pPr lvl="3"/>
            <a:r>
              <a:rPr lang="nb-NO" altLang="nb-NO" smtClean="0"/>
              <a:t>Fjerde nivå</a:t>
            </a:r>
          </a:p>
          <a:p>
            <a:pPr lvl="4"/>
            <a:r>
              <a:rPr lang="nb-NO" altLang="nb-NO" smtClean="0"/>
              <a:t>Femte nivå</a:t>
            </a:r>
            <a:endParaRPr lang="en-US" altLang="nb-NO" smtClean="0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5334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7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nb-NO" altLang="nb-NO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18463" y="5334000"/>
            <a:ext cx="68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7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35866D25-8C0C-4EC6-B471-C46BB5A97710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9188"/>
            <a:ext cx="4401616" cy="68819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362925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72585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088776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45170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71463" indent="-271463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588963" indent="-225425" algn="l" rtl="0" eaLnBrk="1" fontAlgn="base" hangingPunct="1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  <a:ea typeface="+mn-ea"/>
          <a:cs typeface="+mn-cs"/>
        </a:defRPr>
      </a:lvl2pPr>
      <a:lvl3pPr marL="906463" indent="-180975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270000" indent="-180975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631950" indent="-180975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5pPr>
      <a:lvl6pPr marL="1996089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6pPr>
      <a:lvl7pPr marL="2359015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7pPr>
      <a:lvl8pPr marL="2721940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8pPr>
      <a:lvl9pPr marL="3084866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2925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585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88776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170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4627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77552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0478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3403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openxmlformats.org/officeDocument/2006/relationships/image" Target="../media/image27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gif"/><Relationship Id="rId3" Type="http://schemas.openxmlformats.org/officeDocument/2006/relationships/image" Target="../media/image7.png"/><Relationship Id="rId7" Type="http://schemas.openxmlformats.org/officeDocument/2006/relationships/image" Target="../media/image11.gif"/><Relationship Id="rId12" Type="http://schemas.openxmlformats.org/officeDocument/2006/relationships/image" Target="../media/image16.jp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jpg"/><Relationship Id="rId5" Type="http://schemas.openxmlformats.org/officeDocument/2006/relationships/image" Target="../media/image9.gif"/><Relationship Id="rId15" Type="http://schemas.openxmlformats.org/officeDocument/2006/relationships/image" Target="../media/image19.png"/><Relationship Id="rId10" Type="http://schemas.openxmlformats.org/officeDocument/2006/relationships/image" Target="../media/image14.jpg"/><Relationship Id="rId4" Type="http://schemas.openxmlformats.org/officeDocument/2006/relationships/image" Target="../media/image8.png"/><Relationship Id="rId9" Type="http://schemas.openxmlformats.org/officeDocument/2006/relationships/image" Target="../media/image13.jpe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nsplash.com/s/photos/book-computer?utm_source=unsplash&amp;utm_medium=referral&amp;utm_content=creditCopyText" TargetMode="External"/><Relationship Id="rId4" Type="http://schemas.openxmlformats.org/officeDocument/2006/relationships/hyperlink" Target="https://unsplash.com/@wocintechchat?utm_source=unsplash&amp;utm_medium=referral&amp;utm_content=creditCopyText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uio.no/studier/emner/matnat/its/" TargetMode="External"/><Relationship Id="rId5" Type="http://schemas.openxmlformats.org/officeDocument/2006/relationships/hyperlink" Target="https://unsplash.com/s/photos/book-computer?utm_source=unsplash&amp;utm_medium=referral&amp;utm_content=creditCopyText" TargetMode="External"/><Relationship Id="rId4" Type="http://schemas.openxmlformats.org/officeDocument/2006/relationships/hyperlink" Target="https://unsplash.com/@wocintechchat?utm_source=unsplash&amp;utm_medium=referral&amp;utm_content=creditCopyText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uio.no/studier/emner/matnat/its/" TargetMode="External"/><Relationship Id="rId5" Type="http://schemas.openxmlformats.org/officeDocument/2006/relationships/hyperlink" Target="https://unsplash.com/s/photos/book-computer?utm_source=unsplash&amp;utm_medium=referral&amp;utm_content=creditCopyText" TargetMode="External"/><Relationship Id="rId4" Type="http://schemas.openxmlformats.org/officeDocument/2006/relationships/hyperlink" Target="https://unsplash.com/@wocintechchat?utm_source=unsplash&amp;utm_medium=referral&amp;utm_content=creditCopyTex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82650" y="1917700"/>
            <a:ext cx="7543800" cy="952500"/>
          </a:xfrm>
        </p:spPr>
        <p:txBody>
          <a:bodyPr/>
          <a:lstStyle/>
          <a:p>
            <a:pPr eaLnBrk="1" hangingPunct="1"/>
            <a:r>
              <a:rPr lang="nb-NO" altLang="nb-NO" sz="3000" dirty="0" smtClean="0"/>
              <a:t>Master</a:t>
            </a:r>
            <a:r>
              <a:rPr lang="nb-NO" altLang="nb-NO" sz="3000" dirty="0"/>
              <a:t> </a:t>
            </a:r>
            <a:r>
              <a:rPr lang="nb-NO" altLang="nb-NO" sz="3000" dirty="0" smtClean="0"/>
              <a:t>studies at ITS</a:t>
            </a:r>
            <a:r>
              <a:rPr lang="nb-NO" altLang="nb-NO" dirty="0" smtClean="0"/>
              <a:t>	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82650" y="3865612"/>
            <a:ext cx="7543800" cy="1460500"/>
          </a:xfrm>
        </p:spPr>
        <p:txBody>
          <a:bodyPr/>
          <a:lstStyle/>
          <a:p>
            <a:pPr algn="r" eaLnBrk="1" hangingPunct="1"/>
            <a:r>
              <a:rPr lang="nb-NO" altLang="nb-NO" sz="2000" dirty="0" smtClean="0"/>
              <a:t>Kaja Mosserud-Haavardsholm</a:t>
            </a:r>
          </a:p>
          <a:p>
            <a:pPr algn="r" eaLnBrk="1" hangingPunct="1"/>
            <a:r>
              <a:rPr lang="nb-NO" altLang="nb-NO" sz="2000" dirty="0" smtClean="0"/>
              <a:t>Administrative head </a:t>
            </a:r>
            <a:r>
              <a:rPr lang="nb-NO" altLang="nb-NO" sz="2000" dirty="0" err="1" smtClean="0"/>
              <a:t>of</a:t>
            </a:r>
            <a:r>
              <a:rPr lang="nb-NO" altLang="nb-NO" sz="2000" dirty="0" smtClean="0"/>
              <a:t> studies, ITS</a:t>
            </a:r>
          </a:p>
          <a:p>
            <a:pPr algn="r" eaLnBrk="1" hangingPunct="1"/>
            <a:r>
              <a:rPr lang="nb-NO" altLang="nb-NO" sz="2000" dirty="0" smtClean="0"/>
              <a:t>kajaem@its.uio.no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Attending</a:t>
            </a:r>
            <a:r>
              <a:rPr lang="nb-NO" dirty="0" smtClean="0"/>
              <a:t> </a:t>
            </a:r>
            <a:r>
              <a:rPr lang="nb-NO" dirty="0" err="1" smtClean="0"/>
              <a:t>courses</a:t>
            </a:r>
            <a:r>
              <a:rPr lang="nb-NO" dirty="0" smtClean="0"/>
              <a:t> at ITS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 smtClean="0"/>
              <a:t>Two</a:t>
            </a:r>
            <a:r>
              <a:rPr lang="nb-NO" dirty="0" smtClean="0"/>
              <a:t> </a:t>
            </a:r>
            <a:r>
              <a:rPr lang="nb-NO" dirty="0" err="1" smtClean="0"/>
              <a:t>teaching</a:t>
            </a:r>
            <a:r>
              <a:rPr lang="nb-NO" dirty="0" smtClean="0"/>
              <a:t> sessions</a:t>
            </a:r>
          </a:p>
          <a:p>
            <a:pPr lvl="1"/>
            <a:r>
              <a:rPr lang="nb-NO" dirty="0" smtClean="0"/>
              <a:t>09:15-12:00 /13:15-16:00</a:t>
            </a:r>
          </a:p>
          <a:p>
            <a:pPr lvl="1"/>
            <a:endParaRPr lang="nb-NO" sz="1000" dirty="0" smtClean="0"/>
          </a:p>
          <a:p>
            <a:r>
              <a:rPr lang="nb-NO" dirty="0" err="1" smtClean="0"/>
              <a:t>Free</a:t>
            </a:r>
            <a:r>
              <a:rPr lang="nb-NO" dirty="0" smtClean="0"/>
              <a:t> bus from Blindern (</a:t>
            </a:r>
            <a:r>
              <a:rPr lang="nb-NO" dirty="0" err="1" smtClean="0"/>
              <a:t>OJD</a:t>
            </a:r>
            <a:r>
              <a:rPr lang="nb-NO" dirty="0" smtClean="0"/>
              <a:t> – Informatics </a:t>
            </a:r>
            <a:r>
              <a:rPr lang="nb-NO" dirty="0" err="1" smtClean="0"/>
              <a:t>building</a:t>
            </a:r>
            <a:r>
              <a:rPr lang="nb-NO" dirty="0" smtClean="0"/>
              <a:t>) to and from </a:t>
            </a:r>
            <a:r>
              <a:rPr lang="nb-NO" dirty="0" err="1" smtClean="0"/>
              <a:t>each</a:t>
            </a:r>
            <a:r>
              <a:rPr lang="nb-NO" dirty="0" smtClean="0"/>
              <a:t> </a:t>
            </a:r>
            <a:r>
              <a:rPr lang="nb-NO" dirty="0" err="1" smtClean="0"/>
              <a:t>session</a:t>
            </a:r>
            <a:r>
              <a:rPr lang="nb-NO" dirty="0" smtClean="0"/>
              <a:t> </a:t>
            </a:r>
          </a:p>
          <a:p>
            <a:endParaRPr lang="nb-NO" sz="1000" dirty="0" smtClean="0"/>
          </a:p>
          <a:p>
            <a:r>
              <a:rPr lang="nb-NO" dirty="0" smtClean="0"/>
              <a:t>A lot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our</a:t>
            </a:r>
            <a:r>
              <a:rPr lang="nb-NO" dirty="0" smtClean="0"/>
              <a:t> </a:t>
            </a:r>
            <a:r>
              <a:rPr lang="nb-NO" dirty="0" err="1" smtClean="0"/>
              <a:t>courses</a:t>
            </a:r>
            <a:r>
              <a:rPr lang="nb-NO" dirty="0" smtClean="0"/>
              <a:t> </a:t>
            </a:r>
            <a:r>
              <a:rPr lang="nb-NO" dirty="0" err="1" smtClean="0"/>
              <a:t>are</a:t>
            </a:r>
            <a:r>
              <a:rPr lang="nb-NO" dirty="0" smtClean="0"/>
              <a:t> </a:t>
            </a:r>
            <a:br>
              <a:rPr lang="nb-NO" dirty="0" smtClean="0"/>
            </a:br>
            <a:r>
              <a:rPr lang="nb-NO" dirty="0" smtClean="0"/>
              <a:t>video </a:t>
            </a:r>
            <a:r>
              <a:rPr lang="nb-NO" dirty="0" err="1" smtClean="0"/>
              <a:t>transferred</a:t>
            </a:r>
            <a:r>
              <a:rPr lang="nb-NO" dirty="0" smtClean="0"/>
              <a:t> (</a:t>
            </a:r>
            <a:r>
              <a:rPr lang="nb-NO" dirty="0" err="1" smtClean="0"/>
              <a:t>streaming</a:t>
            </a:r>
            <a:r>
              <a:rPr lang="nb-NO" dirty="0" smtClean="0"/>
              <a:t> / </a:t>
            </a:r>
            <a:br>
              <a:rPr lang="nb-NO" dirty="0" smtClean="0"/>
            </a:br>
            <a:r>
              <a:rPr lang="nb-NO" dirty="0" err="1" smtClean="0"/>
              <a:t>recording</a:t>
            </a:r>
            <a:r>
              <a:rPr lang="nb-NO" dirty="0" smtClean="0"/>
              <a:t> / zoom)</a:t>
            </a:r>
            <a:endParaRPr lang="nb-NO" dirty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625252"/>
            <a:ext cx="2160240" cy="1441726"/>
          </a:xfrm>
          <a:prstGeom prst="rect">
            <a:avLst/>
          </a:prstGeom>
        </p:spPr>
      </p:pic>
      <p:pic>
        <p:nvPicPr>
          <p:cNvPr id="6" name="Picture 21" descr="2013-09-05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802" y="3073524"/>
            <a:ext cx="1436714" cy="1893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" name="Picture 4" descr="2015-01-21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81636"/>
            <a:ext cx="2160240" cy="121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704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Contact</a:t>
            </a:r>
            <a:endParaRPr lang="nb-NO" dirty="0"/>
          </a:p>
        </p:txBody>
      </p:sp>
      <p:sp>
        <p:nvSpPr>
          <p:cNvPr id="16" name="Plassholder for innhold 2"/>
          <p:cNvSpPr>
            <a:spLocks noGrp="1"/>
          </p:cNvSpPr>
          <p:nvPr>
            <p:ph idx="1"/>
          </p:nvPr>
        </p:nvSpPr>
        <p:spPr>
          <a:xfrm>
            <a:off x="758825" y="1489348"/>
            <a:ext cx="7924800" cy="3888432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	</a:t>
            </a:r>
            <a:r>
              <a:rPr lang="nb-NO" dirty="0" smtClean="0"/>
              <a:t>  postmottak@its.uio.no / studieinfo@its.uio.no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	</a:t>
            </a:r>
            <a:r>
              <a:rPr lang="nb-NO" dirty="0" smtClean="0"/>
              <a:t>  </a:t>
            </a:r>
            <a:r>
              <a:rPr lang="nb-NO" dirty="0" smtClean="0"/>
              <a:t>department-</a:t>
            </a:r>
            <a:r>
              <a:rPr lang="nb-NO" dirty="0" err="1" smtClean="0"/>
              <a:t>of</a:t>
            </a:r>
            <a:r>
              <a:rPr lang="nb-NO" dirty="0" smtClean="0"/>
              <a:t>-technology-</a:t>
            </a:r>
            <a:br>
              <a:rPr lang="nb-NO" dirty="0" smtClean="0"/>
            </a:br>
            <a:r>
              <a:rPr lang="nb-NO" dirty="0" smtClean="0"/>
              <a:t>	  systems-</a:t>
            </a:r>
            <a:r>
              <a:rPr lang="nb-NO" dirty="0" err="1" smtClean="0"/>
              <a:t>uio</a:t>
            </a:r>
            <a:endParaRPr lang="nb-NO" dirty="0" smtClean="0"/>
          </a:p>
          <a:p>
            <a:pPr marL="0" indent="0">
              <a:buNone/>
            </a:pPr>
            <a:endParaRPr lang="nb-NO" sz="1000" dirty="0"/>
          </a:p>
          <a:p>
            <a:pPr marL="0" indent="0">
              <a:buNone/>
            </a:pPr>
            <a:r>
              <a:rPr lang="nb-NO" dirty="0" smtClean="0"/>
              <a:t>	</a:t>
            </a:r>
          </a:p>
          <a:p>
            <a:pPr marL="1089025" lvl="3" indent="0">
              <a:buNone/>
            </a:pPr>
            <a:r>
              <a:rPr lang="nb-NO" sz="2400" dirty="0" smtClean="0"/>
              <a:t>facebook.com/</a:t>
            </a:r>
            <a:r>
              <a:rPr lang="nb-NO" sz="2400" dirty="0" err="1" smtClean="0"/>
              <a:t>itsuio</a:t>
            </a:r>
            <a:endParaRPr lang="nb-NO" sz="2400" dirty="0" smtClean="0"/>
          </a:p>
          <a:p>
            <a:pPr marL="1089025" lvl="3" indent="0">
              <a:buNone/>
            </a:pPr>
            <a:endParaRPr lang="nb-NO" dirty="0"/>
          </a:p>
          <a:p>
            <a:pPr marL="1089025" lvl="3" indent="0">
              <a:buNone/>
            </a:pPr>
            <a:endParaRPr lang="nb-NO" sz="1000" dirty="0" smtClean="0"/>
          </a:p>
          <a:p>
            <a:pPr marL="1089025" lvl="3" indent="0">
              <a:buNone/>
            </a:pPr>
            <a:r>
              <a:rPr lang="nb-NO" sz="2200" dirty="0" smtClean="0"/>
              <a:t>www.mn.uio.no/its</a:t>
            </a:r>
          </a:p>
          <a:p>
            <a:pPr marL="1089025" lvl="3" indent="0">
              <a:buNone/>
            </a:pPr>
            <a:endParaRPr lang="nb-NO" dirty="0"/>
          </a:p>
        </p:txBody>
      </p:sp>
      <p:pic>
        <p:nvPicPr>
          <p:cNvPr id="1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47" y="1378539"/>
            <a:ext cx="910551" cy="924210"/>
          </a:xfrm>
          <a:prstGeom prst="rect">
            <a:avLst/>
          </a:prstGeom>
        </p:spPr>
      </p:pic>
      <p:sp>
        <p:nvSpPr>
          <p:cNvPr id="18" name="Rectangle 5"/>
          <p:cNvSpPr/>
          <p:nvPr/>
        </p:nvSpPr>
        <p:spPr>
          <a:xfrm>
            <a:off x="758825" y="4548577"/>
            <a:ext cx="876341" cy="81416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WWW</a:t>
            </a:r>
            <a:endParaRPr lang="nb-NO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9" name="Picture 15" descr="_MG_1447_1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6873" y="2341981"/>
            <a:ext cx="3063530" cy="2785731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13391"/>
            <a:ext cx="2120988" cy="1415529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92" b="23497"/>
          <a:stretch/>
        </p:blipFill>
        <p:spPr>
          <a:xfrm rot="5400000">
            <a:off x="7576899" y="1408362"/>
            <a:ext cx="1296144" cy="836465"/>
          </a:xfrm>
          <a:prstGeom prst="rect">
            <a:avLst/>
          </a:prstGeom>
        </p:spPr>
      </p:pic>
      <p:pic>
        <p:nvPicPr>
          <p:cNvPr id="1028" name="Picture 4" descr="File:LinkedIn logo initials.png - Wikimedia Common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2399209"/>
            <a:ext cx="876341" cy="87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Bild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825" y="3407975"/>
            <a:ext cx="868889" cy="97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20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792" y="350167"/>
            <a:ext cx="1350040" cy="15237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Student </a:t>
            </a:r>
            <a:r>
              <a:rPr lang="nb-NO" dirty="0" err="1" smtClean="0"/>
              <a:t>life</a:t>
            </a:r>
            <a:r>
              <a:rPr lang="nb-NO" dirty="0" smtClean="0"/>
              <a:t> at ITS</a:t>
            </a:r>
            <a:endParaRPr lang="nb-NO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1697140"/>
            <a:ext cx="4608512" cy="31616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409228"/>
            <a:ext cx="3096344" cy="19838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088" y="2586666"/>
            <a:ext cx="3495080" cy="18547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568" y="3649588"/>
            <a:ext cx="3132348" cy="19101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750" y="2121300"/>
            <a:ext cx="2672370" cy="15815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0572" y="1497823"/>
            <a:ext cx="1899320" cy="10595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8710" y="3841326"/>
            <a:ext cx="1440160" cy="15875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31270" y="4081636"/>
            <a:ext cx="2026348" cy="12092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70018" y="4368001"/>
            <a:ext cx="1154051" cy="106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72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625252"/>
            <a:ext cx="6984776" cy="476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1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Department </a:t>
            </a:r>
            <a:r>
              <a:rPr lang="nb-NO" dirty="0" err="1" smtClean="0"/>
              <a:t>of</a:t>
            </a:r>
            <a:r>
              <a:rPr lang="nb-NO" dirty="0" smtClean="0"/>
              <a:t> Technology Systems, </a:t>
            </a:r>
            <a:r>
              <a:rPr lang="nb-NO" dirty="0" err="1" smtClean="0"/>
              <a:t>you</a:t>
            </a:r>
            <a:r>
              <a:rPr lang="nb-NO" dirty="0" smtClean="0"/>
              <a:t> </a:t>
            </a:r>
            <a:r>
              <a:rPr lang="nb-NO" dirty="0" err="1" smtClean="0"/>
              <a:t>say</a:t>
            </a:r>
            <a:r>
              <a:rPr lang="nb-NO" dirty="0" smtClean="0"/>
              <a:t>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62000" y="1417340"/>
            <a:ext cx="7924800" cy="3960440"/>
          </a:xfrm>
        </p:spPr>
        <p:txBody>
          <a:bodyPr/>
          <a:lstStyle/>
          <a:p>
            <a:r>
              <a:rPr lang="nb-NO" dirty="0" err="1" smtClean="0"/>
              <a:t>Based</a:t>
            </a:r>
            <a:r>
              <a:rPr lang="nb-NO" dirty="0" smtClean="0"/>
              <a:t> at Kjeller </a:t>
            </a:r>
            <a:r>
              <a:rPr lang="nb-NO" dirty="0" smtClean="0"/>
              <a:t>Science</a:t>
            </a:r>
            <a:r>
              <a:rPr lang="nb-NO" dirty="0" smtClean="0"/>
              <a:t> </a:t>
            </a:r>
            <a:r>
              <a:rPr lang="nb-NO" dirty="0" smtClean="0"/>
              <a:t>Park – </a:t>
            </a:r>
            <a:r>
              <a:rPr lang="nb-NO" dirty="0" err="1" smtClean="0"/>
              <a:t>where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Internet</a:t>
            </a:r>
            <a:r>
              <a:rPr lang="nb-NO" dirty="0" smtClean="0"/>
              <a:t> </a:t>
            </a:r>
            <a:br>
              <a:rPr lang="nb-NO" dirty="0" smtClean="0"/>
            </a:br>
            <a:r>
              <a:rPr lang="nb-NO" dirty="0" smtClean="0"/>
              <a:t>first </a:t>
            </a:r>
            <a:r>
              <a:rPr lang="nb-NO" dirty="0" err="1" smtClean="0"/>
              <a:t>came</a:t>
            </a:r>
            <a:r>
              <a:rPr lang="nb-NO" dirty="0" smtClean="0"/>
              <a:t> to Europe</a:t>
            </a:r>
          </a:p>
          <a:p>
            <a:endParaRPr lang="nb-NO" sz="1000" dirty="0" smtClean="0"/>
          </a:p>
          <a:p>
            <a:r>
              <a:rPr lang="nb-NO" dirty="0" smtClean="0"/>
              <a:t>Foundation (</a:t>
            </a:r>
            <a:r>
              <a:rPr lang="nb-NO" dirty="0" err="1" smtClean="0"/>
              <a:t>started</a:t>
            </a:r>
            <a:r>
              <a:rPr lang="nb-NO" dirty="0" smtClean="0"/>
              <a:t> by UiO and</a:t>
            </a:r>
            <a:br>
              <a:rPr lang="nb-NO" dirty="0" smtClean="0"/>
            </a:br>
            <a:r>
              <a:rPr lang="nb-NO" dirty="0" smtClean="0"/>
              <a:t>establishments at Kjeller)</a:t>
            </a:r>
            <a:br>
              <a:rPr lang="nb-NO" dirty="0" smtClean="0"/>
            </a:br>
            <a:r>
              <a:rPr lang="nb-NO" dirty="0" smtClean="0"/>
              <a:t>for 30 </a:t>
            </a:r>
            <a:r>
              <a:rPr lang="nb-NO" dirty="0" err="1" smtClean="0"/>
              <a:t>years</a:t>
            </a:r>
            <a:r>
              <a:rPr lang="nb-NO" dirty="0"/>
              <a:t>;</a:t>
            </a:r>
            <a:r>
              <a:rPr lang="nb-NO" dirty="0" smtClean="0"/>
              <a:t> </a:t>
            </a:r>
            <a:r>
              <a:rPr lang="nb-NO" dirty="0" err="1" smtClean="0"/>
              <a:t>since</a:t>
            </a:r>
            <a:r>
              <a:rPr lang="nb-NO" dirty="0" smtClean="0"/>
              <a:t> 2017 a </a:t>
            </a:r>
            <a:br>
              <a:rPr lang="nb-NO" dirty="0" smtClean="0"/>
            </a:br>
            <a:r>
              <a:rPr lang="nb-NO" dirty="0" err="1" smtClean="0"/>
              <a:t>department</a:t>
            </a:r>
            <a:r>
              <a:rPr lang="nb-NO" dirty="0" smtClean="0"/>
              <a:t> at MN/UiO</a:t>
            </a:r>
            <a:endParaRPr lang="nb-NO" dirty="0" smtClean="0"/>
          </a:p>
          <a:p>
            <a:endParaRPr lang="nb-NO" sz="1000" dirty="0" smtClean="0"/>
          </a:p>
          <a:p>
            <a:r>
              <a:rPr lang="nb-NO" dirty="0" err="1" smtClean="0"/>
              <a:t>About</a:t>
            </a:r>
            <a:r>
              <a:rPr lang="nb-NO" dirty="0" smtClean="0"/>
              <a:t> 12 full-time </a:t>
            </a:r>
            <a:r>
              <a:rPr lang="nb-NO" dirty="0" err="1" smtClean="0"/>
              <a:t>researchers</a:t>
            </a:r>
            <a:endParaRPr lang="nb-NO" dirty="0" smtClean="0"/>
          </a:p>
          <a:p>
            <a:endParaRPr lang="nb-NO" sz="1000" dirty="0" smtClean="0"/>
          </a:p>
          <a:p>
            <a:r>
              <a:rPr lang="nb-NO" dirty="0" err="1" smtClean="0"/>
              <a:t>About</a:t>
            </a:r>
            <a:r>
              <a:rPr lang="nb-NO" dirty="0" smtClean="0"/>
              <a:t> 30 </a:t>
            </a:r>
            <a:r>
              <a:rPr lang="nb-NO" dirty="0" err="1" smtClean="0"/>
              <a:t>lecturers</a:t>
            </a:r>
            <a:r>
              <a:rPr lang="nb-NO" dirty="0" smtClean="0"/>
              <a:t> and supervisors </a:t>
            </a:r>
            <a:r>
              <a:rPr lang="nb-NO" dirty="0" err="1" smtClean="0"/>
              <a:t>with</a:t>
            </a:r>
            <a:r>
              <a:rPr lang="nb-NO" dirty="0" smtClean="0"/>
              <a:t> </a:t>
            </a:r>
            <a:r>
              <a:rPr lang="nb-NO" dirty="0" err="1" smtClean="0"/>
              <a:t>main</a:t>
            </a:r>
            <a:r>
              <a:rPr lang="nb-NO" dirty="0" smtClean="0"/>
              <a:t> </a:t>
            </a:r>
            <a:r>
              <a:rPr lang="nb-NO" dirty="0" err="1" smtClean="0"/>
              <a:t>positions</a:t>
            </a:r>
            <a:r>
              <a:rPr lang="nb-NO" dirty="0" smtClean="0"/>
              <a:t> in </a:t>
            </a:r>
            <a:r>
              <a:rPr lang="nb-NO" dirty="0" err="1" smtClean="0"/>
              <a:t>industry</a:t>
            </a:r>
            <a:r>
              <a:rPr lang="nb-NO" dirty="0" smtClean="0"/>
              <a:t> or </a:t>
            </a:r>
            <a:r>
              <a:rPr lang="nb-NO" dirty="0" err="1" smtClean="0"/>
              <a:t>research</a:t>
            </a:r>
            <a:r>
              <a:rPr lang="nb-NO" dirty="0" smtClean="0"/>
              <a:t> establishments</a:t>
            </a:r>
          </a:p>
          <a:p>
            <a:pPr marL="0" indent="0">
              <a:buNone/>
            </a:pPr>
            <a:endParaRPr lang="nb-NO" dirty="0" smtClean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2" b="19129"/>
          <a:stretch/>
        </p:blipFill>
        <p:spPr>
          <a:xfrm>
            <a:off x="5447507" y="2137420"/>
            <a:ext cx="3236118" cy="151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3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>
            <a:extLst>
              <a:ext uri="{FF2B5EF4-FFF2-40B4-BE49-F238E27FC236}">
                <a16:creationId xmlns:a16="http://schemas.microsoft.com/office/drawing/2014/main" id="{9105ABE4-756D-0045-BA3E-51A811978A80}"/>
              </a:ext>
            </a:extLst>
          </p:cNvPr>
          <p:cNvSpPr/>
          <p:nvPr/>
        </p:nvSpPr>
        <p:spPr bwMode="auto">
          <a:xfrm>
            <a:off x="312617" y="1001847"/>
            <a:ext cx="8435848" cy="338979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algn="ctr" defTabSz="761970" eaLnBrk="0" hangingPunct="0"/>
            <a:endParaRPr lang="en-NO" sz="1333" b="1" dirty="0">
              <a:cs typeface="ヒラギノ角ゴ Pro W3" charset="-128"/>
            </a:endParaRPr>
          </a:p>
          <a:p>
            <a:pPr algn="ctr" defTabSz="761970" eaLnBrk="0" hangingPunct="0"/>
            <a:endParaRPr lang="en-NO" sz="1333" b="1" dirty="0">
              <a:cs typeface="ヒラギノ角ゴ Pro W3" charset="-128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B8E99A4-E7B7-5D41-9FE9-D54BB48FE9B9}"/>
              </a:ext>
            </a:extLst>
          </p:cNvPr>
          <p:cNvSpPr/>
          <p:nvPr/>
        </p:nvSpPr>
        <p:spPr bwMode="auto">
          <a:xfrm>
            <a:off x="1121342" y="4391638"/>
            <a:ext cx="4560806" cy="119762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761970" eaLnBrk="0" hangingPunct="0"/>
            <a:r>
              <a:rPr lang="en-NO" sz="1333" b="1" dirty="0">
                <a:cs typeface="ヒラギノ角ゴ Pro W3" charset="-128"/>
              </a:rPr>
              <a:t>Other partners companies of ITS:</a:t>
            </a:r>
          </a:p>
          <a:p>
            <a:pPr defTabSz="761970" eaLnBrk="0" hangingPunct="0"/>
            <a:endParaRPr lang="en-NO" sz="1167" dirty="0">
              <a:cs typeface="ヒラギノ角ゴ Pro W3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5676" y="269279"/>
            <a:ext cx="6601354" cy="954088"/>
          </a:xfrm>
        </p:spPr>
        <p:txBody>
          <a:bodyPr/>
          <a:lstStyle/>
          <a:p>
            <a:r>
              <a:rPr lang="nb-NO" dirty="0" err="1"/>
              <a:t>Accociated</a:t>
            </a:r>
            <a:r>
              <a:rPr lang="nb-NO" dirty="0"/>
              <a:t> </a:t>
            </a:r>
            <a:r>
              <a:rPr lang="nb-NO" dirty="0" err="1"/>
              <a:t>organisations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97000" y="5500076"/>
            <a:ext cx="1587500" cy="381000"/>
          </a:xfrm>
        </p:spPr>
        <p:txBody>
          <a:bodyPr/>
          <a:lstStyle/>
          <a:p>
            <a:pPr defTabSz="914363">
              <a:defRPr/>
            </a:pPr>
            <a:fld id="{0C17E330-8091-4DAA-82F3-5EB7E3614BED}" type="datetime1">
              <a:rPr lang="nb-NO" altLang="nb-NO">
                <a:solidFill>
                  <a:srgbClr val="808080"/>
                </a:solidFill>
                <a:latin typeface="Arial" charset="0"/>
                <a:ea typeface="ヒラギノ角ゴ Pro W3" charset="-128"/>
              </a:rPr>
              <a:pPr defTabSz="914363">
                <a:defRPr/>
              </a:pPr>
              <a:t>16.08.2023</a:t>
            </a:fld>
            <a:endParaRPr lang="nb-NO" altLang="nb-NO">
              <a:solidFill>
                <a:srgbClr val="808080"/>
              </a:solidFill>
              <a:latin typeface="Arial" charset="0"/>
              <a:ea typeface="ヒラギノ角ゴ Pro W3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223000" y="5463036"/>
            <a:ext cx="1778000" cy="304271"/>
          </a:xfrm>
          <a:prstGeom prst="rect">
            <a:avLst/>
          </a:prstGeom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761970" rtl="0" eaLnBrk="1" fontAlgn="auto" latinLnBrk="0" hangingPunct="1">
              <a:spcBef>
                <a:spcPts val="0"/>
              </a:spcBef>
              <a:spcAft>
                <a:spcPts val="0"/>
              </a:spcAft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0985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1970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95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393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4924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5909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66893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878" algn="l" defTabSz="76197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3" fontAlgn="base">
              <a:spcBef>
                <a:spcPct val="0"/>
              </a:spcBef>
              <a:spcAft>
                <a:spcPct val="0"/>
              </a:spcAft>
              <a:defRPr/>
            </a:pPr>
            <a:fld id="{D941A17E-FFE5-4C0D-A3B7-A7214C97D051}" type="slidenum">
              <a:rPr lang="en-GB" smtClean="0"/>
              <a:pPr defTabSz="914363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altLang="nb-NO">
              <a:solidFill>
                <a:srgbClr val="808080"/>
              </a:solidFill>
              <a:latin typeface="Arial" charset="0"/>
              <a:ea typeface="ヒラギノ角ゴ Pro W3" charset="-128"/>
            </a:endParaRPr>
          </a:p>
        </p:txBody>
      </p:sp>
      <p:pic>
        <p:nvPicPr>
          <p:cNvPr id="8" name="Picture 14" descr="\\MADRID\bilder\Kjellermiljøet\Kjeller_forskningspark_H11\2011-10-06\utsnitt\IMG_6047-1.JPG">
            <a:extLst>
              <a:ext uri="{FF2B5EF4-FFF2-40B4-BE49-F238E27FC236}">
                <a16:creationId xmlns:a16="http://schemas.microsoft.com/office/drawing/2014/main" id="{9AB3CFF0-2269-DF43-9E1D-93004BBA5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722" y="1730498"/>
            <a:ext cx="6016625" cy="1860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CCE14A4-4A34-9A4B-80B7-3BDD724AD7EA}"/>
              </a:ext>
            </a:extLst>
          </p:cNvPr>
          <p:cNvSpPr/>
          <p:nvPr/>
        </p:nvSpPr>
        <p:spPr>
          <a:xfrm>
            <a:off x="4229535" y="4856448"/>
            <a:ext cx="780521" cy="35091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b-NO" sz="1167" dirty="0">
                <a:solidFill>
                  <a:schemeClr val="tx1"/>
                </a:solidFill>
              </a:rPr>
              <a:t>Telenor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A75F354-DFE2-9E41-8832-2D76E815BAA2}"/>
              </a:ext>
            </a:extLst>
          </p:cNvPr>
          <p:cNvSpPr/>
          <p:nvPr/>
        </p:nvSpPr>
        <p:spPr>
          <a:xfrm>
            <a:off x="4202398" y="2274696"/>
            <a:ext cx="539750" cy="29897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b-NO" sz="1333" dirty="0">
                <a:solidFill>
                  <a:schemeClr val="tx1"/>
                </a:solidFill>
              </a:rPr>
              <a:t>IFE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208E9C0-1585-1944-9001-854DEA6ECA82}"/>
              </a:ext>
            </a:extLst>
          </p:cNvPr>
          <p:cNvSpPr/>
          <p:nvPr/>
        </p:nvSpPr>
        <p:spPr>
          <a:xfrm>
            <a:off x="2961502" y="2551185"/>
            <a:ext cx="539750" cy="3003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b-NO" sz="1333" dirty="0">
                <a:solidFill>
                  <a:schemeClr val="tx1"/>
                </a:solidFill>
              </a:rPr>
              <a:t>FFI</a:t>
            </a:r>
          </a:p>
        </p:txBody>
      </p:sp>
      <p:sp>
        <p:nvSpPr>
          <p:cNvPr id="12" name="Round Diagonal Corner Rectangle 1">
            <a:extLst>
              <a:ext uri="{FF2B5EF4-FFF2-40B4-BE49-F238E27FC236}">
                <a16:creationId xmlns:a16="http://schemas.microsoft.com/office/drawing/2014/main" id="{55556C96-2B17-CC4F-BA05-00CD48D3875E}"/>
              </a:ext>
            </a:extLst>
          </p:cNvPr>
          <p:cNvSpPr/>
          <p:nvPr/>
        </p:nvSpPr>
        <p:spPr>
          <a:xfrm>
            <a:off x="2042075" y="2135789"/>
            <a:ext cx="660135" cy="252678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b-NO" sz="1000" dirty="0">
                <a:solidFill>
                  <a:schemeClr val="tx1"/>
                </a:solidFill>
              </a:rPr>
              <a:t>NILU</a:t>
            </a:r>
          </a:p>
        </p:txBody>
      </p:sp>
      <p:sp>
        <p:nvSpPr>
          <p:cNvPr id="13" name="Round Diagonal Corner Rectangle 17">
            <a:extLst>
              <a:ext uri="{FF2B5EF4-FFF2-40B4-BE49-F238E27FC236}">
                <a16:creationId xmlns:a16="http://schemas.microsoft.com/office/drawing/2014/main" id="{7388B831-3238-AE49-A48B-70E2D26B4B4E}"/>
              </a:ext>
            </a:extLst>
          </p:cNvPr>
          <p:cNvSpPr/>
          <p:nvPr/>
        </p:nvSpPr>
        <p:spPr>
          <a:xfrm>
            <a:off x="6274588" y="3627120"/>
            <a:ext cx="883708" cy="398129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b-NO" sz="1000" dirty="0">
                <a:solidFill>
                  <a:schemeClr val="tx1"/>
                </a:solidFill>
              </a:rPr>
              <a:t>Juster-vesenet</a:t>
            </a:r>
          </a:p>
        </p:txBody>
      </p:sp>
      <p:sp>
        <p:nvSpPr>
          <p:cNvPr id="14" name="Round Diagonal Corner Rectangle 18">
            <a:extLst>
              <a:ext uri="{FF2B5EF4-FFF2-40B4-BE49-F238E27FC236}">
                <a16:creationId xmlns:a16="http://schemas.microsoft.com/office/drawing/2014/main" id="{94268405-F804-2245-AFE5-DB98C3CEAFCB}"/>
              </a:ext>
            </a:extLst>
          </p:cNvPr>
          <p:cNvSpPr/>
          <p:nvPr/>
        </p:nvSpPr>
        <p:spPr>
          <a:xfrm>
            <a:off x="5101981" y="2658342"/>
            <a:ext cx="829469" cy="251354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b-NO" sz="1000" dirty="0">
                <a:solidFill>
                  <a:schemeClr val="tx1"/>
                </a:solidFill>
              </a:rPr>
              <a:t>NORSAR</a:t>
            </a:r>
          </a:p>
        </p:txBody>
      </p:sp>
      <p:sp>
        <p:nvSpPr>
          <p:cNvPr id="15" name="Round Diagonal Corner Rectangle 19">
            <a:extLst>
              <a:ext uri="{FF2B5EF4-FFF2-40B4-BE49-F238E27FC236}">
                <a16:creationId xmlns:a16="http://schemas.microsoft.com/office/drawing/2014/main" id="{BA752CB2-495D-A843-9FDE-9E1772834BB6}"/>
              </a:ext>
            </a:extLst>
          </p:cNvPr>
          <p:cNvSpPr/>
          <p:nvPr/>
        </p:nvSpPr>
        <p:spPr>
          <a:xfrm>
            <a:off x="7327127" y="2842227"/>
            <a:ext cx="951178" cy="384969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b-NO" sz="917" dirty="0">
                <a:solidFill>
                  <a:schemeClr val="tx1"/>
                </a:solidFill>
              </a:rPr>
              <a:t>FLO/Kjeller</a:t>
            </a:r>
          </a:p>
          <a:p>
            <a:pPr algn="ctr">
              <a:defRPr/>
            </a:pPr>
            <a:r>
              <a:rPr lang="nb-NO" sz="917" dirty="0">
                <a:solidFill>
                  <a:schemeClr val="tx1"/>
                </a:solidFill>
              </a:rPr>
              <a:t>AIM Norway</a:t>
            </a:r>
          </a:p>
        </p:txBody>
      </p:sp>
      <p:sp>
        <p:nvSpPr>
          <p:cNvPr id="16" name="Round Same Side Corner Rectangle 2">
            <a:extLst>
              <a:ext uri="{FF2B5EF4-FFF2-40B4-BE49-F238E27FC236}">
                <a16:creationId xmlns:a16="http://schemas.microsoft.com/office/drawing/2014/main" id="{B8EE55BE-7972-D24D-9333-F4B720CEABBA}"/>
              </a:ext>
            </a:extLst>
          </p:cNvPr>
          <p:cNvSpPr/>
          <p:nvPr/>
        </p:nvSpPr>
        <p:spPr>
          <a:xfrm>
            <a:off x="6594368" y="1863016"/>
            <a:ext cx="1060979" cy="300303"/>
          </a:xfrm>
          <a:prstGeom prst="round2Same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b-NO" sz="1000" dirty="0" err="1">
                <a:solidFill>
                  <a:schemeClr val="tx1"/>
                </a:solidFill>
              </a:rPr>
              <a:t>Rainpower</a:t>
            </a:r>
            <a:endParaRPr lang="nb-NO" sz="1000" dirty="0">
              <a:solidFill>
                <a:schemeClr val="tx1"/>
              </a:solidFill>
            </a:endParaRPr>
          </a:p>
        </p:txBody>
      </p:sp>
      <p:sp>
        <p:nvSpPr>
          <p:cNvPr id="17" name="Round Same Side Corner Rectangle 20">
            <a:extLst>
              <a:ext uri="{FF2B5EF4-FFF2-40B4-BE49-F238E27FC236}">
                <a16:creationId xmlns:a16="http://schemas.microsoft.com/office/drawing/2014/main" id="{12D3F66E-F050-094E-9885-52321F838CAD}"/>
              </a:ext>
            </a:extLst>
          </p:cNvPr>
          <p:cNvSpPr/>
          <p:nvPr/>
        </p:nvSpPr>
        <p:spPr>
          <a:xfrm>
            <a:off x="3965323" y="1771366"/>
            <a:ext cx="1103723" cy="298979"/>
          </a:xfrm>
          <a:prstGeom prst="round2Same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b-NO" sz="1000" dirty="0">
                <a:solidFill>
                  <a:schemeClr val="tx1"/>
                </a:solidFill>
              </a:rPr>
              <a:t>Kongsberg-gr.</a:t>
            </a:r>
          </a:p>
        </p:txBody>
      </p:sp>
      <p:sp>
        <p:nvSpPr>
          <p:cNvPr id="18" name="Round Same Side Corner Rectangle 22">
            <a:extLst>
              <a:ext uri="{FF2B5EF4-FFF2-40B4-BE49-F238E27FC236}">
                <a16:creationId xmlns:a16="http://schemas.microsoft.com/office/drawing/2014/main" id="{94C2C4F0-BA3E-3F46-90F3-1F2DED2588E5}"/>
              </a:ext>
            </a:extLst>
          </p:cNvPr>
          <p:cNvSpPr/>
          <p:nvPr/>
        </p:nvSpPr>
        <p:spPr>
          <a:xfrm>
            <a:off x="2819031" y="4907061"/>
            <a:ext cx="1060979" cy="300302"/>
          </a:xfrm>
          <a:prstGeom prst="round2Same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b-NO" sz="1000" dirty="0">
                <a:solidFill>
                  <a:schemeClr val="tx1"/>
                </a:solidFill>
              </a:rPr>
              <a:t>ABB</a:t>
            </a:r>
          </a:p>
        </p:txBody>
      </p:sp>
      <p:sp>
        <p:nvSpPr>
          <p:cNvPr id="19" name="Round Same Side Corner Rectangle 23">
            <a:extLst>
              <a:ext uri="{FF2B5EF4-FFF2-40B4-BE49-F238E27FC236}">
                <a16:creationId xmlns:a16="http://schemas.microsoft.com/office/drawing/2014/main" id="{14483F32-8ACB-404B-A2F7-3024267879BF}"/>
              </a:ext>
            </a:extLst>
          </p:cNvPr>
          <p:cNvSpPr/>
          <p:nvPr/>
        </p:nvSpPr>
        <p:spPr>
          <a:xfrm>
            <a:off x="1552910" y="4919173"/>
            <a:ext cx="1060979" cy="300302"/>
          </a:xfrm>
          <a:prstGeom prst="round2Same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b-NO" sz="1000" dirty="0">
                <a:solidFill>
                  <a:schemeClr val="tx1"/>
                </a:solidFill>
              </a:rPr>
              <a:t>Thales</a:t>
            </a:r>
          </a:p>
        </p:txBody>
      </p:sp>
      <p:sp>
        <p:nvSpPr>
          <p:cNvPr id="20" name="Round Same Side Corner Rectangle 24">
            <a:extLst>
              <a:ext uri="{FF2B5EF4-FFF2-40B4-BE49-F238E27FC236}">
                <a16:creationId xmlns:a16="http://schemas.microsoft.com/office/drawing/2014/main" id="{B3CD47F6-D2E4-4147-9507-C4612707E519}"/>
              </a:ext>
            </a:extLst>
          </p:cNvPr>
          <p:cNvSpPr/>
          <p:nvPr/>
        </p:nvSpPr>
        <p:spPr>
          <a:xfrm>
            <a:off x="5243123" y="1802415"/>
            <a:ext cx="1275292" cy="298979"/>
          </a:xfrm>
          <a:prstGeom prst="round2Same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b-NO" sz="1000" dirty="0">
                <a:solidFill>
                  <a:schemeClr val="tx1"/>
                </a:solidFill>
              </a:rPr>
              <a:t>Akershus Energi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56D0CDE-D28F-8244-AEF9-48D2E3C75238}"/>
              </a:ext>
            </a:extLst>
          </p:cNvPr>
          <p:cNvSpPr/>
          <p:nvPr/>
        </p:nvSpPr>
        <p:spPr>
          <a:xfrm>
            <a:off x="1815856" y="2797248"/>
            <a:ext cx="825500" cy="42994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b-NO" sz="1167" dirty="0">
                <a:solidFill>
                  <a:schemeClr val="tx1"/>
                </a:solidFill>
              </a:rPr>
              <a:t>Oslo Met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DA9E0F64-F058-8E4E-A9FB-84A0325B4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002" y="2348118"/>
            <a:ext cx="701146" cy="279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AD8EC300-6E60-5441-BB96-843D46945193}"/>
              </a:ext>
            </a:extLst>
          </p:cNvPr>
          <p:cNvSpPr/>
          <p:nvPr/>
        </p:nvSpPr>
        <p:spPr>
          <a:xfrm>
            <a:off x="4382315" y="2490331"/>
            <a:ext cx="691886" cy="5423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 sz="1333"/>
          </a:p>
        </p:txBody>
      </p:sp>
      <p:sp>
        <p:nvSpPr>
          <p:cNvPr id="24" name="Round Diagonal Corner Rectangle 35">
            <a:extLst>
              <a:ext uri="{FF2B5EF4-FFF2-40B4-BE49-F238E27FC236}">
                <a16:creationId xmlns:a16="http://schemas.microsoft.com/office/drawing/2014/main" id="{BCB790B6-1A6B-2F4B-BFD6-C56CFBBC21FF}"/>
              </a:ext>
            </a:extLst>
          </p:cNvPr>
          <p:cNvSpPr/>
          <p:nvPr/>
        </p:nvSpPr>
        <p:spPr>
          <a:xfrm>
            <a:off x="5799820" y="2350216"/>
            <a:ext cx="660135" cy="252678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b-NO" sz="667" dirty="0">
                <a:solidFill>
                  <a:schemeClr val="tx1"/>
                </a:solidFill>
              </a:rPr>
              <a:t>Kjeller innovasjon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71BEBE6-F3CC-A645-A694-2BE6B07AD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7983" y="3364157"/>
            <a:ext cx="863675" cy="883997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C36EB0C1-1E6D-2B47-A5C2-6E6AD62F63B4}"/>
              </a:ext>
            </a:extLst>
          </p:cNvPr>
          <p:cNvSpPr/>
          <p:nvPr/>
        </p:nvSpPr>
        <p:spPr bwMode="auto">
          <a:xfrm>
            <a:off x="6144560" y="4491708"/>
            <a:ext cx="1903761" cy="99748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algn="ctr" defTabSz="761970" eaLnBrk="0" hangingPunct="0"/>
            <a:r>
              <a:rPr lang="en-NO" sz="1333" b="1" dirty="0">
                <a:cs typeface="ヒラギノ角ゴ Pro W3" charset="-128"/>
              </a:rPr>
              <a:t>Campus Blindern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DFD6DFB-22D9-524C-A198-2F302577D434}"/>
              </a:ext>
            </a:extLst>
          </p:cNvPr>
          <p:cNvSpPr txBox="1"/>
          <p:nvPr/>
        </p:nvSpPr>
        <p:spPr>
          <a:xfrm>
            <a:off x="3164128" y="1206558"/>
            <a:ext cx="2725426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333" b="1" dirty="0">
                <a:cs typeface="ヒラギノ角ゴ Pro W3" charset="-128"/>
              </a:rPr>
              <a:t>Kjeller Science park, Lillestrøm</a:t>
            </a:r>
          </a:p>
          <a:p>
            <a:endParaRPr lang="en-NO" sz="1333" dirty="0"/>
          </a:p>
        </p:txBody>
      </p:sp>
    </p:spTree>
    <p:extLst>
      <p:ext uri="{BB962C8B-B14F-4D97-AF65-F5344CB8AC3E}">
        <p14:creationId xmlns:p14="http://schemas.microsoft.com/office/powerpoint/2010/main" val="116534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708025"/>
            <a:ext cx="7921625" cy="709315"/>
          </a:xfrm>
        </p:spPr>
        <p:txBody>
          <a:bodyPr/>
          <a:lstStyle/>
          <a:p>
            <a:pPr eaLnBrk="1" hangingPunct="1"/>
            <a:r>
              <a:rPr lang="nb-NO" altLang="nb-NO" dirty="0" smtClean="0"/>
              <a:t>ITS</a:t>
            </a:r>
            <a:endParaRPr lang="nb-NO" altLang="nb-NO" dirty="0" smtClean="0"/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777380"/>
            <a:ext cx="7924800" cy="3744416"/>
          </a:xfrm>
        </p:spPr>
        <p:txBody>
          <a:bodyPr/>
          <a:lstStyle/>
          <a:p>
            <a:r>
              <a:rPr lang="nb-NO" dirty="0" smtClean="0"/>
              <a:t>Purpose: </a:t>
            </a:r>
            <a:r>
              <a:rPr lang="nb-NO" dirty="0" err="1" smtClean="0"/>
              <a:t>T</a:t>
            </a:r>
            <a:r>
              <a:rPr lang="nb-NO" dirty="0" err="1" smtClean="0"/>
              <a:t>ake</a:t>
            </a:r>
            <a:r>
              <a:rPr lang="nb-NO" dirty="0" smtClean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knowledge</a:t>
            </a:r>
            <a:r>
              <a:rPr lang="nb-NO" dirty="0"/>
              <a:t> and </a:t>
            </a:r>
            <a:r>
              <a:rPr lang="nb-NO" dirty="0" err="1"/>
              <a:t>research</a:t>
            </a:r>
            <a:r>
              <a:rPr lang="nb-NO" dirty="0"/>
              <a:t> </a:t>
            </a:r>
            <a:r>
              <a:rPr lang="nb-NO" dirty="0" err="1"/>
              <a:t>available</a:t>
            </a:r>
            <a:r>
              <a:rPr lang="nb-NO" dirty="0"/>
              <a:t> in </a:t>
            </a:r>
            <a:r>
              <a:rPr lang="nb-NO" dirty="0" err="1" smtClean="0"/>
              <a:t>the</a:t>
            </a:r>
            <a:r>
              <a:rPr lang="nb-NO" dirty="0"/>
              <a:t> </a:t>
            </a:r>
            <a:r>
              <a:rPr lang="nb-NO" dirty="0" smtClean="0"/>
              <a:t>science</a:t>
            </a:r>
            <a:r>
              <a:rPr lang="nb-NO" dirty="0" smtClean="0"/>
              <a:t> </a:t>
            </a:r>
            <a:r>
              <a:rPr lang="nb-NO" dirty="0"/>
              <a:t>park, and </a:t>
            </a:r>
            <a:r>
              <a:rPr lang="nb-NO" dirty="0" err="1" smtClean="0"/>
              <a:t>insert</a:t>
            </a:r>
            <a:r>
              <a:rPr lang="nb-NO" dirty="0" smtClean="0"/>
              <a:t> it </a:t>
            </a:r>
            <a:r>
              <a:rPr lang="nb-NO" dirty="0" err="1" smtClean="0"/>
              <a:t>into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University</a:t>
            </a:r>
            <a:endParaRPr lang="nb-NO" dirty="0" smtClean="0"/>
          </a:p>
          <a:p>
            <a:pPr marL="0" indent="0">
              <a:buNone/>
            </a:pPr>
            <a:endParaRPr lang="nb-NO" altLang="nb-NO" dirty="0" smtClean="0"/>
          </a:p>
          <a:p>
            <a:pPr eaLnBrk="1" hangingPunct="1"/>
            <a:r>
              <a:rPr lang="nb-NO" altLang="nb-NO" dirty="0" smtClean="0"/>
              <a:t>~40+ </a:t>
            </a:r>
            <a:r>
              <a:rPr lang="nb-NO" altLang="nb-NO" dirty="0" err="1" smtClean="0"/>
              <a:t>courses</a:t>
            </a:r>
            <a:r>
              <a:rPr lang="nb-NO" altLang="nb-NO" dirty="0" smtClean="0"/>
              <a:t> for Master and </a:t>
            </a:r>
            <a:r>
              <a:rPr lang="nb-NO" altLang="nb-NO" dirty="0" err="1" smtClean="0"/>
              <a:t>PhD</a:t>
            </a:r>
            <a:r>
              <a:rPr lang="nb-NO" altLang="nb-NO" dirty="0" smtClean="0"/>
              <a:t> students </a:t>
            </a:r>
            <a:r>
              <a:rPr lang="nb-NO" altLang="nb-NO" dirty="0" err="1" smtClean="0"/>
              <a:t>taught</a:t>
            </a:r>
            <a:r>
              <a:rPr lang="nb-NO" altLang="nb-NO" dirty="0" smtClean="0"/>
              <a:t> by </a:t>
            </a:r>
            <a:r>
              <a:rPr lang="nb-NO" altLang="nb-NO" dirty="0" err="1" smtClean="0"/>
              <a:t>researchers</a:t>
            </a:r>
            <a:r>
              <a:rPr lang="nb-NO" altLang="nb-NO" dirty="0" smtClean="0"/>
              <a:t> from Kjeller </a:t>
            </a:r>
            <a:r>
              <a:rPr lang="nb-NO" altLang="nb-NO" dirty="0" smtClean="0"/>
              <a:t>Science </a:t>
            </a:r>
            <a:r>
              <a:rPr lang="nb-NO" altLang="nb-NO" dirty="0" smtClean="0"/>
              <a:t>Park and </a:t>
            </a:r>
            <a:r>
              <a:rPr lang="nb-NO" altLang="nb-NO" dirty="0" err="1" smtClean="0"/>
              <a:t>other</a:t>
            </a:r>
            <a:r>
              <a:rPr lang="nb-NO" altLang="nb-NO" dirty="0" smtClean="0"/>
              <a:t> </a:t>
            </a:r>
            <a:r>
              <a:rPr lang="nb-NO" altLang="nb-NO" dirty="0" err="1" smtClean="0"/>
              <a:t>research</a:t>
            </a:r>
            <a:r>
              <a:rPr lang="nb-NO" altLang="nb-NO" dirty="0" smtClean="0"/>
              <a:t> establishments </a:t>
            </a:r>
            <a:endParaRPr lang="nb-NO" altLang="nb-NO" dirty="0" smtClean="0"/>
          </a:p>
          <a:p>
            <a:pPr eaLnBrk="1" hangingPunct="1"/>
            <a:endParaRPr lang="nb-NO" altLang="nb-NO" dirty="0" smtClean="0"/>
          </a:p>
          <a:p>
            <a:pPr eaLnBrk="1" hangingPunct="1"/>
            <a:r>
              <a:rPr lang="nb-NO" altLang="nb-NO" dirty="0" smtClean="0"/>
              <a:t>Supervisors for </a:t>
            </a:r>
            <a:r>
              <a:rPr lang="nb-NO" altLang="nb-NO" dirty="0" err="1" smtClean="0"/>
              <a:t>Master’s</a:t>
            </a:r>
            <a:r>
              <a:rPr lang="nb-NO" altLang="nb-NO" dirty="0" smtClean="0"/>
              <a:t> and </a:t>
            </a:r>
            <a:r>
              <a:rPr lang="nb-NO" altLang="nb-NO" dirty="0" err="1" smtClean="0"/>
              <a:t>PhD</a:t>
            </a:r>
            <a:r>
              <a:rPr lang="nb-NO" altLang="nb-NO" dirty="0" smtClean="0"/>
              <a:t> </a:t>
            </a:r>
            <a:r>
              <a:rPr lang="nb-NO" altLang="nb-NO" dirty="0" err="1" smtClean="0"/>
              <a:t>theses</a:t>
            </a:r>
            <a:endParaRPr lang="nb-NO" altLang="nb-NO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23528" y="481758"/>
            <a:ext cx="7921625" cy="954088"/>
          </a:xfrm>
        </p:spPr>
        <p:txBody>
          <a:bodyPr/>
          <a:lstStyle/>
          <a:p>
            <a:r>
              <a:rPr lang="nb-NO" dirty="0" smtClean="0"/>
              <a:t>Teachers and supervisors from:</a:t>
            </a:r>
            <a:endParaRPr lang="nb-NO" dirty="0"/>
          </a:p>
        </p:txBody>
      </p:sp>
      <p:grpSp>
        <p:nvGrpSpPr>
          <p:cNvPr id="5" name="Group 18"/>
          <p:cNvGrpSpPr/>
          <p:nvPr/>
        </p:nvGrpSpPr>
        <p:grpSpPr>
          <a:xfrm>
            <a:off x="819956" y="1574112"/>
            <a:ext cx="7255673" cy="3754246"/>
            <a:chOff x="102937" y="1664723"/>
            <a:chExt cx="7255673" cy="4334139"/>
          </a:xfrm>
        </p:grpSpPr>
        <p:grpSp>
          <p:nvGrpSpPr>
            <p:cNvPr id="6" name="Group 17"/>
            <p:cNvGrpSpPr/>
            <p:nvPr/>
          </p:nvGrpSpPr>
          <p:grpSpPr>
            <a:xfrm>
              <a:off x="102937" y="1664723"/>
              <a:ext cx="6272324" cy="4136013"/>
              <a:chOff x="102937" y="1664723"/>
              <a:chExt cx="6272324" cy="4136013"/>
            </a:xfrm>
          </p:grpSpPr>
          <p:pic>
            <p:nvPicPr>
              <p:cNvPr id="16" name="Picture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37" y="1664723"/>
                <a:ext cx="2805250" cy="457203"/>
              </a:xfrm>
              <a:prstGeom prst="rect">
                <a:avLst/>
              </a:prstGeom>
            </p:spPr>
          </p:pic>
          <p:pic>
            <p:nvPicPr>
              <p:cNvPr id="17" name="Picture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3053" y="5255930"/>
                <a:ext cx="1872208" cy="544806"/>
              </a:xfrm>
              <a:prstGeom prst="rect">
                <a:avLst/>
              </a:prstGeom>
            </p:spPr>
          </p:pic>
          <p:pic>
            <p:nvPicPr>
              <p:cNvPr id="18" name="Picture 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43816" y="2173891"/>
                <a:ext cx="703822" cy="482854"/>
              </a:xfrm>
              <a:prstGeom prst="rect">
                <a:avLst/>
              </a:prstGeom>
            </p:spPr>
          </p:pic>
        </p:grpSp>
        <p:grpSp>
          <p:nvGrpSpPr>
            <p:cNvPr id="7" name="Group 16"/>
            <p:cNvGrpSpPr/>
            <p:nvPr/>
          </p:nvGrpSpPr>
          <p:grpSpPr>
            <a:xfrm>
              <a:off x="774166" y="2232421"/>
              <a:ext cx="6584444" cy="3766441"/>
              <a:chOff x="760822" y="1966533"/>
              <a:chExt cx="6584444" cy="3766441"/>
            </a:xfrm>
          </p:grpSpPr>
          <p:pic>
            <p:nvPicPr>
              <p:cNvPr id="8" name="Picture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11394" y="3230310"/>
                <a:ext cx="645472" cy="774566"/>
              </a:xfrm>
              <a:prstGeom prst="rect">
                <a:avLst/>
              </a:prstGeom>
            </p:spPr>
          </p:pic>
          <p:pic>
            <p:nvPicPr>
              <p:cNvPr id="9" name="Picture 1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29290" y="4367993"/>
                <a:ext cx="1715976" cy="388842"/>
              </a:xfrm>
              <a:prstGeom prst="rect">
                <a:avLst/>
              </a:prstGeom>
            </p:spPr>
          </p:pic>
          <p:pic>
            <p:nvPicPr>
              <p:cNvPr id="10" name="Picture 1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07078" y="1966533"/>
                <a:ext cx="952066" cy="908720"/>
              </a:xfrm>
              <a:prstGeom prst="rect">
                <a:avLst/>
              </a:prstGeom>
            </p:spPr>
          </p:pic>
          <p:pic>
            <p:nvPicPr>
              <p:cNvPr id="11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63866" y="3348748"/>
                <a:ext cx="1974849" cy="498348"/>
              </a:xfrm>
              <a:prstGeom prst="rect">
                <a:avLst/>
              </a:prstGeom>
            </p:spPr>
          </p:pic>
          <p:pic>
            <p:nvPicPr>
              <p:cNvPr id="12" name="Picture 1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60" t="24908" r="68544" b="17656"/>
              <a:stretch/>
            </p:blipFill>
            <p:spPr>
              <a:xfrm>
                <a:off x="2369649" y="5156522"/>
                <a:ext cx="1709043" cy="576452"/>
              </a:xfrm>
              <a:prstGeom prst="rect">
                <a:avLst/>
              </a:prstGeom>
            </p:spPr>
          </p:pic>
          <p:pic>
            <p:nvPicPr>
              <p:cNvPr id="13" name="Picture 2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2383" y="3848283"/>
                <a:ext cx="1370831" cy="519710"/>
              </a:xfrm>
              <a:prstGeom prst="rect">
                <a:avLst/>
              </a:prstGeom>
            </p:spPr>
          </p:pic>
          <p:pic>
            <p:nvPicPr>
              <p:cNvPr id="14" name="Picture 3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0822" y="4298339"/>
                <a:ext cx="1563853" cy="691704"/>
              </a:xfrm>
              <a:prstGeom prst="rect">
                <a:avLst/>
              </a:prstGeom>
            </p:spPr>
          </p:pic>
          <p:pic>
            <p:nvPicPr>
              <p:cNvPr id="15" name="Picture 5"/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04" t="15215" r="58555" b="23001"/>
              <a:stretch/>
            </p:blipFill>
            <p:spPr>
              <a:xfrm>
                <a:off x="3228514" y="2770282"/>
                <a:ext cx="1043256" cy="464106"/>
              </a:xfrm>
              <a:prstGeom prst="rect">
                <a:avLst/>
              </a:prstGeom>
            </p:spPr>
          </p:pic>
        </p:grpSp>
      </p:grpSp>
      <p:pic>
        <p:nvPicPr>
          <p:cNvPr id="3" name="Bild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9956" y="3138706"/>
            <a:ext cx="1613707" cy="8068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20310" y="2599708"/>
            <a:ext cx="2830930" cy="4378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9956" y="4673126"/>
            <a:ext cx="1754988" cy="5826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247" y="1273325"/>
            <a:ext cx="3418538" cy="10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05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</a:t>
            </a:r>
            <a:r>
              <a:rPr lang="nb-NO" dirty="0" smtClean="0"/>
              <a:t>esearch areas and </a:t>
            </a:r>
            <a:r>
              <a:rPr lang="nb-NO" dirty="0" err="1" smtClean="0"/>
              <a:t>Master’s</a:t>
            </a:r>
            <a:r>
              <a:rPr lang="nb-NO" dirty="0" smtClean="0"/>
              <a:t> studies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 smtClean="0"/>
              <a:t>Two</a:t>
            </a:r>
            <a:r>
              <a:rPr lang="nb-NO" dirty="0" smtClean="0"/>
              <a:t> </a:t>
            </a:r>
            <a:r>
              <a:rPr lang="nb-NO" dirty="0" err="1" smtClean="0"/>
              <a:t>sections</a:t>
            </a:r>
            <a:r>
              <a:rPr lang="nb-NO" dirty="0" smtClean="0"/>
              <a:t> and </a:t>
            </a:r>
            <a:r>
              <a:rPr lang="nb-NO" dirty="0" err="1" smtClean="0"/>
              <a:t>one</a:t>
            </a:r>
            <a:r>
              <a:rPr lang="nb-NO" dirty="0" smtClean="0"/>
              <a:t> Centre for </a:t>
            </a:r>
            <a:r>
              <a:rPr lang="nb-NO" dirty="0" err="1" smtClean="0"/>
              <a:t>research</a:t>
            </a:r>
            <a:r>
              <a:rPr lang="nb-NO" dirty="0" smtClean="0"/>
              <a:t> </a:t>
            </a:r>
            <a:r>
              <a:rPr lang="nb-NO" dirty="0" err="1" smtClean="0"/>
              <a:t>based</a:t>
            </a:r>
            <a:r>
              <a:rPr lang="nb-NO" dirty="0" smtClean="0"/>
              <a:t> </a:t>
            </a:r>
            <a:r>
              <a:rPr lang="nb-NO" dirty="0" err="1" smtClean="0"/>
              <a:t>innovation</a:t>
            </a:r>
            <a:r>
              <a:rPr lang="nb-NO" dirty="0" smtClean="0"/>
              <a:t>:</a:t>
            </a:r>
          </a:p>
          <a:p>
            <a:pPr lvl="1"/>
            <a:r>
              <a:rPr lang="nb-NO" dirty="0" smtClean="0"/>
              <a:t>Energy Systems</a:t>
            </a:r>
          </a:p>
          <a:p>
            <a:pPr lvl="1"/>
            <a:r>
              <a:rPr lang="nb-NO" dirty="0" err="1" smtClean="0"/>
              <a:t>Autonomous</a:t>
            </a:r>
            <a:r>
              <a:rPr lang="nb-NO" dirty="0" smtClean="0"/>
              <a:t> </a:t>
            </a:r>
            <a:r>
              <a:rPr lang="nb-NO" dirty="0"/>
              <a:t>Systems and Sensor </a:t>
            </a:r>
            <a:r>
              <a:rPr lang="nb-NO" dirty="0" smtClean="0"/>
              <a:t>Technologies</a:t>
            </a:r>
          </a:p>
          <a:p>
            <a:pPr lvl="1"/>
            <a:r>
              <a:rPr lang="nb-NO" dirty="0" smtClean="0"/>
              <a:t>CENSSS</a:t>
            </a:r>
            <a:r>
              <a:rPr lang="nb-NO" dirty="0"/>
              <a:t>, </a:t>
            </a:r>
            <a:r>
              <a:rPr lang="en-US" dirty="0"/>
              <a:t>Centre for Space Sensors and </a:t>
            </a:r>
            <a:r>
              <a:rPr lang="en-US" dirty="0" smtClean="0"/>
              <a:t>Systems (RIMFAX)</a:t>
            </a:r>
          </a:p>
          <a:p>
            <a:pPr lvl="1"/>
            <a:endParaRPr lang="en-US" dirty="0"/>
          </a:p>
          <a:p>
            <a:r>
              <a:rPr lang="en-US" dirty="0" smtClean="0"/>
              <a:t>Three Master’s studies/programme options:</a:t>
            </a:r>
          </a:p>
          <a:p>
            <a:pPr lvl="1"/>
            <a:r>
              <a:rPr lang="en-US" dirty="0" smtClean="0"/>
              <a:t>Renewable Energy Systems</a:t>
            </a:r>
          </a:p>
          <a:p>
            <a:pPr lvl="1"/>
            <a:r>
              <a:rPr lang="en-US" dirty="0" smtClean="0"/>
              <a:t>I:Robotics: Cybernetics and </a:t>
            </a:r>
            <a:r>
              <a:rPr lang="en-US" dirty="0"/>
              <a:t>A</a:t>
            </a:r>
            <a:r>
              <a:rPr lang="en-US" dirty="0" smtClean="0"/>
              <a:t>utonomous Systems</a:t>
            </a:r>
          </a:p>
          <a:p>
            <a:pPr lvl="1"/>
            <a:r>
              <a:rPr lang="en-US" dirty="0" smtClean="0"/>
              <a:t>Space Systems</a:t>
            </a:r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59798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0EF86-5778-44E9-B7DB-D812DF06314D}" type="slidenum">
              <a:rPr lang="en-US" altLang="nb-NO" smtClean="0"/>
              <a:pPr>
                <a:defRPr/>
              </a:pPr>
              <a:t>8</a:t>
            </a:fld>
            <a:endParaRPr lang="en-US" altLang="nb-NO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436096" y="121196"/>
            <a:ext cx="3457127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5pPr>
            <a:lvl6pPr marL="362925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6pPr>
            <a:lvl7pPr marL="725851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7pPr>
            <a:lvl8pPr marL="1088776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8pPr>
            <a:lvl9pPr marL="1451701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9pPr>
          </a:lstStyle>
          <a:p>
            <a:pPr algn="r"/>
            <a:r>
              <a:rPr lang="nb-NO" sz="1800" kern="0" dirty="0" smtClean="0"/>
              <a:t>Courses at ITS</a:t>
            </a:r>
            <a:endParaRPr lang="nb-NO" sz="1800" kern="0" dirty="0"/>
          </a:p>
        </p:txBody>
      </p:sp>
      <p:sp>
        <p:nvSpPr>
          <p:cNvPr id="12" name="Rectangle 11"/>
          <p:cNvSpPr/>
          <p:nvPr/>
        </p:nvSpPr>
        <p:spPr>
          <a:xfrm>
            <a:off x="467545" y="697260"/>
            <a:ext cx="8425678" cy="4464496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b-NO" sz="1000" b="1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Autonomous</a:t>
            </a:r>
            <a:r>
              <a:rPr lang="nb-NO" sz="1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Systems </a:t>
            </a:r>
            <a:r>
              <a:rPr lang="nb-NO" sz="1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nb-NO" sz="1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Sensor </a:t>
            </a:r>
            <a:r>
              <a:rPr lang="nb-NO" sz="1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Technologies</a:t>
            </a:r>
            <a:r>
              <a:rPr lang="nb-NO" sz="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TEK4030   </a:t>
            </a:r>
            <a:r>
              <a:rPr lang="en-US" sz="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Control of manipulators and mobile </a:t>
            </a:r>
            <a:r>
              <a:rPr lang="en-US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robots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TEK4040   </a:t>
            </a:r>
            <a:r>
              <a:rPr lang="en-US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Mathematical modelling of dynamic system</a:t>
            </a:r>
            <a:endParaRPr lang="nn-NO" sz="800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TEK4050   </a:t>
            </a:r>
            <a:r>
              <a:rPr lang="nn-NO" sz="8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Stochastic</a:t>
            </a:r>
            <a:r>
              <a:rPr lang="nn-NO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systems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TEK5010   </a:t>
            </a:r>
            <a:r>
              <a:rPr lang="nn-NO" sz="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Multi-agent </a:t>
            </a:r>
            <a:r>
              <a:rPr lang="nn-NO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systems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TEK5020</a:t>
            </a:r>
            <a:r>
              <a:rPr lang="nn-NO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nn-NO" sz="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Pattern</a:t>
            </a:r>
            <a:r>
              <a:rPr lang="nn-NO" sz="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n-NO" sz="8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Recognition</a:t>
            </a:r>
            <a:endParaRPr lang="nn-NO" sz="800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TEK5030</a:t>
            </a:r>
            <a:r>
              <a:rPr lang="nn-NO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nn-NO" sz="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Computer</a:t>
            </a:r>
            <a:r>
              <a:rPr lang="nn-NO" sz="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n-NO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Vision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TEK5040</a:t>
            </a:r>
            <a:r>
              <a:rPr lang="nn-NO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Deep learning for autonomous </a:t>
            </a:r>
            <a:r>
              <a:rPr lang="en-US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systems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TEK5600   </a:t>
            </a:r>
            <a:r>
              <a:rPr lang="nn-NO" sz="800" dirty="0" err="1">
                <a:ea typeface="Calibri" panose="020F0502020204030204" pitchFamily="34" charset="0"/>
                <a:cs typeface="Times New Roman" panose="02020603050405020304" pitchFamily="18" charset="0"/>
              </a:rPr>
              <a:t>Visualization</a:t>
            </a:r>
            <a:r>
              <a:rPr lang="nn-NO" sz="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n-NO" sz="800" dirty="0" err="1"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nn-NO" sz="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n-NO" sz="800" dirty="0" err="1">
                <a:ea typeface="Calibri" panose="020F0502020204030204" pitchFamily="34" charset="0"/>
                <a:cs typeface="Times New Roman" panose="02020603050405020304" pitchFamily="18" charset="0"/>
              </a:rPr>
              <a:t>scientific</a:t>
            </a:r>
            <a:r>
              <a:rPr lang="nn-NO" sz="800" dirty="0">
                <a:ea typeface="Calibri" panose="020F0502020204030204" pitchFamily="34" charset="0"/>
                <a:cs typeface="Times New Roman" panose="02020603050405020304" pitchFamily="18" charset="0"/>
              </a:rPr>
              <a:t> data</a:t>
            </a:r>
            <a:endParaRPr lang="nb-NO" sz="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endParaRPr lang="nn-NO" sz="800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b-NO" sz="1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Space Sensors and Systems</a:t>
            </a:r>
            <a:r>
              <a:rPr lang="nb-NO" sz="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TEK4000   Systems Engineering </a:t>
            </a:r>
            <a:endParaRPr lang="nn-NO" sz="8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TEK4010   </a:t>
            </a:r>
            <a:r>
              <a:rPr lang="nn-NO" sz="800" dirty="0" err="1">
                <a:ea typeface="Calibri" panose="020F0502020204030204" pitchFamily="34" charset="0"/>
                <a:cs typeface="Times New Roman" panose="02020603050405020304" pitchFamily="18" charset="0"/>
              </a:rPr>
              <a:t>Optics</a:t>
            </a:r>
            <a:r>
              <a:rPr lang="nn-NO" sz="800" dirty="0"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nn-NO" sz="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light</a:t>
            </a:r>
            <a:endParaRPr lang="nn-NO" sz="8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TEK4700   Space Systems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TEK4710   Space Sensors and </a:t>
            </a:r>
            <a:r>
              <a:rPr lang="nn-NO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Communications</a:t>
            </a:r>
            <a:endParaRPr lang="nn-NO" sz="800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TEK5050   </a:t>
            </a:r>
            <a:r>
              <a:rPr lang="en-US" sz="800" dirty="0">
                <a:ea typeface="Calibri" panose="020F0502020204030204" pitchFamily="34" charset="0"/>
                <a:cs typeface="Times New Roman" panose="02020603050405020304" pitchFamily="18" charset="0"/>
              </a:rPr>
              <a:t>Detection of Optical and Infrared </a:t>
            </a:r>
            <a:r>
              <a:rPr lang="en-US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Radiation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>
                <a:ea typeface="Calibri" panose="020F0502020204030204" pitchFamily="34" charset="0"/>
                <a:cs typeface="Times New Roman" panose="02020603050405020304" pitchFamily="18" charset="0"/>
              </a:rPr>
              <a:t>TEK5130   Satellite Communications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TEK5160   </a:t>
            </a:r>
            <a:r>
              <a:rPr lang="nn-NO" sz="800" dirty="0">
                <a:ea typeface="Calibri" panose="020F0502020204030204" pitchFamily="34" charset="0"/>
                <a:cs typeface="Times New Roman" panose="02020603050405020304" pitchFamily="18" charset="0"/>
              </a:rPr>
              <a:t>Radar </a:t>
            </a:r>
            <a:r>
              <a:rPr lang="nn-NO" sz="800" dirty="0" err="1">
                <a:ea typeface="Calibri" panose="020F0502020204030204" pitchFamily="34" charset="0"/>
                <a:cs typeface="Times New Roman" panose="02020603050405020304" pitchFamily="18" charset="0"/>
              </a:rPr>
              <a:t>remote</a:t>
            </a:r>
            <a:r>
              <a:rPr lang="nn-NO" sz="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n-NO" sz="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sensing</a:t>
            </a:r>
            <a:endParaRPr lang="nn-NO" sz="8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TEK5710   Design </a:t>
            </a:r>
            <a:r>
              <a:rPr lang="nn-NO" sz="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nn-NO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Small </a:t>
            </a:r>
            <a:r>
              <a:rPr lang="nn-NO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Satellites (2024)</a:t>
            </a:r>
            <a:endParaRPr lang="nn-NO" sz="8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TEK5720   </a:t>
            </a:r>
            <a:r>
              <a:rPr lang="nn-NO" sz="800" dirty="0">
                <a:ea typeface="Calibri" panose="020F0502020204030204" pitchFamily="34" charset="0"/>
                <a:cs typeface="Times New Roman" panose="02020603050405020304" pitchFamily="18" charset="0"/>
              </a:rPr>
              <a:t>Project in Space </a:t>
            </a:r>
            <a:r>
              <a:rPr lang="nn-NO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Systems (2024</a:t>
            </a:r>
            <a:r>
              <a:rPr lang="nn-NO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nn-NO" sz="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endParaRPr lang="nn-NO" sz="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endParaRPr lang="nb-NO" sz="8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endParaRPr lang="nb-NO" sz="8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endParaRPr lang="nb-NO" sz="8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endParaRPr lang="nb-NO" sz="8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b-NO" sz="1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Security </a:t>
            </a:r>
            <a:r>
              <a:rPr lang="nb-NO" sz="1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and Cyber </a:t>
            </a:r>
            <a:r>
              <a:rPr lang="nb-NO" sz="10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Physical</a:t>
            </a:r>
            <a:r>
              <a:rPr lang="nb-NO" sz="1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1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systems</a:t>
            </a:r>
            <a:endParaRPr lang="nn-NO" sz="800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TEK4500   </a:t>
            </a:r>
            <a:r>
              <a:rPr lang="nb-NO" sz="800" dirty="0" err="1"/>
              <a:t>Introduction</a:t>
            </a:r>
            <a:r>
              <a:rPr lang="nb-NO" sz="800" dirty="0"/>
              <a:t> to </a:t>
            </a:r>
            <a:r>
              <a:rPr lang="nb-NO" sz="800" dirty="0" err="1" smtClean="0"/>
              <a:t>Cryptography</a:t>
            </a:r>
            <a:endParaRPr lang="nb-NO" sz="800" dirty="0" smtClean="0"/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b-NO" sz="800" dirty="0" smtClean="0"/>
              <a:t>TEK5070   </a:t>
            </a:r>
            <a:r>
              <a:rPr lang="en-US" sz="800" dirty="0"/>
              <a:t>Wireless communications for autonomous and critical sensor systems</a:t>
            </a:r>
            <a:endParaRPr lang="nb-NO" sz="800" dirty="0" smtClean="0"/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TEK5110   </a:t>
            </a:r>
            <a:r>
              <a:rPr lang="en-US" sz="800" dirty="0">
                <a:ea typeface="Calibri" panose="020F0502020204030204" pitchFamily="34" charset="0"/>
                <a:cs typeface="Times New Roman" panose="02020603050405020304" pitchFamily="18" charset="0"/>
              </a:rPr>
              <a:t>Building </a:t>
            </a:r>
            <a:r>
              <a:rPr lang="en-US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and Monitoring Communication </a:t>
            </a:r>
            <a:r>
              <a:rPr lang="en-US" sz="800" dirty="0">
                <a:ea typeface="Calibri" panose="020F0502020204030204" pitchFamily="34" charset="0"/>
                <a:cs typeface="Times New Roman" panose="02020603050405020304" pitchFamily="18" charset="0"/>
              </a:rPr>
              <a:t>Networks</a:t>
            </a:r>
            <a:endParaRPr lang="nn-NO" sz="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TEK5510   </a:t>
            </a:r>
            <a:r>
              <a:rPr lang="en-US" sz="800" dirty="0">
                <a:ea typeface="Calibri" panose="020F0502020204030204" pitchFamily="34" charset="0"/>
                <a:cs typeface="Times New Roman" panose="02020603050405020304" pitchFamily="18" charset="0"/>
              </a:rPr>
              <a:t>Security in operating systems and software</a:t>
            </a:r>
            <a:endParaRPr lang="nn-NO" sz="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>
                <a:ea typeface="Calibri" panose="020F0502020204030204" pitchFamily="34" charset="0"/>
                <a:cs typeface="Times New Roman" panose="02020603050405020304" pitchFamily="18" charset="0"/>
              </a:rPr>
              <a:t>TEK5520   </a:t>
            </a:r>
            <a:r>
              <a:rPr lang="en-US" sz="800" dirty="0">
                <a:ea typeface="Calibri" panose="020F0502020204030204" pitchFamily="34" charset="0"/>
                <a:cs typeface="Times New Roman" panose="02020603050405020304" pitchFamily="18" charset="0"/>
              </a:rPr>
              <a:t>Information security in industrial sensor and mobile </a:t>
            </a:r>
            <a:r>
              <a:rPr lang="en-US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systems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en-US" sz="800" dirty="0">
                <a:ea typeface="Calibri" panose="020F0502020204030204" pitchFamily="34" charset="0"/>
                <a:cs typeface="Times New Roman" panose="02020603050405020304" pitchFamily="18" charset="0"/>
              </a:rPr>
              <a:t>TEK5530   Measurable Security for the Internet of Things</a:t>
            </a:r>
            <a:endParaRPr lang="en-US" sz="8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TEK5550   </a:t>
            </a:r>
            <a:r>
              <a:rPr lang="nn-NO" sz="800" dirty="0">
                <a:ea typeface="Calibri" panose="020F0502020204030204" pitchFamily="34" charset="0"/>
                <a:cs typeface="Times New Roman" panose="02020603050405020304" pitchFamily="18" charset="0"/>
              </a:rPr>
              <a:t>Advanced </a:t>
            </a:r>
            <a:r>
              <a:rPr lang="nn-NO" sz="800" dirty="0" err="1">
                <a:ea typeface="Calibri" panose="020F0502020204030204" pitchFamily="34" charset="0"/>
                <a:cs typeface="Times New Roman" panose="02020603050405020304" pitchFamily="18" charset="0"/>
              </a:rPr>
              <a:t>topics</a:t>
            </a:r>
            <a:r>
              <a:rPr lang="nn-NO" sz="800" dirty="0"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nn-NO" sz="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cryptology</a:t>
            </a:r>
            <a:endParaRPr lang="nn-NO" sz="8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endParaRPr lang="nn-NO" sz="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endParaRPr lang="nb-NO" sz="400" b="1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b-NO" sz="1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Energy Systems</a:t>
            </a:r>
            <a:r>
              <a:rPr lang="nb-NO" sz="8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b-NO" sz="8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TEK5300</a:t>
            </a:r>
            <a:r>
              <a:rPr lang="nb-NO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Renewable energy: science and </a:t>
            </a:r>
            <a:r>
              <a:rPr lang="en-US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technology</a:t>
            </a:r>
            <a:endParaRPr lang="nb-NO" sz="800" i="1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b-NO" sz="8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TEK5330</a:t>
            </a:r>
            <a:r>
              <a:rPr lang="nb-NO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nb-NO" sz="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Solar Energy Systems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b-NO" sz="8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TEK5340</a:t>
            </a:r>
            <a:r>
              <a:rPr lang="nb-NO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Energy systems analysis: Modelling, methods and scenarios</a:t>
            </a:r>
            <a:endParaRPr lang="nb-NO" sz="8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b-NO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TEK5350   </a:t>
            </a:r>
            <a:r>
              <a:rPr lang="en-US" sz="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Energy Markets and </a:t>
            </a:r>
            <a:r>
              <a:rPr lang="en-US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Regulation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b-NO" sz="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TEK5370   Grid, smartgrid og </a:t>
            </a:r>
            <a:r>
              <a:rPr lang="nb-NO" sz="8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IoT</a:t>
            </a:r>
            <a:endParaRPr lang="nb-NO" sz="800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b-NO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TEK5380   </a:t>
            </a:r>
            <a:r>
              <a:rPr lang="nb-NO" sz="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Prosjekt innen fornybar </a:t>
            </a:r>
            <a:r>
              <a:rPr lang="nb-NO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energi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b-NO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TEK5390   Hydrogenteknologi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b-NO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TEK5410   </a:t>
            </a:r>
            <a:r>
              <a:rPr lang="en-US" sz="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Energy Markets and Regulation - Modelling and </a:t>
            </a:r>
            <a:r>
              <a:rPr lang="en-US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Analysis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en-US" sz="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TEK5420   Norway’s Energy Transitions: Policy Directions and </a:t>
            </a:r>
            <a:r>
              <a:rPr lang="en-US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Challenges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en-US" sz="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TEK5440   Batteries: Technology and Systems</a:t>
            </a:r>
            <a:endParaRPr lang="nb-NO" sz="800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endParaRPr lang="nb-NO" sz="8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055" y="4153644"/>
            <a:ext cx="1944216" cy="12979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87145" y="5261577"/>
            <a:ext cx="27363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Photo by </a:t>
            </a:r>
            <a:r>
              <a:rPr lang="en-US" sz="600" dirty="0">
                <a:hlinkClick r:id="rId4"/>
              </a:rPr>
              <a:t>Christina @ wocintechchat.com</a:t>
            </a:r>
            <a:r>
              <a:rPr lang="en-US" sz="600" dirty="0"/>
              <a:t> on </a:t>
            </a:r>
            <a:r>
              <a:rPr lang="en-US" sz="600" dirty="0" err="1">
                <a:hlinkClick r:id="rId5"/>
              </a:rPr>
              <a:t>Unsplash</a:t>
            </a:r>
            <a:r>
              <a:rPr lang="en-US" sz="600" dirty="0"/>
              <a:t> </a:t>
            </a:r>
            <a:endParaRPr lang="nb-NO" sz="600" dirty="0"/>
          </a:p>
        </p:txBody>
      </p:sp>
    </p:spTree>
    <p:extLst>
      <p:ext uri="{BB962C8B-B14F-4D97-AF65-F5344CB8AC3E}">
        <p14:creationId xmlns:p14="http://schemas.microsoft.com/office/powerpoint/2010/main" val="418609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0EF86-5778-44E9-B7DB-D812DF06314D}" type="slidenum">
              <a:rPr lang="en-US" altLang="nb-NO" smtClean="0"/>
              <a:pPr>
                <a:defRPr/>
              </a:pPr>
              <a:t>9</a:t>
            </a:fld>
            <a:endParaRPr lang="en-US" altLang="nb-NO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436096" y="121196"/>
            <a:ext cx="3457127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5pPr>
            <a:lvl6pPr marL="362925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6pPr>
            <a:lvl7pPr marL="725851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7pPr>
            <a:lvl8pPr marL="1088776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8pPr>
            <a:lvl9pPr marL="1451701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9pPr>
          </a:lstStyle>
          <a:p>
            <a:pPr algn="r"/>
            <a:r>
              <a:rPr lang="nb-NO" sz="1800" kern="0" dirty="0" smtClean="0"/>
              <a:t>Courses at ITS</a:t>
            </a:r>
            <a:endParaRPr lang="nb-NO" sz="1800" kern="0" dirty="0"/>
          </a:p>
        </p:txBody>
      </p:sp>
      <p:sp>
        <p:nvSpPr>
          <p:cNvPr id="12" name="Rectangle 11"/>
          <p:cNvSpPr/>
          <p:nvPr/>
        </p:nvSpPr>
        <p:spPr>
          <a:xfrm>
            <a:off x="467545" y="697260"/>
            <a:ext cx="8425678" cy="4464496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b-NO" sz="1000" b="1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Autonomous</a:t>
            </a:r>
            <a:r>
              <a:rPr lang="nb-NO" sz="1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Systems </a:t>
            </a:r>
            <a:r>
              <a:rPr lang="nb-NO" sz="1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nb-NO" sz="1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Sensor </a:t>
            </a:r>
            <a:r>
              <a:rPr lang="nb-NO" sz="1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Technologies</a:t>
            </a:r>
            <a:r>
              <a:rPr lang="nb-NO" sz="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TEK4030   </a:t>
            </a:r>
            <a:r>
              <a:rPr lang="en-US" sz="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Control of manipulators and mobile </a:t>
            </a:r>
            <a:r>
              <a:rPr lang="en-US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robots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TEK4040   </a:t>
            </a:r>
            <a:r>
              <a:rPr lang="en-US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Mathematical modelling of dynamic system</a:t>
            </a:r>
            <a:endParaRPr lang="nn-NO" sz="800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TEK4050   </a:t>
            </a:r>
            <a:r>
              <a:rPr lang="nn-NO" sz="8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Stochastic</a:t>
            </a:r>
            <a:r>
              <a:rPr lang="nn-NO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systems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TEK5010   </a:t>
            </a:r>
            <a:r>
              <a:rPr lang="nn-NO" sz="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Multi-agent </a:t>
            </a:r>
            <a:r>
              <a:rPr lang="nn-NO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systems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TEK5020</a:t>
            </a:r>
            <a:r>
              <a:rPr lang="nn-NO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nn-NO" sz="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Pattern</a:t>
            </a:r>
            <a:r>
              <a:rPr lang="nn-NO" sz="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n-NO" sz="8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Recognition</a:t>
            </a:r>
            <a:endParaRPr lang="nn-NO" sz="800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TEK5030</a:t>
            </a:r>
            <a:r>
              <a:rPr lang="nn-NO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nn-NO" sz="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Computer</a:t>
            </a:r>
            <a:r>
              <a:rPr lang="nn-NO" sz="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n-NO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Vision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TEK5040</a:t>
            </a:r>
            <a:r>
              <a:rPr lang="nn-NO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Deep learning for autonomous </a:t>
            </a:r>
            <a:r>
              <a:rPr lang="en-US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systems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TEK5600   </a:t>
            </a:r>
            <a:r>
              <a:rPr lang="nn-NO" sz="800" dirty="0" err="1">
                <a:ea typeface="Calibri" panose="020F0502020204030204" pitchFamily="34" charset="0"/>
                <a:cs typeface="Times New Roman" panose="02020603050405020304" pitchFamily="18" charset="0"/>
              </a:rPr>
              <a:t>Visualization</a:t>
            </a:r>
            <a:r>
              <a:rPr lang="nn-NO" sz="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n-NO" sz="800" dirty="0" err="1"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nn-NO" sz="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n-NO" sz="800" dirty="0" err="1">
                <a:ea typeface="Calibri" panose="020F0502020204030204" pitchFamily="34" charset="0"/>
                <a:cs typeface="Times New Roman" panose="02020603050405020304" pitchFamily="18" charset="0"/>
              </a:rPr>
              <a:t>scientific</a:t>
            </a:r>
            <a:r>
              <a:rPr lang="nn-NO" sz="800" dirty="0">
                <a:ea typeface="Calibri" panose="020F0502020204030204" pitchFamily="34" charset="0"/>
                <a:cs typeface="Times New Roman" panose="02020603050405020304" pitchFamily="18" charset="0"/>
              </a:rPr>
              <a:t> data</a:t>
            </a:r>
            <a:endParaRPr lang="nb-NO" sz="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endParaRPr lang="nn-NO" sz="800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b-NO" sz="1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Space Sensors and Systems</a:t>
            </a:r>
            <a:r>
              <a:rPr lang="nb-NO" sz="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TEK4000   Systems Engineering </a:t>
            </a:r>
            <a:endParaRPr lang="nn-NO" sz="8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TEK4010   </a:t>
            </a:r>
            <a:r>
              <a:rPr lang="nn-NO" sz="800" dirty="0" err="1">
                <a:ea typeface="Calibri" panose="020F0502020204030204" pitchFamily="34" charset="0"/>
                <a:cs typeface="Times New Roman" panose="02020603050405020304" pitchFamily="18" charset="0"/>
              </a:rPr>
              <a:t>Optics</a:t>
            </a:r>
            <a:r>
              <a:rPr lang="nn-NO" sz="800" dirty="0"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nn-NO" sz="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light</a:t>
            </a:r>
            <a:endParaRPr lang="nn-NO" sz="8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TEK4700   Space Systems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TEK4710   Space Sensors and </a:t>
            </a:r>
            <a:r>
              <a:rPr lang="nn-NO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Communications</a:t>
            </a:r>
            <a:endParaRPr lang="nn-NO" sz="800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TEK5050   </a:t>
            </a:r>
            <a:r>
              <a:rPr lang="en-US" sz="800" dirty="0">
                <a:ea typeface="Calibri" panose="020F0502020204030204" pitchFamily="34" charset="0"/>
                <a:cs typeface="Times New Roman" panose="02020603050405020304" pitchFamily="18" charset="0"/>
              </a:rPr>
              <a:t>Detection of Optical and Infrared </a:t>
            </a:r>
            <a:r>
              <a:rPr lang="en-US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Radiation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>
                <a:ea typeface="Calibri" panose="020F0502020204030204" pitchFamily="34" charset="0"/>
                <a:cs typeface="Times New Roman" panose="02020603050405020304" pitchFamily="18" charset="0"/>
              </a:rPr>
              <a:t>TEK5130   Satellite Communications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TEK5160   </a:t>
            </a:r>
            <a:r>
              <a:rPr lang="nn-NO" sz="800" dirty="0">
                <a:ea typeface="Calibri" panose="020F0502020204030204" pitchFamily="34" charset="0"/>
                <a:cs typeface="Times New Roman" panose="02020603050405020304" pitchFamily="18" charset="0"/>
              </a:rPr>
              <a:t>Radar </a:t>
            </a:r>
            <a:r>
              <a:rPr lang="nn-NO" sz="800" dirty="0" err="1">
                <a:ea typeface="Calibri" panose="020F0502020204030204" pitchFamily="34" charset="0"/>
                <a:cs typeface="Times New Roman" panose="02020603050405020304" pitchFamily="18" charset="0"/>
              </a:rPr>
              <a:t>remote</a:t>
            </a:r>
            <a:r>
              <a:rPr lang="nn-NO" sz="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n-NO" sz="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sensing</a:t>
            </a:r>
            <a:endParaRPr lang="nn-NO" sz="8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TEK5710   Design </a:t>
            </a:r>
            <a:r>
              <a:rPr lang="nn-NO" sz="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nn-NO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Small </a:t>
            </a:r>
            <a:r>
              <a:rPr lang="nn-NO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Satellites (2024)</a:t>
            </a:r>
            <a:endParaRPr lang="nn-NO" sz="8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TEK5720   </a:t>
            </a:r>
            <a:r>
              <a:rPr lang="nn-NO" sz="800" dirty="0">
                <a:ea typeface="Calibri" panose="020F0502020204030204" pitchFamily="34" charset="0"/>
                <a:cs typeface="Times New Roman" panose="02020603050405020304" pitchFamily="18" charset="0"/>
              </a:rPr>
              <a:t>Project in Space </a:t>
            </a:r>
            <a:r>
              <a:rPr lang="nn-NO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Systems (2024</a:t>
            </a:r>
            <a:r>
              <a:rPr lang="nn-NO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nn-NO" sz="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endParaRPr lang="nn-NO" sz="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endParaRPr lang="nb-NO" sz="8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endParaRPr lang="nb-NO" sz="8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endParaRPr lang="nb-NO" sz="8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endParaRPr lang="nb-NO" sz="8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b-NO" sz="1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Security </a:t>
            </a:r>
            <a:r>
              <a:rPr lang="nb-NO" sz="1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and Cyber </a:t>
            </a:r>
            <a:r>
              <a:rPr lang="nb-NO" sz="10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Physical</a:t>
            </a:r>
            <a:r>
              <a:rPr lang="nb-NO" sz="1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1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systems</a:t>
            </a:r>
            <a:endParaRPr lang="nn-NO" sz="800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TEK4500   </a:t>
            </a:r>
            <a:r>
              <a:rPr lang="nb-NO" sz="800" dirty="0" err="1"/>
              <a:t>Introduction</a:t>
            </a:r>
            <a:r>
              <a:rPr lang="nb-NO" sz="800" dirty="0"/>
              <a:t> to </a:t>
            </a:r>
            <a:r>
              <a:rPr lang="nb-NO" sz="800" dirty="0" err="1" smtClean="0"/>
              <a:t>Cryptography</a:t>
            </a:r>
            <a:endParaRPr lang="nb-NO" sz="800" dirty="0" smtClean="0"/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b-NO" sz="800" dirty="0" smtClean="0"/>
              <a:t>TEK5070   </a:t>
            </a:r>
            <a:r>
              <a:rPr lang="en-US" sz="800" dirty="0"/>
              <a:t>Wireless communications for autonomous and critical sensor systems</a:t>
            </a:r>
            <a:endParaRPr lang="nb-NO" sz="800" dirty="0" smtClean="0"/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TEK5110   </a:t>
            </a:r>
            <a:r>
              <a:rPr lang="en-US" sz="800" dirty="0">
                <a:ea typeface="Calibri" panose="020F0502020204030204" pitchFamily="34" charset="0"/>
                <a:cs typeface="Times New Roman" panose="02020603050405020304" pitchFamily="18" charset="0"/>
              </a:rPr>
              <a:t>Building </a:t>
            </a:r>
            <a:r>
              <a:rPr lang="en-US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and Monitoring Communication </a:t>
            </a:r>
            <a:r>
              <a:rPr lang="en-US" sz="800" dirty="0">
                <a:ea typeface="Calibri" panose="020F0502020204030204" pitchFamily="34" charset="0"/>
                <a:cs typeface="Times New Roman" panose="02020603050405020304" pitchFamily="18" charset="0"/>
              </a:rPr>
              <a:t>Networks</a:t>
            </a:r>
            <a:endParaRPr lang="nn-NO" sz="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TEK5510   </a:t>
            </a:r>
            <a:r>
              <a:rPr lang="en-US" sz="800" dirty="0">
                <a:ea typeface="Calibri" panose="020F0502020204030204" pitchFamily="34" charset="0"/>
                <a:cs typeface="Times New Roman" panose="02020603050405020304" pitchFamily="18" charset="0"/>
              </a:rPr>
              <a:t>Security in operating systems and software</a:t>
            </a:r>
            <a:endParaRPr lang="nn-NO" sz="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>
                <a:ea typeface="Calibri" panose="020F0502020204030204" pitchFamily="34" charset="0"/>
                <a:cs typeface="Times New Roman" panose="02020603050405020304" pitchFamily="18" charset="0"/>
              </a:rPr>
              <a:t>TEK5520   </a:t>
            </a:r>
            <a:r>
              <a:rPr lang="en-US" sz="800" dirty="0">
                <a:ea typeface="Calibri" panose="020F0502020204030204" pitchFamily="34" charset="0"/>
                <a:cs typeface="Times New Roman" panose="02020603050405020304" pitchFamily="18" charset="0"/>
              </a:rPr>
              <a:t>Information security in industrial sensor and mobile </a:t>
            </a:r>
            <a:r>
              <a:rPr lang="en-US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systems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en-US" sz="800" dirty="0">
                <a:ea typeface="Calibri" panose="020F0502020204030204" pitchFamily="34" charset="0"/>
                <a:cs typeface="Times New Roman" panose="02020603050405020304" pitchFamily="18" charset="0"/>
              </a:rPr>
              <a:t>TEK5530   Measurable Security for the Internet of Things</a:t>
            </a:r>
            <a:endParaRPr lang="en-US" sz="8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TEK5550   </a:t>
            </a:r>
            <a:r>
              <a:rPr lang="nn-NO" sz="800" dirty="0">
                <a:ea typeface="Calibri" panose="020F0502020204030204" pitchFamily="34" charset="0"/>
                <a:cs typeface="Times New Roman" panose="02020603050405020304" pitchFamily="18" charset="0"/>
              </a:rPr>
              <a:t>Advanced </a:t>
            </a:r>
            <a:r>
              <a:rPr lang="nn-NO" sz="800" dirty="0" err="1">
                <a:ea typeface="Calibri" panose="020F0502020204030204" pitchFamily="34" charset="0"/>
                <a:cs typeface="Times New Roman" panose="02020603050405020304" pitchFamily="18" charset="0"/>
              </a:rPr>
              <a:t>topics</a:t>
            </a:r>
            <a:r>
              <a:rPr lang="nn-NO" sz="800" dirty="0"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nn-NO" sz="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cryptology</a:t>
            </a:r>
            <a:endParaRPr lang="nn-NO" sz="8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endParaRPr lang="nn-NO" sz="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endParaRPr lang="nb-NO" sz="400" b="1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b-NO" sz="1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Energy Systems</a:t>
            </a:r>
            <a:r>
              <a:rPr lang="nb-NO" sz="8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b-NO" sz="8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TEK5300</a:t>
            </a:r>
            <a:r>
              <a:rPr lang="nb-NO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Renewable energy: science and </a:t>
            </a:r>
            <a:r>
              <a:rPr lang="en-US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technology</a:t>
            </a:r>
            <a:endParaRPr lang="nb-NO" sz="800" i="1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b-NO" sz="8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TEK5330</a:t>
            </a:r>
            <a:r>
              <a:rPr lang="nb-NO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nb-NO" sz="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Solar Energy Systems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b-NO" sz="8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TEK5340</a:t>
            </a:r>
            <a:r>
              <a:rPr lang="nb-NO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Energy systems analysis: Modelling, methods and scenarios</a:t>
            </a:r>
            <a:endParaRPr lang="nb-NO" sz="8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b-NO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TEK5350   </a:t>
            </a:r>
            <a:r>
              <a:rPr lang="en-US" sz="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Energy Markets and </a:t>
            </a:r>
            <a:r>
              <a:rPr lang="en-US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Regulation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b-NO" sz="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TEK5370   Grid, smartgrid og </a:t>
            </a:r>
            <a:r>
              <a:rPr lang="nb-NO" sz="8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IoT</a:t>
            </a:r>
            <a:endParaRPr lang="nb-NO" sz="800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b-NO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TEK5380   </a:t>
            </a:r>
            <a:r>
              <a:rPr lang="nb-NO" sz="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Prosjekt innen fornybar </a:t>
            </a:r>
            <a:r>
              <a:rPr lang="nb-NO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energi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b-NO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TEK5390   Hydrogenteknologi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b-NO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TEK5410   </a:t>
            </a:r>
            <a:r>
              <a:rPr lang="en-US" sz="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Energy Markets and Regulation - Modelling and </a:t>
            </a:r>
            <a:r>
              <a:rPr lang="en-US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Analysis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en-US" sz="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TEK5420   Norway’s Energy Transitions: Policy Directions and </a:t>
            </a:r>
            <a:r>
              <a:rPr lang="en-US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Challenges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en-US" sz="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TEK5440   Batteries: Technology and Systems</a:t>
            </a:r>
            <a:endParaRPr lang="nb-NO" sz="800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endParaRPr lang="nb-NO" sz="8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055" y="4153644"/>
            <a:ext cx="1944216" cy="12979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87145" y="5261577"/>
            <a:ext cx="27363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Photo by </a:t>
            </a:r>
            <a:r>
              <a:rPr lang="en-US" sz="600" dirty="0">
                <a:hlinkClick r:id="rId4"/>
              </a:rPr>
              <a:t>Christina @ wocintechchat.com</a:t>
            </a:r>
            <a:r>
              <a:rPr lang="en-US" sz="600" dirty="0"/>
              <a:t> on </a:t>
            </a:r>
            <a:r>
              <a:rPr lang="en-US" sz="600" dirty="0" err="1">
                <a:hlinkClick r:id="rId5"/>
              </a:rPr>
              <a:t>Unsplash</a:t>
            </a:r>
            <a:r>
              <a:rPr lang="en-US" sz="600" dirty="0"/>
              <a:t> </a:t>
            </a:r>
            <a:endParaRPr lang="nb-NO" sz="600" dirty="0"/>
          </a:p>
        </p:txBody>
      </p:sp>
      <p:sp>
        <p:nvSpPr>
          <p:cNvPr id="7" name="TekstSylinder 5"/>
          <p:cNvSpPr txBox="1"/>
          <p:nvPr/>
        </p:nvSpPr>
        <p:spPr>
          <a:xfrm>
            <a:off x="698831" y="4571776"/>
            <a:ext cx="792088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rgbClr val="FF0000"/>
                </a:solidFill>
                <a:hlinkClick r:id="rId6"/>
              </a:rPr>
              <a:t>http://www.uio.no/studier/emner/matnat/its/</a:t>
            </a:r>
            <a:endParaRPr lang="nb-NO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60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B40EF86-5778-44E9-B7DB-D812DF06314D}" type="slidenum">
              <a:rPr lang="en-US" altLang="nb-NO" smtClean="0"/>
              <a:pPr>
                <a:defRPr/>
              </a:pPr>
              <a:t>10</a:t>
            </a:fld>
            <a:endParaRPr lang="en-US" altLang="nb-NO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5436096" y="121196"/>
            <a:ext cx="3457127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5pPr>
            <a:lvl6pPr marL="362925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6pPr>
            <a:lvl7pPr marL="725851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7pPr>
            <a:lvl8pPr marL="1088776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8pPr>
            <a:lvl9pPr marL="1451701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9pPr>
          </a:lstStyle>
          <a:p>
            <a:pPr algn="r"/>
            <a:r>
              <a:rPr lang="nb-NO" sz="1800" kern="0" dirty="0" smtClean="0"/>
              <a:t>Courses at ITS</a:t>
            </a:r>
            <a:endParaRPr lang="nb-NO" sz="1800" kern="0" dirty="0"/>
          </a:p>
        </p:txBody>
      </p:sp>
      <p:sp>
        <p:nvSpPr>
          <p:cNvPr id="12" name="Rectangle 11"/>
          <p:cNvSpPr/>
          <p:nvPr/>
        </p:nvSpPr>
        <p:spPr>
          <a:xfrm>
            <a:off x="467545" y="697260"/>
            <a:ext cx="8425678" cy="4464496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b-NO" sz="1000" b="1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Autonomous</a:t>
            </a:r>
            <a:r>
              <a:rPr lang="nb-NO" sz="1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Systems </a:t>
            </a:r>
            <a:r>
              <a:rPr lang="nb-NO" sz="1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nb-NO" sz="1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Sensor </a:t>
            </a:r>
            <a:r>
              <a:rPr lang="nb-NO" sz="1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Technologies</a:t>
            </a:r>
            <a:r>
              <a:rPr lang="nb-NO" sz="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TEK4030   </a:t>
            </a:r>
            <a:r>
              <a:rPr lang="en-US" sz="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Control of manipulators and mobile </a:t>
            </a:r>
            <a:r>
              <a:rPr lang="en-US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robots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TEK4040   </a:t>
            </a:r>
            <a:r>
              <a:rPr lang="en-US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Mathematical modelling of dynamic system</a:t>
            </a:r>
            <a:endParaRPr lang="nn-NO" sz="800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TEK4050   </a:t>
            </a:r>
            <a:r>
              <a:rPr lang="nn-NO" sz="8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Stochastic</a:t>
            </a:r>
            <a:r>
              <a:rPr lang="nn-NO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systems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TEK5010   </a:t>
            </a:r>
            <a:r>
              <a:rPr lang="nn-NO" sz="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Multi-agent </a:t>
            </a:r>
            <a:r>
              <a:rPr lang="nn-NO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systems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TEK5020</a:t>
            </a:r>
            <a:r>
              <a:rPr lang="nn-NO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nn-NO" sz="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Pattern</a:t>
            </a:r>
            <a:r>
              <a:rPr lang="nn-NO" sz="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n-NO" sz="8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Recognition</a:t>
            </a:r>
            <a:endParaRPr lang="nn-NO" sz="800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TEK5030</a:t>
            </a:r>
            <a:r>
              <a:rPr lang="nn-NO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nn-NO" sz="8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Computer</a:t>
            </a:r>
            <a:r>
              <a:rPr lang="nn-NO" sz="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n-NO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Vision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TEK5040</a:t>
            </a:r>
            <a:r>
              <a:rPr lang="nn-NO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Deep learning for autonomous </a:t>
            </a:r>
            <a:r>
              <a:rPr lang="en-US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systems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TEK5600   </a:t>
            </a:r>
            <a:r>
              <a:rPr lang="nn-NO" sz="800" dirty="0" err="1">
                <a:ea typeface="Calibri" panose="020F0502020204030204" pitchFamily="34" charset="0"/>
                <a:cs typeface="Times New Roman" panose="02020603050405020304" pitchFamily="18" charset="0"/>
              </a:rPr>
              <a:t>Visualization</a:t>
            </a:r>
            <a:r>
              <a:rPr lang="nn-NO" sz="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n-NO" sz="800" dirty="0" err="1"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nn-NO" sz="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n-NO" sz="800" dirty="0" err="1">
                <a:ea typeface="Calibri" panose="020F0502020204030204" pitchFamily="34" charset="0"/>
                <a:cs typeface="Times New Roman" panose="02020603050405020304" pitchFamily="18" charset="0"/>
              </a:rPr>
              <a:t>scientific</a:t>
            </a:r>
            <a:r>
              <a:rPr lang="nn-NO" sz="800" dirty="0">
                <a:ea typeface="Calibri" panose="020F0502020204030204" pitchFamily="34" charset="0"/>
                <a:cs typeface="Times New Roman" panose="02020603050405020304" pitchFamily="18" charset="0"/>
              </a:rPr>
              <a:t> data</a:t>
            </a:r>
            <a:endParaRPr lang="nb-NO" sz="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endParaRPr lang="nn-NO" sz="800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b-NO" sz="1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Space Sensors and Systems</a:t>
            </a:r>
            <a:r>
              <a:rPr lang="nb-NO" sz="8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TEK4000   Systems Engineering </a:t>
            </a:r>
            <a:endParaRPr lang="nn-NO" sz="8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TEK4010   </a:t>
            </a:r>
            <a:r>
              <a:rPr lang="nn-NO" sz="8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Optics</a:t>
            </a:r>
            <a:r>
              <a:rPr lang="nn-NO" sz="8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nn-NO" sz="800" dirty="0" err="1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light</a:t>
            </a:r>
            <a:endParaRPr lang="nn-NO" sz="800" dirty="0" smtClean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TEK4700   Space Systems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TEK4710   Space Sensors and </a:t>
            </a:r>
            <a:r>
              <a:rPr lang="nn-NO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Communications</a:t>
            </a:r>
            <a:endParaRPr lang="nn-NO" sz="800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TEK5050   </a:t>
            </a:r>
            <a:r>
              <a:rPr lang="en-US" sz="800" dirty="0">
                <a:ea typeface="Calibri" panose="020F0502020204030204" pitchFamily="34" charset="0"/>
                <a:cs typeface="Times New Roman" panose="02020603050405020304" pitchFamily="18" charset="0"/>
              </a:rPr>
              <a:t>Detection of Optical and Infrared </a:t>
            </a:r>
            <a:r>
              <a:rPr lang="en-US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Radiation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>
                <a:ea typeface="Calibri" panose="020F0502020204030204" pitchFamily="34" charset="0"/>
                <a:cs typeface="Times New Roman" panose="02020603050405020304" pitchFamily="18" charset="0"/>
              </a:rPr>
              <a:t>TEK5130   Satellite Communications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TEK5160   </a:t>
            </a:r>
            <a:r>
              <a:rPr lang="nn-NO" sz="800" dirty="0">
                <a:ea typeface="Calibri" panose="020F0502020204030204" pitchFamily="34" charset="0"/>
                <a:cs typeface="Times New Roman" panose="02020603050405020304" pitchFamily="18" charset="0"/>
              </a:rPr>
              <a:t>Radar </a:t>
            </a:r>
            <a:r>
              <a:rPr lang="nn-NO" sz="800" dirty="0" err="1">
                <a:ea typeface="Calibri" panose="020F0502020204030204" pitchFamily="34" charset="0"/>
                <a:cs typeface="Times New Roman" panose="02020603050405020304" pitchFamily="18" charset="0"/>
              </a:rPr>
              <a:t>remote</a:t>
            </a:r>
            <a:r>
              <a:rPr lang="nn-NO" sz="8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n-NO" sz="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sensing</a:t>
            </a:r>
            <a:endParaRPr lang="nn-NO" sz="8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TEK5710   Design </a:t>
            </a:r>
            <a:r>
              <a:rPr lang="nn-NO" sz="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nn-NO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Small </a:t>
            </a:r>
            <a:r>
              <a:rPr lang="nn-NO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Satellites (2024)</a:t>
            </a:r>
            <a:endParaRPr lang="nn-NO" sz="8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TEK5720   </a:t>
            </a:r>
            <a:r>
              <a:rPr lang="nn-NO" sz="800" dirty="0">
                <a:ea typeface="Calibri" panose="020F0502020204030204" pitchFamily="34" charset="0"/>
                <a:cs typeface="Times New Roman" panose="02020603050405020304" pitchFamily="18" charset="0"/>
              </a:rPr>
              <a:t>Project in Space </a:t>
            </a:r>
            <a:r>
              <a:rPr lang="nn-NO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Systems (2024</a:t>
            </a:r>
            <a:r>
              <a:rPr lang="nn-NO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nn-NO" sz="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endParaRPr lang="nn-NO" sz="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endParaRPr lang="nb-NO" sz="8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endParaRPr lang="nb-NO" sz="8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endParaRPr lang="nb-NO" sz="8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endParaRPr lang="nb-NO" sz="8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b-NO" sz="1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Security </a:t>
            </a:r>
            <a:r>
              <a:rPr lang="nb-NO" sz="1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and Cyber </a:t>
            </a:r>
            <a:r>
              <a:rPr lang="nb-NO" sz="10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Physical</a:t>
            </a:r>
            <a:r>
              <a:rPr lang="nb-NO" sz="1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1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systems</a:t>
            </a:r>
            <a:endParaRPr lang="nn-NO" sz="800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TEK4500   </a:t>
            </a:r>
            <a:r>
              <a:rPr lang="nb-NO" sz="800" dirty="0" err="1">
                <a:solidFill>
                  <a:srgbClr val="FF0000"/>
                </a:solidFill>
              </a:rPr>
              <a:t>Introduction</a:t>
            </a:r>
            <a:r>
              <a:rPr lang="nb-NO" sz="800" dirty="0">
                <a:solidFill>
                  <a:srgbClr val="FF0000"/>
                </a:solidFill>
              </a:rPr>
              <a:t> to </a:t>
            </a:r>
            <a:r>
              <a:rPr lang="nb-NO" sz="800" dirty="0" err="1" smtClean="0">
                <a:solidFill>
                  <a:srgbClr val="FF0000"/>
                </a:solidFill>
              </a:rPr>
              <a:t>Cryptography</a:t>
            </a:r>
            <a:endParaRPr lang="nb-NO" sz="800" dirty="0" smtClean="0">
              <a:solidFill>
                <a:srgbClr val="FF0000"/>
              </a:solidFill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b-NO" sz="800" dirty="0" smtClean="0"/>
              <a:t>TEK5070   </a:t>
            </a:r>
            <a:r>
              <a:rPr lang="en-US" sz="800" dirty="0"/>
              <a:t>Wireless communications for autonomous and critical sensor systems</a:t>
            </a:r>
            <a:endParaRPr lang="nb-NO" sz="800" dirty="0" smtClean="0"/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TEK5110   </a:t>
            </a:r>
            <a:r>
              <a:rPr lang="en-US" sz="800" dirty="0">
                <a:ea typeface="Calibri" panose="020F0502020204030204" pitchFamily="34" charset="0"/>
                <a:cs typeface="Times New Roman" panose="02020603050405020304" pitchFamily="18" charset="0"/>
              </a:rPr>
              <a:t>Building </a:t>
            </a:r>
            <a:r>
              <a:rPr lang="en-US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and Monitoring Communication </a:t>
            </a:r>
            <a:r>
              <a:rPr lang="en-US" sz="800" dirty="0">
                <a:ea typeface="Calibri" panose="020F0502020204030204" pitchFamily="34" charset="0"/>
                <a:cs typeface="Times New Roman" panose="02020603050405020304" pitchFamily="18" charset="0"/>
              </a:rPr>
              <a:t>Networks</a:t>
            </a:r>
            <a:endParaRPr lang="nn-NO" sz="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TEK5510   </a:t>
            </a:r>
            <a:r>
              <a:rPr lang="en-US" sz="8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Security in operating systems and software</a:t>
            </a:r>
            <a:endParaRPr lang="nn-NO" sz="800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>
                <a:ea typeface="Calibri" panose="020F0502020204030204" pitchFamily="34" charset="0"/>
                <a:cs typeface="Times New Roman" panose="02020603050405020304" pitchFamily="18" charset="0"/>
              </a:rPr>
              <a:t>TEK5520   </a:t>
            </a:r>
            <a:r>
              <a:rPr lang="en-US" sz="800" dirty="0">
                <a:ea typeface="Calibri" panose="020F0502020204030204" pitchFamily="34" charset="0"/>
                <a:cs typeface="Times New Roman" panose="02020603050405020304" pitchFamily="18" charset="0"/>
              </a:rPr>
              <a:t>Information security in industrial sensor and mobile </a:t>
            </a:r>
            <a:r>
              <a:rPr lang="en-US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systems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en-US" sz="800" dirty="0">
                <a:ea typeface="Calibri" panose="020F0502020204030204" pitchFamily="34" charset="0"/>
                <a:cs typeface="Times New Roman" panose="02020603050405020304" pitchFamily="18" charset="0"/>
              </a:rPr>
              <a:t>TEK5530   Measurable Security for the Internet of Things</a:t>
            </a:r>
            <a:endParaRPr lang="en-US" sz="8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n-NO" sz="8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TEK5550   </a:t>
            </a:r>
            <a:r>
              <a:rPr lang="nn-NO" sz="800" dirty="0">
                <a:ea typeface="Calibri" panose="020F0502020204030204" pitchFamily="34" charset="0"/>
                <a:cs typeface="Times New Roman" panose="02020603050405020304" pitchFamily="18" charset="0"/>
              </a:rPr>
              <a:t>Advanced </a:t>
            </a:r>
            <a:r>
              <a:rPr lang="nn-NO" sz="800" dirty="0" err="1">
                <a:ea typeface="Calibri" panose="020F0502020204030204" pitchFamily="34" charset="0"/>
                <a:cs typeface="Times New Roman" panose="02020603050405020304" pitchFamily="18" charset="0"/>
              </a:rPr>
              <a:t>topics</a:t>
            </a:r>
            <a:r>
              <a:rPr lang="nn-NO" sz="800" dirty="0"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nn-NO" sz="8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cryptology</a:t>
            </a:r>
            <a:endParaRPr lang="nn-NO" sz="8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endParaRPr lang="nn-NO" sz="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endParaRPr lang="nb-NO" sz="400" b="1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b-NO" sz="10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Energy Systems</a:t>
            </a:r>
            <a:r>
              <a:rPr lang="nb-NO" sz="8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b-NO" sz="8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TEK5300</a:t>
            </a:r>
            <a:r>
              <a:rPr lang="nb-NO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Renewable energy: science and </a:t>
            </a:r>
            <a:r>
              <a:rPr lang="en-US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technology</a:t>
            </a:r>
            <a:endParaRPr lang="nb-NO" sz="800" i="1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b-NO" sz="8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TEK5330</a:t>
            </a:r>
            <a:r>
              <a:rPr lang="nb-NO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nb-NO" sz="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Solar Energy Systems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b-NO" sz="8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TEK5340</a:t>
            </a:r>
            <a:r>
              <a:rPr lang="nb-NO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Energy systems analysis: Modelling, methods and scenarios</a:t>
            </a:r>
            <a:endParaRPr lang="nb-NO" sz="8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b-NO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TEK5350   </a:t>
            </a:r>
            <a:r>
              <a:rPr lang="en-US" sz="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Energy Markets and </a:t>
            </a:r>
            <a:r>
              <a:rPr lang="en-US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Regulation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b-NO" sz="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TEK5370   Grid, smartgrid og </a:t>
            </a:r>
            <a:r>
              <a:rPr lang="nb-NO" sz="8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IoT</a:t>
            </a:r>
            <a:endParaRPr lang="nb-NO" sz="800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b-NO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TEK5380   </a:t>
            </a:r>
            <a:r>
              <a:rPr lang="nb-NO" sz="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Prosjekt innen fornybar </a:t>
            </a:r>
            <a:r>
              <a:rPr lang="nb-NO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energi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b-NO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TEK5390   Hydrogenteknologi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nb-NO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TEK5410   </a:t>
            </a:r>
            <a:r>
              <a:rPr lang="en-US" sz="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Energy Markets and Regulation - Modelling and </a:t>
            </a:r>
            <a:r>
              <a:rPr lang="en-US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Analysis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en-US" sz="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TEK5420   Norway’s Energy Transitions: Policy Directions and </a:t>
            </a:r>
            <a:r>
              <a:rPr lang="en-US" sz="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Challenges</a:t>
            </a:r>
          </a:p>
          <a:p>
            <a:pPr>
              <a:lnSpc>
                <a:spcPct val="107000"/>
              </a:lnSpc>
              <a:spcAft>
                <a:spcPts val="300"/>
              </a:spcAft>
            </a:pPr>
            <a:r>
              <a:rPr lang="en-US" sz="8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TEK5440   Batteries: Technology and Systems</a:t>
            </a:r>
            <a:endParaRPr lang="nb-NO" sz="800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300"/>
              </a:spcAft>
            </a:pPr>
            <a:endParaRPr lang="nb-NO" sz="8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055" y="4153644"/>
            <a:ext cx="1944216" cy="12979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87145" y="5261577"/>
            <a:ext cx="27363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Photo by </a:t>
            </a:r>
            <a:r>
              <a:rPr lang="en-US" sz="600" dirty="0">
                <a:hlinkClick r:id="rId4"/>
              </a:rPr>
              <a:t>Christina @ wocintechchat.com</a:t>
            </a:r>
            <a:r>
              <a:rPr lang="en-US" sz="600" dirty="0"/>
              <a:t> on </a:t>
            </a:r>
            <a:r>
              <a:rPr lang="en-US" sz="600" dirty="0" err="1">
                <a:hlinkClick r:id="rId5"/>
              </a:rPr>
              <a:t>Unsplash</a:t>
            </a:r>
            <a:r>
              <a:rPr lang="en-US" sz="600" dirty="0"/>
              <a:t> </a:t>
            </a:r>
            <a:endParaRPr lang="nb-NO" sz="600" dirty="0"/>
          </a:p>
        </p:txBody>
      </p:sp>
      <p:sp>
        <p:nvSpPr>
          <p:cNvPr id="7" name="TekstSylinder 5"/>
          <p:cNvSpPr txBox="1"/>
          <p:nvPr/>
        </p:nvSpPr>
        <p:spPr>
          <a:xfrm>
            <a:off x="698831" y="4571776"/>
            <a:ext cx="792088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rgbClr val="FF0000"/>
                </a:solidFill>
                <a:hlinkClick r:id="rId6"/>
              </a:rPr>
              <a:t>http://www.uio.no/studier/emner/matnat/its/</a:t>
            </a:r>
            <a:endParaRPr lang="nb-NO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63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IONorsk16-10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UiO-Teknologisystemer Engelsk</Template>
  <TotalTime>2408</TotalTime>
  <Words>1083</Words>
  <Application>Microsoft Office PowerPoint</Application>
  <PresentationFormat>On-screen Show (16:10)</PresentationFormat>
  <Paragraphs>246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Times New Roman</vt:lpstr>
      <vt:lpstr>ヒラギノ角ゴ Pro W3</vt:lpstr>
      <vt:lpstr>UIONorsk16-10</vt:lpstr>
      <vt:lpstr>Master studies at ITS </vt:lpstr>
      <vt:lpstr>Department of Technology Systems, you say?</vt:lpstr>
      <vt:lpstr>Accociated organisations</vt:lpstr>
      <vt:lpstr>ITS</vt:lpstr>
      <vt:lpstr>Teachers and supervisors from:</vt:lpstr>
      <vt:lpstr>Research areas and Master’s studies</vt:lpstr>
      <vt:lpstr>PowerPoint Presentation</vt:lpstr>
      <vt:lpstr>PowerPoint Presentation</vt:lpstr>
      <vt:lpstr>PowerPoint Presentation</vt:lpstr>
      <vt:lpstr>Attending courses at ITS</vt:lpstr>
      <vt:lpstr>Contact</vt:lpstr>
      <vt:lpstr>Student life at ITS</vt:lpstr>
      <vt:lpstr>PowerPoint Presentation</vt:lpstr>
    </vt:vector>
  </TitlesOfParts>
  <Company>Universitetet i Oslo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Kaja Mosserud-Haavardsholm</dc:creator>
  <cp:lastModifiedBy>Kaja Mosserud-Haavardsholm</cp:lastModifiedBy>
  <cp:revision>130</cp:revision>
  <cp:lastPrinted>2023-03-07T14:22:52Z</cp:lastPrinted>
  <dcterms:created xsi:type="dcterms:W3CDTF">2017-08-16T19:03:04Z</dcterms:created>
  <dcterms:modified xsi:type="dcterms:W3CDTF">2023-08-16T20:54:51Z</dcterms:modified>
</cp:coreProperties>
</file>