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saveSubsetFonts="1" autoCompressPictures="0">
  <p:sldMasterIdLst>
    <p:sldMasterId id="2147483648" r:id="rId1"/>
    <p:sldMasterId id="2147483782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9" r:id="rId4"/>
    <p:sldId id="290" r:id="rId5"/>
    <p:sldId id="291" r:id="rId6"/>
    <p:sldId id="278" r:id="rId7"/>
    <p:sldId id="279" r:id="rId8"/>
    <p:sldId id="280" r:id="rId9"/>
    <p:sldId id="292" r:id="rId10"/>
    <p:sldId id="282" r:id="rId11"/>
    <p:sldId id="283" r:id="rId12"/>
    <p:sldId id="284" r:id="rId13"/>
    <p:sldId id="293" r:id="rId14"/>
    <p:sldId id="257" r:id="rId15"/>
    <p:sldId id="264" r:id="rId16"/>
    <p:sldId id="275" r:id="rId17"/>
    <p:sldId id="271" r:id="rId18"/>
    <p:sldId id="276" r:id="rId19"/>
    <p:sldId id="286" r:id="rId20"/>
    <p:sldId id="285" r:id="rId21"/>
    <p:sldId id="287" r:id="rId22"/>
    <p:sldId id="288" r:id="rId23"/>
    <p:sldId id="289" r:id="rId24"/>
    <p:sldId id="294" r:id="rId25"/>
    <p:sldId id="270" r:id="rId26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84B5"/>
    <a:srgbClr val="859EC7"/>
    <a:srgbClr val="3B5997"/>
    <a:srgbClr val="3E8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6387" autoAdjust="0"/>
  </p:normalViewPr>
  <p:slideViewPr>
    <p:cSldViewPr>
      <p:cViewPr varScale="1">
        <p:scale>
          <a:sx n="132" d="100"/>
          <a:sy n="132" d="100"/>
        </p:scale>
        <p:origin x="1386" y="120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23F530D-EBC3-45BF-AF39-959734DF718E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BD8F9985-2E3B-473E-9DB1-32E01B7B4C7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999637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6374BCA-D581-4703-AB1A-B7193196190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92358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5606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76252332-4132-4DD4-BC73-0F2F2E9EC535}" type="slidenum">
              <a:rPr lang="en-US" altLang="nb-NO" sz="1200" smtClean="0"/>
              <a:pPr>
                <a:spcBef>
                  <a:spcPct val="0"/>
                </a:spcBef>
              </a:pPr>
              <a:t>6</a:t>
            </a:fld>
            <a:endParaRPr lang="en-US" altLang="nb-NO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59229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C97E71-7CC0-7D4D-AFFD-1D3A1FC40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7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97E71-7CC0-7D4D-AFFD-1D3A1FC40E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FD978A37-04FD-460B-990D-63D951393362}" type="slidenum">
              <a:rPr lang="en-US" altLang="nb-NO" sz="1200"/>
              <a:pPr>
                <a:spcBef>
                  <a:spcPct val="0"/>
                </a:spcBef>
              </a:pPr>
              <a:t>14</a:t>
            </a:fld>
            <a:endParaRPr lang="en-US" altLang="nb-NO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Tx/>
              <a:buNone/>
            </a:pPr>
            <a:endParaRPr lang="nb-NO" altLang="nb-NO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1096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Or: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yell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me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95477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8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3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7E330-8091-4DAA-82F3-5EB7E3614BED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0EF86-5778-44E9-B7DB-D812DF06314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2881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03DFE-849F-44E6-8CB0-2B59097478A4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3F3CE-A10D-4F07-A178-F552AEC7E19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43846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91993-2FE4-44B5-9BB9-C994F49951FE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8FF5C-EF51-49B4-B3B3-2093BDAEBA1B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8603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26BE-09F2-44D9-BD4D-959F93258145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F5120-42E5-485C-B26D-922FED15DFD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59169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ABDB8-9443-4111-906E-6472F4C4DA2D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A802F-5F58-4680-B741-0107DC13B0B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4933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5B2D9-C3F3-4125-8BE4-001CC9E499F7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0FECF-471C-4072-86BA-D232161CB57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4689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81CF-AAA4-42EC-BDA0-B9860441D7AE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8C569-3C72-481C-950E-7C0D932D722C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03050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0AC5-8E7E-4907-BE94-79B968EFEE8C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A80A2-2D1B-4015-B406-829AB65AADE2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9181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Interne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706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0B51-31F6-4463-B458-50F1B9467DBB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94221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UiO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0981" y="0"/>
            <a:ext cx="4480466" cy="5715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5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57410" y="0"/>
            <a:ext cx="4486590" cy="5715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584" y="318212"/>
            <a:ext cx="4214687" cy="930766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9DA1E-EAF3-4579-9C13-A3B45E22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78" y="2812640"/>
            <a:ext cx="4287722" cy="1289671"/>
          </a:xfrm>
        </p:spPr>
        <p:txBody>
          <a:bodyPr/>
          <a:lstStyle>
            <a:lvl1pPr>
              <a:lnSpc>
                <a:spcPct val="100000"/>
              </a:lnSpc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850" y="4332511"/>
            <a:ext cx="4287722" cy="21506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313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50" y="4546921"/>
            <a:ext cx="4287722" cy="188569"/>
          </a:xfrm>
        </p:spPr>
        <p:txBody>
          <a:bodyPr/>
          <a:lstStyle>
            <a:lvl1pPr marL="0" indent="0">
              <a:buNone/>
              <a:defRPr sz="1313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850" y="4769197"/>
            <a:ext cx="4287722" cy="188569"/>
          </a:xfrm>
        </p:spPr>
        <p:txBody>
          <a:bodyPr/>
          <a:lstStyle>
            <a:lvl1pPr marL="0" indent="0">
              <a:buNone/>
              <a:defRPr sz="1313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4278" y="5180529"/>
            <a:ext cx="4287722" cy="304271"/>
          </a:xfrm>
        </p:spPr>
        <p:txBody>
          <a:bodyPr lIns="0" tIns="0" rIns="0" bIns="0"/>
          <a:lstStyle>
            <a:lvl1pPr>
              <a:defRPr sz="1313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89210" y="4547577"/>
            <a:ext cx="769077" cy="854518"/>
          </a:xfr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222148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/>
              <a:t>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3646402" y="-1260508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/>
              <a:t>addin_colorbox</a:t>
            </a:r>
            <a:endParaRPr lang="nb-NO" sz="1200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7292805" y="-1260508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/>
              <a:t>addin_title</a:t>
            </a:r>
            <a:endParaRPr lang="nb-NO" sz="1200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/>
              <a:t>addin_text</a:t>
            </a:r>
            <a:endParaRPr lang="nb-NO" sz="1200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1878807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/>
              <a:t>addin_image</a:t>
            </a:r>
            <a:endParaRPr lang="nb-NO" sz="1200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3730003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75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sz="1200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5581200" y="-717583"/>
            <a:ext cx="1767596" cy="43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/>
              <a:t>addin_logo</a:t>
            </a:r>
            <a:endParaRPr lang="nb-NO" sz="1200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9210" y="4547577"/>
            <a:ext cx="769077" cy="854530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9211" y="4547578"/>
            <a:ext cx="769066" cy="85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15D3F-4B78-435E-98C8-30E9CD73349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8593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9407-4568-4AC9-8368-07DC00E6A9A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9646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FFCFF-D3D8-4C1F-B8FB-2C27766BF12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1021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1E18-2156-4CAD-8355-DF2B376B5C9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0665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101B0-BE5F-4C09-AA79-9701CE14D4B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1890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C2FC6-E42E-4199-8D94-F02DA00FDE6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4572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154C6-7845-485A-BEAF-0289B97E418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7727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  <a:endParaRPr lang="en-US" altLang="nb-NO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Rediger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  <a:endParaRPr lang="en-US" altLang="nb-NO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5866D25-8C0C-4EC6-B471-C46BB5A9771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188"/>
            <a:ext cx="4401616" cy="6881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Edit Master text styles</a:t>
            </a:r>
          </a:p>
          <a:p>
            <a:pPr lvl="1"/>
            <a:r>
              <a:rPr lang="en-US" altLang="nb-NO" smtClean="0"/>
              <a:t>Second level</a:t>
            </a:r>
          </a:p>
          <a:p>
            <a:pPr lvl="2"/>
            <a:r>
              <a:rPr lang="en-US" altLang="nb-NO" smtClean="0"/>
              <a:t>Third level</a:t>
            </a:r>
          </a:p>
          <a:p>
            <a:pPr lvl="3"/>
            <a:r>
              <a:rPr lang="en-US" altLang="nb-NO" smtClean="0"/>
              <a:t>Fourth level</a:t>
            </a:r>
          </a:p>
          <a:p>
            <a:pPr lvl="4"/>
            <a:r>
              <a:rPr lang="en-US" altLang="nb-NO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BA75FB8-D2DF-45A1-BA85-14A9413D7012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7BD3EF5-ECA4-4343-B0AE-09C5760CC8E5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213"/>
            <a:ext cx="40322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3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2650" y="1917700"/>
            <a:ext cx="7543800" cy="952500"/>
          </a:xfrm>
        </p:spPr>
        <p:txBody>
          <a:bodyPr/>
          <a:lstStyle/>
          <a:p>
            <a:pPr eaLnBrk="1" hangingPunct="1"/>
            <a:r>
              <a:rPr lang="nb-NO" altLang="nb-NO" sz="3000" dirty="0" err="1" smtClean="0"/>
              <a:t>Welcome</a:t>
            </a:r>
            <a:r>
              <a:rPr lang="nb-NO" altLang="nb-NO" sz="3000" dirty="0" smtClean="0"/>
              <a:t> as a master student at ITS!</a:t>
            </a:r>
            <a:r>
              <a:rPr lang="nb-NO" altLang="nb-NO" dirty="0" smtClean="0"/>
              <a:t>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2650" y="3865612"/>
            <a:ext cx="7543800" cy="1460500"/>
          </a:xfrm>
        </p:spPr>
        <p:txBody>
          <a:bodyPr/>
          <a:lstStyle/>
          <a:p>
            <a:pPr algn="r" eaLnBrk="1" hangingPunct="1"/>
            <a:r>
              <a:rPr lang="nb-NO" altLang="nb-NO" sz="2000" dirty="0" smtClean="0"/>
              <a:t>Information from </a:t>
            </a:r>
            <a:r>
              <a:rPr lang="nb-NO" altLang="nb-NO" sz="2000" dirty="0" err="1" smtClean="0"/>
              <a:t>the</a:t>
            </a:r>
            <a:r>
              <a:rPr lang="nb-NO" altLang="nb-NO" sz="2000" dirty="0" smtClean="0"/>
              <a:t> </a:t>
            </a:r>
            <a:r>
              <a:rPr lang="nb-NO" altLang="nb-NO" sz="2000" dirty="0" err="1" smtClean="0"/>
              <a:t>study</a:t>
            </a:r>
            <a:r>
              <a:rPr lang="nb-NO" altLang="nb-NO" sz="2000" dirty="0" smtClean="0"/>
              <a:t> </a:t>
            </a:r>
            <a:r>
              <a:rPr lang="nb-NO" altLang="nb-NO" sz="2000" dirty="0" err="1" smtClean="0"/>
              <a:t>administration</a:t>
            </a:r>
            <a:endParaRPr lang="nb-NO" altLang="nb-NO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9105ABE4-756D-0045-BA3E-51A811978A80}"/>
              </a:ext>
            </a:extLst>
          </p:cNvPr>
          <p:cNvSpPr/>
          <p:nvPr/>
        </p:nvSpPr>
        <p:spPr bwMode="auto">
          <a:xfrm>
            <a:off x="312617" y="1001847"/>
            <a:ext cx="8435848" cy="33897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0" hangingPunct="0"/>
            <a:endParaRPr lang="en-NO" sz="1333" b="1" dirty="0">
              <a:cs typeface="ヒラギノ角ゴ Pro W3" charset="-128"/>
            </a:endParaRPr>
          </a:p>
          <a:p>
            <a:pPr algn="ctr" defTabSz="761970" eaLnBrk="0" hangingPunct="0"/>
            <a:endParaRPr lang="en-NO" sz="1333" b="1" dirty="0">
              <a:cs typeface="ヒラギノ角ゴ Pro W3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8E99A4-E7B7-5D41-9FE9-D54BB48FE9B9}"/>
              </a:ext>
            </a:extLst>
          </p:cNvPr>
          <p:cNvSpPr/>
          <p:nvPr/>
        </p:nvSpPr>
        <p:spPr bwMode="auto">
          <a:xfrm>
            <a:off x="1121342" y="4391638"/>
            <a:ext cx="4560806" cy="11976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0" hangingPunct="0"/>
            <a:r>
              <a:rPr lang="en-NO" sz="1333" b="1" dirty="0">
                <a:cs typeface="ヒラギノ角ゴ Pro W3" charset="-128"/>
              </a:rPr>
              <a:t>Other partners companies of ITS:</a:t>
            </a:r>
          </a:p>
          <a:p>
            <a:pPr defTabSz="761970" eaLnBrk="0" hangingPunct="0"/>
            <a:endParaRPr lang="en-NO" sz="1167" dirty="0">
              <a:cs typeface="ヒラギノ角ゴ Pro W3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676" y="269279"/>
            <a:ext cx="6601354" cy="954088"/>
          </a:xfrm>
        </p:spPr>
        <p:txBody>
          <a:bodyPr/>
          <a:lstStyle/>
          <a:p>
            <a:r>
              <a:rPr lang="nb-NO" dirty="0" err="1"/>
              <a:t>Accociated</a:t>
            </a:r>
            <a:r>
              <a:rPr lang="nb-NO" dirty="0"/>
              <a:t> </a:t>
            </a:r>
            <a:r>
              <a:rPr lang="nb-NO" dirty="0" err="1"/>
              <a:t>organisations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7000" y="5500076"/>
            <a:ext cx="1587500" cy="381000"/>
          </a:xfrm>
        </p:spPr>
        <p:txBody>
          <a:bodyPr/>
          <a:lstStyle/>
          <a:p>
            <a:pPr defTabSz="914363">
              <a:defRPr/>
            </a:pPr>
            <a:fld id="{0C17E330-8091-4DAA-82F3-5EB7E3614BED}" type="datetime1">
              <a:rPr lang="nb-NO" alt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914363">
                <a:defRPr/>
              </a:pPr>
              <a:t>16.08.2023</a:t>
            </a:fld>
            <a:endParaRPr lang="nb-NO" altLang="nb-NO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223000" y="5463036"/>
            <a:ext cx="1778000" cy="304271"/>
          </a:xfrm>
          <a:prstGeom prst="rect">
            <a:avLst/>
          </a:prstGeom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6197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 fontAlgn="base">
              <a:spcBef>
                <a:spcPct val="0"/>
              </a:spcBef>
              <a:spcAft>
                <a:spcPct val="0"/>
              </a:spcAft>
              <a:defRPr/>
            </a:pPr>
            <a:fld id="{D941A17E-FFE5-4C0D-A3B7-A7214C97D051}" type="slidenum">
              <a:rPr lang="en-GB" smtClean="0"/>
              <a:pPr defTabSz="914363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nb-NO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8" name="Picture 14" descr="\\MADRID\bilder\Kjellermiljøet\Kjeller_forskningspark_H11\2011-10-06\utsnitt\IMG_6047-1.JPG">
            <a:extLst>
              <a:ext uri="{FF2B5EF4-FFF2-40B4-BE49-F238E27FC236}">
                <a16:creationId xmlns:a16="http://schemas.microsoft.com/office/drawing/2014/main" id="{9AB3CFF0-2269-DF43-9E1D-93004BBA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22" y="1730498"/>
            <a:ext cx="6016625" cy="186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CE14A4-4A34-9A4B-80B7-3BDD724AD7EA}"/>
              </a:ext>
            </a:extLst>
          </p:cNvPr>
          <p:cNvSpPr/>
          <p:nvPr/>
        </p:nvSpPr>
        <p:spPr>
          <a:xfrm>
            <a:off x="4229535" y="4856448"/>
            <a:ext cx="780521" cy="3509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167" dirty="0">
                <a:solidFill>
                  <a:schemeClr val="tx1"/>
                </a:solidFill>
              </a:rPr>
              <a:t>Telenor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75F354-DFE2-9E41-8832-2D76E815BAA2}"/>
              </a:ext>
            </a:extLst>
          </p:cNvPr>
          <p:cNvSpPr/>
          <p:nvPr/>
        </p:nvSpPr>
        <p:spPr>
          <a:xfrm>
            <a:off x="4202398" y="2274696"/>
            <a:ext cx="539750" cy="2989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333" dirty="0">
                <a:solidFill>
                  <a:schemeClr val="tx1"/>
                </a:solidFill>
              </a:rPr>
              <a:t>IFE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08E9C0-1585-1944-9001-854DEA6ECA82}"/>
              </a:ext>
            </a:extLst>
          </p:cNvPr>
          <p:cNvSpPr/>
          <p:nvPr/>
        </p:nvSpPr>
        <p:spPr>
          <a:xfrm>
            <a:off x="2961502" y="2551185"/>
            <a:ext cx="539750" cy="3003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333" dirty="0">
                <a:solidFill>
                  <a:schemeClr val="tx1"/>
                </a:solidFill>
              </a:rPr>
              <a:t>FFI</a:t>
            </a:r>
          </a:p>
        </p:txBody>
      </p:sp>
      <p:sp>
        <p:nvSpPr>
          <p:cNvPr id="12" name="Round Diagonal Corner Rectangle 1">
            <a:extLst>
              <a:ext uri="{FF2B5EF4-FFF2-40B4-BE49-F238E27FC236}">
                <a16:creationId xmlns:a16="http://schemas.microsoft.com/office/drawing/2014/main" id="{55556C96-2B17-CC4F-BA05-00CD48D3875E}"/>
              </a:ext>
            </a:extLst>
          </p:cNvPr>
          <p:cNvSpPr/>
          <p:nvPr/>
        </p:nvSpPr>
        <p:spPr>
          <a:xfrm>
            <a:off x="2042075" y="2135789"/>
            <a:ext cx="660135" cy="25267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NILU</a:t>
            </a:r>
          </a:p>
        </p:txBody>
      </p:sp>
      <p:sp>
        <p:nvSpPr>
          <p:cNvPr id="13" name="Round Diagonal Corner Rectangle 17">
            <a:extLst>
              <a:ext uri="{FF2B5EF4-FFF2-40B4-BE49-F238E27FC236}">
                <a16:creationId xmlns:a16="http://schemas.microsoft.com/office/drawing/2014/main" id="{7388B831-3238-AE49-A48B-70E2D26B4B4E}"/>
              </a:ext>
            </a:extLst>
          </p:cNvPr>
          <p:cNvSpPr/>
          <p:nvPr/>
        </p:nvSpPr>
        <p:spPr>
          <a:xfrm>
            <a:off x="6274588" y="3627120"/>
            <a:ext cx="883708" cy="39812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Juster-vesenet</a:t>
            </a:r>
          </a:p>
        </p:txBody>
      </p:sp>
      <p:sp>
        <p:nvSpPr>
          <p:cNvPr id="14" name="Round Diagonal Corner Rectangle 18">
            <a:extLst>
              <a:ext uri="{FF2B5EF4-FFF2-40B4-BE49-F238E27FC236}">
                <a16:creationId xmlns:a16="http://schemas.microsoft.com/office/drawing/2014/main" id="{94268405-F804-2245-AFE5-DB98C3CEAFCB}"/>
              </a:ext>
            </a:extLst>
          </p:cNvPr>
          <p:cNvSpPr/>
          <p:nvPr/>
        </p:nvSpPr>
        <p:spPr>
          <a:xfrm>
            <a:off x="5101981" y="2658342"/>
            <a:ext cx="829469" cy="251354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NORSAR</a:t>
            </a:r>
          </a:p>
        </p:txBody>
      </p:sp>
      <p:sp>
        <p:nvSpPr>
          <p:cNvPr id="15" name="Round Diagonal Corner Rectangle 19">
            <a:extLst>
              <a:ext uri="{FF2B5EF4-FFF2-40B4-BE49-F238E27FC236}">
                <a16:creationId xmlns:a16="http://schemas.microsoft.com/office/drawing/2014/main" id="{BA752CB2-495D-A843-9FDE-9E1772834BB6}"/>
              </a:ext>
            </a:extLst>
          </p:cNvPr>
          <p:cNvSpPr/>
          <p:nvPr/>
        </p:nvSpPr>
        <p:spPr>
          <a:xfrm>
            <a:off x="7327127" y="2842227"/>
            <a:ext cx="951178" cy="38496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917" dirty="0">
                <a:solidFill>
                  <a:schemeClr val="tx1"/>
                </a:solidFill>
              </a:rPr>
              <a:t>FLO/Kjeller</a:t>
            </a:r>
          </a:p>
          <a:p>
            <a:pPr algn="ctr">
              <a:defRPr/>
            </a:pPr>
            <a:r>
              <a:rPr lang="nb-NO" sz="917" dirty="0">
                <a:solidFill>
                  <a:schemeClr val="tx1"/>
                </a:solidFill>
              </a:rPr>
              <a:t>AIM Norway</a:t>
            </a:r>
          </a:p>
        </p:txBody>
      </p:sp>
      <p:sp>
        <p:nvSpPr>
          <p:cNvPr id="16" name="Round Same Side Corner Rectangle 2">
            <a:extLst>
              <a:ext uri="{FF2B5EF4-FFF2-40B4-BE49-F238E27FC236}">
                <a16:creationId xmlns:a16="http://schemas.microsoft.com/office/drawing/2014/main" id="{B8EE55BE-7972-D24D-9333-F4B720CEABBA}"/>
              </a:ext>
            </a:extLst>
          </p:cNvPr>
          <p:cNvSpPr/>
          <p:nvPr/>
        </p:nvSpPr>
        <p:spPr>
          <a:xfrm>
            <a:off x="6594368" y="1863016"/>
            <a:ext cx="1060979" cy="300303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 err="1">
                <a:solidFill>
                  <a:schemeClr val="tx1"/>
                </a:solidFill>
              </a:rPr>
              <a:t>Rainpower</a:t>
            </a:r>
            <a:endParaRPr lang="nb-NO" sz="1000" dirty="0">
              <a:solidFill>
                <a:schemeClr val="tx1"/>
              </a:solidFill>
            </a:endParaRPr>
          </a:p>
        </p:txBody>
      </p:sp>
      <p:sp>
        <p:nvSpPr>
          <p:cNvPr id="17" name="Round Same Side Corner Rectangle 20">
            <a:extLst>
              <a:ext uri="{FF2B5EF4-FFF2-40B4-BE49-F238E27FC236}">
                <a16:creationId xmlns:a16="http://schemas.microsoft.com/office/drawing/2014/main" id="{12D3F66E-F050-094E-9885-52321F838CAD}"/>
              </a:ext>
            </a:extLst>
          </p:cNvPr>
          <p:cNvSpPr/>
          <p:nvPr/>
        </p:nvSpPr>
        <p:spPr>
          <a:xfrm>
            <a:off x="3965323" y="1771366"/>
            <a:ext cx="1103723" cy="298979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Kongsberg-gr.</a:t>
            </a:r>
          </a:p>
        </p:txBody>
      </p:sp>
      <p:sp>
        <p:nvSpPr>
          <p:cNvPr id="18" name="Round Same Side Corner Rectangle 22">
            <a:extLst>
              <a:ext uri="{FF2B5EF4-FFF2-40B4-BE49-F238E27FC236}">
                <a16:creationId xmlns:a16="http://schemas.microsoft.com/office/drawing/2014/main" id="{94C2C4F0-BA3E-3F46-90F3-1F2DED2588E5}"/>
              </a:ext>
            </a:extLst>
          </p:cNvPr>
          <p:cNvSpPr/>
          <p:nvPr/>
        </p:nvSpPr>
        <p:spPr>
          <a:xfrm>
            <a:off x="2819031" y="4907061"/>
            <a:ext cx="1060979" cy="300302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ABB</a:t>
            </a:r>
          </a:p>
        </p:txBody>
      </p:sp>
      <p:sp>
        <p:nvSpPr>
          <p:cNvPr id="19" name="Round Same Side Corner Rectangle 23">
            <a:extLst>
              <a:ext uri="{FF2B5EF4-FFF2-40B4-BE49-F238E27FC236}">
                <a16:creationId xmlns:a16="http://schemas.microsoft.com/office/drawing/2014/main" id="{14483F32-8ACB-404B-A2F7-3024267879BF}"/>
              </a:ext>
            </a:extLst>
          </p:cNvPr>
          <p:cNvSpPr/>
          <p:nvPr/>
        </p:nvSpPr>
        <p:spPr>
          <a:xfrm>
            <a:off x="1552910" y="4919173"/>
            <a:ext cx="1060979" cy="300302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Thales</a:t>
            </a:r>
          </a:p>
        </p:txBody>
      </p:sp>
      <p:sp>
        <p:nvSpPr>
          <p:cNvPr id="20" name="Round Same Side Corner Rectangle 24">
            <a:extLst>
              <a:ext uri="{FF2B5EF4-FFF2-40B4-BE49-F238E27FC236}">
                <a16:creationId xmlns:a16="http://schemas.microsoft.com/office/drawing/2014/main" id="{B3CD47F6-D2E4-4147-9507-C4612707E519}"/>
              </a:ext>
            </a:extLst>
          </p:cNvPr>
          <p:cNvSpPr/>
          <p:nvPr/>
        </p:nvSpPr>
        <p:spPr>
          <a:xfrm>
            <a:off x="5243123" y="1802415"/>
            <a:ext cx="1275292" cy="298979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Akershus Energi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6D0CDE-D28F-8244-AEF9-48D2E3C75238}"/>
              </a:ext>
            </a:extLst>
          </p:cNvPr>
          <p:cNvSpPr/>
          <p:nvPr/>
        </p:nvSpPr>
        <p:spPr>
          <a:xfrm>
            <a:off x="1815856" y="2797248"/>
            <a:ext cx="825500" cy="4299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167" dirty="0">
                <a:solidFill>
                  <a:schemeClr val="tx1"/>
                </a:solidFill>
              </a:rPr>
              <a:t>Oslo Met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A9E0F64-F058-8E4E-A9FB-84A0325B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02" y="2348118"/>
            <a:ext cx="701146" cy="27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D8EC300-6E60-5441-BB96-843D46945193}"/>
              </a:ext>
            </a:extLst>
          </p:cNvPr>
          <p:cNvSpPr/>
          <p:nvPr/>
        </p:nvSpPr>
        <p:spPr>
          <a:xfrm>
            <a:off x="4382315" y="2490331"/>
            <a:ext cx="691886" cy="542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1333"/>
          </a:p>
        </p:txBody>
      </p:sp>
      <p:sp>
        <p:nvSpPr>
          <p:cNvPr id="24" name="Round Diagonal Corner Rectangle 35">
            <a:extLst>
              <a:ext uri="{FF2B5EF4-FFF2-40B4-BE49-F238E27FC236}">
                <a16:creationId xmlns:a16="http://schemas.microsoft.com/office/drawing/2014/main" id="{BCB790B6-1A6B-2F4B-BFD6-C56CFBBC21FF}"/>
              </a:ext>
            </a:extLst>
          </p:cNvPr>
          <p:cNvSpPr/>
          <p:nvPr/>
        </p:nvSpPr>
        <p:spPr>
          <a:xfrm>
            <a:off x="5799820" y="2350216"/>
            <a:ext cx="660135" cy="25267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667" dirty="0">
                <a:solidFill>
                  <a:schemeClr val="tx1"/>
                </a:solidFill>
              </a:rPr>
              <a:t>Kjeller innovasjon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1BEBE6-F3CC-A645-A694-2BE6B07A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983" y="3364157"/>
            <a:ext cx="863675" cy="883997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36EB0C1-1E6D-2B47-A5C2-6E6AD62F63B4}"/>
              </a:ext>
            </a:extLst>
          </p:cNvPr>
          <p:cNvSpPr/>
          <p:nvPr/>
        </p:nvSpPr>
        <p:spPr bwMode="auto">
          <a:xfrm>
            <a:off x="6144560" y="4491708"/>
            <a:ext cx="1903761" cy="9974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0" hangingPunct="0"/>
            <a:r>
              <a:rPr lang="en-NO" sz="1333" b="1" dirty="0">
                <a:cs typeface="ヒラギノ角ゴ Pro W3" charset="-128"/>
              </a:rPr>
              <a:t>Campus Blindern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FD6DFB-22D9-524C-A198-2F302577D434}"/>
              </a:ext>
            </a:extLst>
          </p:cNvPr>
          <p:cNvSpPr txBox="1"/>
          <p:nvPr/>
        </p:nvSpPr>
        <p:spPr>
          <a:xfrm>
            <a:off x="3164128" y="1206558"/>
            <a:ext cx="272542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333" b="1" dirty="0">
                <a:cs typeface="ヒラギノ角ゴ Pro W3" charset="-128"/>
              </a:rPr>
              <a:t>Kjeller Science park, Lillestrøm</a:t>
            </a:r>
          </a:p>
          <a:p>
            <a:endParaRPr lang="en-NO" sz="1333" dirty="0"/>
          </a:p>
        </p:txBody>
      </p:sp>
    </p:spTree>
    <p:extLst>
      <p:ext uri="{BB962C8B-B14F-4D97-AF65-F5344CB8AC3E}">
        <p14:creationId xmlns:p14="http://schemas.microsoft.com/office/powerpoint/2010/main" val="22021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ITS in </a:t>
            </a:r>
            <a:r>
              <a:rPr lang="nb-NO" dirty="0" err="1" smtClean="0"/>
              <a:t>numbers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2 </a:t>
            </a:r>
            <a:r>
              <a:rPr lang="nb-NO" dirty="0" err="1" smtClean="0"/>
              <a:t>research</a:t>
            </a:r>
            <a:r>
              <a:rPr lang="nb-NO" dirty="0" smtClean="0"/>
              <a:t> </a:t>
            </a:r>
            <a:r>
              <a:rPr lang="nb-NO" dirty="0" err="1" smtClean="0"/>
              <a:t>sections</a:t>
            </a:r>
            <a:r>
              <a:rPr lang="nb-NO" dirty="0" smtClean="0"/>
              <a:t> + 1 </a:t>
            </a:r>
            <a:r>
              <a:rPr lang="nb-NO" dirty="0" err="1" smtClean="0"/>
              <a:t>centre</a:t>
            </a:r>
            <a:r>
              <a:rPr lang="nb-NO" dirty="0" smtClean="0"/>
              <a:t> </a:t>
            </a:r>
            <a:r>
              <a:rPr lang="nb-NO" sz="2400" dirty="0"/>
              <a:t>for </a:t>
            </a:r>
            <a:r>
              <a:rPr lang="nb-NO" sz="2400" dirty="0" err="1"/>
              <a:t>research</a:t>
            </a:r>
            <a:r>
              <a:rPr lang="nb-NO" sz="2400" dirty="0"/>
              <a:t> </a:t>
            </a:r>
            <a:r>
              <a:rPr lang="nb-NO" sz="2400" dirty="0" err="1"/>
              <a:t>based</a:t>
            </a:r>
            <a:r>
              <a:rPr lang="nb-NO" sz="2400" dirty="0"/>
              <a:t> </a:t>
            </a:r>
            <a:r>
              <a:rPr lang="nb-NO" sz="2400" dirty="0" err="1"/>
              <a:t>innovation</a:t>
            </a:r>
            <a:r>
              <a:rPr lang="nb-NO" sz="2400" dirty="0"/>
              <a:t> </a:t>
            </a:r>
            <a:r>
              <a:rPr lang="nb-NO" dirty="0" smtClean="0"/>
              <a:t>:</a:t>
            </a:r>
          </a:p>
          <a:p>
            <a:pPr lvl="1"/>
            <a:r>
              <a:rPr lang="nb-NO" dirty="0" smtClean="0"/>
              <a:t>Energy Systems</a:t>
            </a:r>
          </a:p>
          <a:p>
            <a:pPr lvl="1"/>
            <a:r>
              <a:rPr lang="nb-NO" dirty="0" err="1" smtClean="0"/>
              <a:t>Autonomous</a:t>
            </a:r>
            <a:r>
              <a:rPr lang="nb-NO" dirty="0" smtClean="0"/>
              <a:t> Systems and Sensor Technologies</a:t>
            </a:r>
          </a:p>
          <a:p>
            <a:pPr lvl="1"/>
            <a:r>
              <a:rPr lang="nb-NO" dirty="0" smtClean="0"/>
              <a:t>Centre </a:t>
            </a:r>
            <a:r>
              <a:rPr lang="nb-NO" dirty="0"/>
              <a:t>for </a:t>
            </a:r>
            <a:r>
              <a:rPr lang="nb-NO" dirty="0" smtClean="0"/>
              <a:t>Space Sensors and Systems (CENSSS)</a:t>
            </a:r>
          </a:p>
          <a:p>
            <a:r>
              <a:rPr lang="nb-NO" dirty="0" smtClean="0"/>
              <a:t>~ 100 </a:t>
            </a:r>
            <a:r>
              <a:rPr lang="nb-NO" dirty="0" err="1"/>
              <a:t>Master’s</a:t>
            </a:r>
            <a:r>
              <a:rPr lang="nb-NO" dirty="0"/>
              <a:t> students</a:t>
            </a:r>
          </a:p>
          <a:p>
            <a:r>
              <a:rPr lang="nb-NO" dirty="0"/>
              <a:t>~ 30 </a:t>
            </a:r>
            <a:r>
              <a:rPr lang="nb-NO" dirty="0" err="1"/>
              <a:t>PhD</a:t>
            </a:r>
            <a:r>
              <a:rPr lang="nb-NO" dirty="0"/>
              <a:t> students</a:t>
            </a:r>
          </a:p>
          <a:p>
            <a:r>
              <a:rPr lang="nb-NO" dirty="0" smtClean="0"/>
              <a:t>~ 30 </a:t>
            </a:r>
            <a:r>
              <a:rPr lang="nb-NO" dirty="0" err="1" smtClean="0"/>
              <a:t>associate</a:t>
            </a:r>
            <a:r>
              <a:rPr lang="nb-NO" dirty="0" smtClean="0"/>
              <a:t> </a:t>
            </a:r>
            <a:r>
              <a:rPr lang="nb-NO" dirty="0" err="1" smtClean="0"/>
              <a:t>researchers</a:t>
            </a:r>
            <a:r>
              <a:rPr lang="nb-NO" dirty="0" smtClean="0"/>
              <a:t>/</a:t>
            </a:r>
            <a:r>
              <a:rPr lang="nb-NO" dirty="0" err="1" smtClean="0"/>
              <a:t>lectureres</a:t>
            </a:r>
            <a:endParaRPr lang="nb-NO" dirty="0" smtClean="0"/>
          </a:p>
          <a:p>
            <a:r>
              <a:rPr lang="nb-NO" dirty="0" smtClean="0"/>
              <a:t>~ 10 full time </a:t>
            </a:r>
            <a:r>
              <a:rPr lang="nb-NO" dirty="0" err="1"/>
              <a:t>researchers</a:t>
            </a:r>
            <a:r>
              <a:rPr lang="nb-NO" dirty="0"/>
              <a:t>/</a:t>
            </a:r>
            <a:r>
              <a:rPr lang="nb-NO" dirty="0" err="1"/>
              <a:t>lectureres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E330-8091-4DAA-82F3-5EB7E3614BED}" type="datetime1">
              <a:rPr lang="nb-NO" altLang="nb-NO" smtClean="0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1289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sz="2800" dirty="0"/>
              <a:t>Outline of presentation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Briefly about UiO </a:t>
            </a:r>
            <a:r>
              <a:rPr lang="en-NO" dirty="0" smtClean="0"/>
              <a:t>for </a:t>
            </a:r>
            <a:r>
              <a:rPr lang="en-NO" dirty="0"/>
              <a:t>new </a:t>
            </a:r>
            <a:r>
              <a:rPr lang="en-NO" dirty="0" smtClean="0"/>
              <a:t>students</a:t>
            </a:r>
            <a:endParaRPr lang="en-NO" dirty="0"/>
          </a:p>
          <a:p>
            <a:r>
              <a:rPr lang="en-NO" dirty="0"/>
              <a:t>Our department, ITS</a:t>
            </a:r>
          </a:p>
          <a:p>
            <a:r>
              <a:rPr lang="nb-NO" dirty="0" err="1" smtClean="0">
                <a:solidFill>
                  <a:srgbClr val="C00000"/>
                </a:solidFill>
              </a:rPr>
              <a:t>Important</a:t>
            </a:r>
            <a:r>
              <a:rPr lang="nb-NO" dirty="0" smtClean="0">
                <a:solidFill>
                  <a:srgbClr val="C00000"/>
                </a:solidFill>
              </a:rPr>
              <a:t> </a:t>
            </a:r>
            <a:r>
              <a:rPr lang="nb-NO" dirty="0" err="1">
                <a:solidFill>
                  <a:srgbClr val="C00000"/>
                </a:solidFill>
              </a:rPr>
              <a:t>things</a:t>
            </a:r>
            <a:r>
              <a:rPr lang="nb-NO" dirty="0">
                <a:solidFill>
                  <a:srgbClr val="C00000"/>
                </a:solidFill>
              </a:rPr>
              <a:t> and </a:t>
            </a:r>
            <a:r>
              <a:rPr lang="nb-NO" dirty="0" err="1">
                <a:solidFill>
                  <a:srgbClr val="C00000"/>
                </a:solidFill>
              </a:rPr>
              <a:t>practicalites</a:t>
            </a:r>
            <a:r>
              <a:rPr lang="nb-NO" dirty="0">
                <a:solidFill>
                  <a:srgbClr val="C00000"/>
                </a:solidFill>
              </a:rPr>
              <a:t> for </a:t>
            </a:r>
            <a:r>
              <a:rPr lang="nb-NO" dirty="0" err="1">
                <a:solidFill>
                  <a:srgbClr val="C00000"/>
                </a:solidFill>
              </a:rPr>
              <a:t>new</a:t>
            </a:r>
            <a:r>
              <a:rPr lang="nb-NO" dirty="0">
                <a:solidFill>
                  <a:srgbClr val="C00000"/>
                </a:solidFill>
              </a:rPr>
              <a:t> </a:t>
            </a:r>
            <a:r>
              <a:rPr lang="nb-NO" dirty="0" err="1" smtClean="0">
                <a:solidFill>
                  <a:srgbClr val="C00000"/>
                </a:solidFill>
              </a:rPr>
              <a:t>Master’s</a:t>
            </a:r>
            <a:r>
              <a:rPr lang="nb-NO" dirty="0" smtClean="0">
                <a:solidFill>
                  <a:srgbClr val="C00000"/>
                </a:solidFill>
              </a:rPr>
              <a:t> </a:t>
            </a:r>
            <a:r>
              <a:rPr lang="nb-NO" dirty="0">
                <a:solidFill>
                  <a:srgbClr val="C00000"/>
                </a:solidFill>
              </a:rPr>
              <a:t>students</a:t>
            </a:r>
            <a:endParaRPr lang="en-NO" dirty="0">
              <a:solidFill>
                <a:srgbClr val="C00000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2017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 smtClean="0"/>
              <a:t>First semester as a </a:t>
            </a:r>
            <a:r>
              <a:rPr lang="nb-NO" altLang="nb-NO" dirty="0" err="1" smtClean="0"/>
              <a:t>new</a:t>
            </a:r>
            <a:r>
              <a:rPr lang="nb-NO" altLang="nb-NO" dirty="0" smtClean="0"/>
              <a:t> master student - </a:t>
            </a:r>
            <a:r>
              <a:rPr lang="nb-NO" altLang="nb-NO" dirty="0" err="1" smtClean="0"/>
              <a:t>what</a:t>
            </a:r>
            <a:r>
              <a:rPr lang="nb-NO" altLang="nb-NO" dirty="0" smtClean="0"/>
              <a:t> do I </a:t>
            </a:r>
            <a:r>
              <a:rPr lang="nb-NO" altLang="nb-NO" dirty="0" err="1" smtClean="0"/>
              <a:t>need</a:t>
            </a:r>
            <a:r>
              <a:rPr lang="nb-NO" altLang="nb-NO" dirty="0" smtClean="0"/>
              <a:t> to do?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Make sure to register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Student Web and </a:t>
            </a:r>
            <a:r>
              <a:rPr lang="nb-NO" dirty="0" err="1" smtClean="0"/>
              <a:t>pay</a:t>
            </a:r>
            <a:r>
              <a:rPr lang="nb-NO" dirty="0" smtClean="0"/>
              <a:t> </a:t>
            </a:r>
            <a:r>
              <a:rPr lang="nb-NO" dirty="0" err="1" smtClean="0"/>
              <a:t>your</a:t>
            </a:r>
            <a:r>
              <a:rPr lang="nb-NO" dirty="0" smtClean="0"/>
              <a:t> semester </a:t>
            </a:r>
            <a:r>
              <a:rPr lang="nb-NO" dirty="0" err="1" smtClean="0"/>
              <a:t>fee</a:t>
            </a:r>
            <a:r>
              <a:rPr lang="nb-NO" dirty="0" smtClean="0"/>
              <a:t> by 1 September</a:t>
            </a:r>
          </a:p>
          <a:p>
            <a:r>
              <a:rPr lang="nb-NO" altLang="nb-NO" dirty="0" err="1" smtClean="0"/>
              <a:t>Attend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courses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throughout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the</a:t>
            </a:r>
            <a:r>
              <a:rPr lang="nb-NO" altLang="nb-NO" dirty="0" smtClean="0"/>
              <a:t> semester, and (</a:t>
            </a:r>
            <a:r>
              <a:rPr lang="nb-NO" altLang="nb-NO" dirty="0" err="1" smtClean="0"/>
              <a:t>hopefully</a:t>
            </a:r>
            <a:r>
              <a:rPr lang="nb-NO" altLang="nb-NO" dirty="0" smtClean="0"/>
              <a:t>) </a:t>
            </a:r>
            <a:r>
              <a:rPr lang="nb-NO" altLang="nb-NO" dirty="0" err="1" smtClean="0"/>
              <a:t>ace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the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exam</a:t>
            </a:r>
            <a:endParaRPr lang="nb-NO" altLang="nb-NO" dirty="0" smtClean="0"/>
          </a:p>
          <a:p>
            <a:r>
              <a:rPr lang="nb-NO" altLang="nb-NO" dirty="0" err="1" smtClean="0"/>
              <a:t>Find</a:t>
            </a:r>
            <a:r>
              <a:rPr lang="nb-NO" altLang="nb-NO" dirty="0" smtClean="0"/>
              <a:t> a supervisor (</a:t>
            </a:r>
            <a:r>
              <a:rPr lang="nb-NO" altLang="nb-NO" dirty="0" err="1" smtClean="0"/>
              <a:t>on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your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own</a:t>
            </a:r>
            <a:r>
              <a:rPr lang="nb-NO" altLang="nb-NO" dirty="0" smtClean="0"/>
              <a:t>, or </a:t>
            </a:r>
            <a:r>
              <a:rPr lang="nb-NO" altLang="nb-NO" dirty="0" err="1" smtClean="0"/>
              <a:t>on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our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presentations</a:t>
            </a:r>
            <a:r>
              <a:rPr lang="nb-NO" altLang="nb-NO" dirty="0" smtClean="0"/>
              <a:t> in later in </a:t>
            </a:r>
            <a:r>
              <a:rPr lang="nb-NO" altLang="nb-NO" dirty="0" err="1" smtClean="0"/>
              <a:t>the</a:t>
            </a:r>
            <a:r>
              <a:rPr lang="nb-NO" altLang="nb-NO" dirty="0" smtClean="0"/>
              <a:t> semester)</a:t>
            </a:r>
          </a:p>
          <a:p>
            <a:r>
              <a:rPr lang="nb-NO" altLang="nb-NO" dirty="0" smtClean="0"/>
              <a:t>Hand in </a:t>
            </a:r>
            <a:r>
              <a:rPr lang="nb-NO" altLang="nb-NO" dirty="0" err="1" smtClean="0"/>
              <a:t>study</a:t>
            </a:r>
            <a:r>
              <a:rPr lang="nb-NO" altLang="nb-NO" dirty="0" smtClean="0"/>
              <a:t> plan </a:t>
            </a:r>
            <a:r>
              <a:rPr lang="nb-NO" altLang="nb-NO" dirty="0" err="1" smtClean="0"/>
              <a:t>agreement</a:t>
            </a:r>
            <a:r>
              <a:rPr lang="nb-NO" altLang="nb-NO" dirty="0" smtClean="0"/>
              <a:t> (by 1 </a:t>
            </a:r>
            <a:r>
              <a:rPr lang="nb-NO" altLang="nb-NO" dirty="0" err="1" smtClean="0"/>
              <a:t>December</a:t>
            </a:r>
            <a:r>
              <a:rPr lang="nb-NO" altLang="nb-NO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62000" y="1651000"/>
            <a:ext cx="7924800" cy="3429000"/>
          </a:xfrm>
        </p:spPr>
        <p:txBody>
          <a:bodyPr/>
          <a:lstStyle/>
          <a:p>
            <a:r>
              <a:rPr lang="nb-NO" dirty="0" smtClean="0"/>
              <a:t>studentweb.uio.no</a:t>
            </a:r>
          </a:p>
          <a:p>
            <a:pPr lvl="1"/>
            <a:r>
              <a:rPr lang="nb-NO" dirty="0" err="1" smtClean="0"/>
              <a:t>course</a:t>
            </a:r>
            <a:r>
              <a:rPr lang="nb-NO" dirty="0" smtClean="0"/>
              <a:t> </a:t>
            </a:r>
            <a:r>
              <a:rPr lang="nb-NO" dirty="0" err="1" smtClean="0"/>
              <a:t>registration</a:t>
            </a:r>
            <a:endParaRPr lang="nb-NO" dirty="0" smtClean="0"/>
          </a:p>
          <a:p>
            <a:pPr lvl="1"/>
            <a:r>
              <a:rPr lang="nb-NO" dirty="0" smtClean="0"/>
              <a:t>semester </a:t>
            </a:r>
            <a:r>
              <a:rPr lang="nb-NO" dirty="0" err="1" smtClean="0"/>
              <a:t>fee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endParaRPr lang="nb-NO" dirty="0" smtClean="0"/>
          </a:p>
          <a:p>
            <a:pPr lvl="1"/>
            <a:r>
              <a:rPr lang="nb-NO" dirty="0" smtClean="0"/>
              <a:t>grades</a:t>
            </a:r>
          </a:p>
          <a:p>
            <a:pPr lvl="1"/>
            <a:r>
              <a:rPr lang="nb-NO" dirty="0" err="1"/>
              <a:t>w</a:t>
            </a:r>
            <a:r>
              <a:rPr lang="nb-NO" dirty="0" err="1" smtClean="0"/>
              <a:t>hen</a:t>
            </a:r>
            <a:r>
              <a:rPr lang="nb-NO" dirty="0" smtClean="0"/>
              <a:t> </a:t>
            </a:r>
            <a:r>
              <a:rPr lang="nb-NO" dirty="0" err="1" smtClean="0"/>
              <a:t>approved</a:t>
            </a:r>
            <a:r>
              <a:rPr lang="nb-NO" dirty="0"/>
              <a:t>: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r>
              <a:rPr lang="nb-NO" dirty="0" smtClean="0"/>
              <a:t> plan and supervisor </a:t>
            </a:r>
            <a:r>
              <a:rPr lang="nb-NO" dirty="0" err="1" smtClean="0"/>
              <a:t>information</a:t>
            </a:r>
            <a:endParaRPr lang="nb-NO" dirty="0" smtClean="0"/>
          </a:p>
          <a:p>
            <a:pPr marL="363538" lvl="1" indent="0">
              <a:buNone/>
            </a:pPr>
            <a:r>
              <a:rPr lang="nb-NO" dirty="0" smtClean="0"/>
              <a:t> </a:t>
            </a:r>
            <a:endParaRPr lang="nb-NO" dirty="0"/>
          </a:p>
          <a:p>
            <a:r>
              <a:rPr lang="nb-NO" dirty="0" smtClean="0"/>
              <a:t>Student ID </a:t>
            </a:r>
            <a:r>
              <a:rPr lang="nb-NO" dirty="0" err="1" smtClean="0"/>
              <a:t>card</a:t>
            </a:r>
            <a:endParaRPr lang="nb-NO" dirty="0"/>
          </a:p>
          <a:p>
            <a:pPr lvl="1"/>
            <a:r>
              <a:rPr lang="nb-NO" dirty="0" err="1" smtClean="0"/>
              <a:t>access</a:t>
            </a:r>
            <a:r>
              <a:rPr lang="nb-NO" dirty="0" smtClean="0"/>
              <a:t> to </a:t>
            </a:r>
            <a:r>
              <a:rPr lang="nb-NO" dirty="0" err="1" smtClean="0"/>
              <a:t>buildings</a:t>
            </a:r>
            <a:r>
              <a:rPr lang="nb-NO" dirty="0" smtClean="0"/>
              <a:t> </a:t>
            </a:r>
            <a:r>
              <a:rPr lang="nb-NO" dirty="0" err="1" smtClean="0"/>
              <a:t>outside</a:t>
            </a:r>
            <a:r>
              <a:rPr lang="nb-NO" dirty="0" smtClean="0"/>
              <a:t> normal </a:t>
            </a:r>
            <a:r>
              <a:rPr lang="nb-NO" dirty="0" err="1" smtClean="0"/>
              <a:t>opening</a:t>
            </a:r>
            <a:r>
              <a:rPr lang="nb-NO" dirty="0" smtClean="0"/>
              <a:t> </a:t>
            </a:r>
            <a:r>
              <a:rPr lang="nb-NO" dirty="0" err="1" smtClean="0"/>
              <a:t>hours</a:t>
            </a:r>
            <a:endParaRPr lang="nb-NO" dirty="0" smtClean="0"/>
          </a:p>
          <a:p>
            <a:pPr lvl="1"/>
            <a:r>
              <a:rPr lang="nb-NO" dirty="0" err="1"/>
              <a:t>a</a:t>
            </a:r>
            <a:r>
              <a:rPr lang="nb-NO" dirty="0" err="1" smtClean="0"/>
              <a:t>ccess</a:t>
            </a:r>
            <a:r>
              <a:rPr lang="nb-NO" dirty="0" smtClean="0"/>
              <a:t> to UiO printers</a:t>
            </a:r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endParaRPr lang="nb-NO" dirty="0" smtClean="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762000" y="708025"/>
            <a:ext cx="7921625" cy="954088"/>
          </a:xfrm>
        </p:spPr>
        <p:txBody>
          <a:bodyPr/>
          <a:lstStyle/>
          <a:p>
            <a:pPr marL="0" indent="0">
              <a:buNone/>
            </a:pPr>
            <a:r>
              <a:rPr lang="nb-NO" dirty="0" err="1" smtClean="0"/>
              <a:t>Practicalities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25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Part-time and </a:t>
            </a:r>
            <a:r>
              <a:rPr lang="nb-NO" dirty="0" err="1" smtClean="0"/>
              <a:t>credit</a:t>
            </a:r>
            <a:r>
              <a:rPr lang="nb-NO" dirty="0" smtClean="0"/>
              <a:t> </a:t>
            </a:r>
            <a:r>
              <a:rPr lang="nb-NO" dirty="0" err="1" smtClean="0"/>
              <a:t>recognition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Part-time studies</a:t>
            </a:r>
          </a:p>
          <a:p>
            <a:pPr lvl="1"/>
            <a:r>
              <a:rPr lang="nb-NO" dirty="0" smtClean="0"/>
              <a:t>50-100% </a:t>
            </a:r>
            <a:r>
              <a:rPr lang="nb-NO" dirty="0" err="1" smtClean="0"/>
              <a:t>progression</a:t>
            </a:r>
            <a:r>
              <a:rPr lang="nb-NO" dirty="0" smtClean="0"/>
              <a:t> </a:t>
            </a:r>
            <a:r>
              <a:rPr lang="nb-NO" dirty="0" err="1" smtClean="0"/>
              <a:t>possible</a:t>
            </a:r>
            <a:endParaRPr lang="nb-NO" dirty="0" smtClean="0"/>
          </a:p>
          <a:p>
            <a:pPr lvl="1"/>
            <a:r>
              <a:rPr lang="nb-NO" dirty="0" err="1" smtClean="0"/>
              <a:t>Find</a:t>
            </a:r>
            <a:r>
              <a:rPr lang="nb-NO" dirty="0" smtClean="0"/>
              <a:t> a </a:t>
            </a:r>
            <a:r>
              <a:rPr lang="nb-NO" dirty="0" err="1" smtClean="0"/>
              <a:t>good</a:t>
            </a:r>
            <a:r>
              <a:rPr lang="nb-NO" dirty="0" smtClean="0"/>
              <a:t> plan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your</a:t>
            </a:r>
            <a:r>
              <a:rPr lang="nb-NO" dirty="0" smtClean="0"/>
              <a:t> supervisor, and </a:t>
            </a:r>
            <a:r>
              <a:rPr lang="nb-NO" dirty="0" err="1" smtClean="0"/>
              <a:t>fill</a:t>
            </a:r>
            <a:r>
              <a:rPr lang="nb-NO" dirty="0" smtClean="0"/>
              <a:t> </a:t>
            </a:r>
            <a:r>
              <a:rPr lang="nb-NO" dirty="0" err="1" smtClean="0"/>
              <a:t>out</a:t>
            </a:r>
            <a:r>
              <a:rPr lang="nb-NO" dirty="0" smtClean="0"/>
              <a:t>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r>
              <a:rPr lang="nb-NO" dirty="0" smtClean="0"/>
              <a:t> plan </a:t>
            </a:r>
            <a:r>
              <a:rPr lang="nb-NO" dirty="0" err="1" smtClean="0"/>
              <a:t>agreement</a:t>
            </a:r>
            <a:r>
              <a:rPr lang="nb-NO" dirty="0" smtClean="0"/>
              <a:t> </a:t>
            </a:r>
            <a:r>
              <a:rPr lang="nb-NO" dirty="0" err="1" smtClean="0"/>
              <a:t>accordingly</a:t>
            </a:r>
            <a:endParaRPr lang="nb-NO" dirty="0" smtClean="0"/>
          </a:p>
          <a:p>
            <a:pPr lvl="1"/>
            <a:r>
              <a:rPr lang="nb-NO" dirty="0" smtClean="0"/>
              <a:t>Questions or problems? Ask us. </a:t>
            </a:r>
            <a:r>
              <a:rPr lang="nb-NO" dirty="0" smtClean="0">
                <a:sym typeface="Wingdings" panose="05000000000000000000" pitchFamily="2" charset="2"/>
              </a:rPr>
              <a:t></a:t>
            </a:r>
          </a:p>
          <a:p>
            <a:pPr lvl="1"/>
            <a:endParaRPr lang="nb-NO" sz="1500" dirty="0" smtClean="0"/>
          </a:p>
          <a:p>
            <a:r>
              <a:rPr lang="nb-NO" dirty="0" smtClean="0"/>
              <a:t>Credits from </a:t>
            </a:r>
            <a:r>
              <a:rPr lang="nb-NO" dirty="0" err="1" smtClean="0"/>
              <a:t>other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r>
              <a:rPr lang="nb-NO" dirty="0" smtClean="0"/>
              <a:t> </a:t>
            </a:r>
            <a:r>
              <a:rPr lang="nb-NO" dirty="0" err="1" smtClean="0"/>
              <a:t>higher</a:t>
            </a:r>
            <a:r>
              <a:rPr lang="nb-NO" dirty="0" smtClean="0"/>
              <a:t> </a:t>
            </a:r>
            <a:r>
              <a:rPr lang="nb-NO" dirty="0" err="1" smtClean="0"/>
              <a:t>education</a:t>
            </a:r>
            <a:r>
              <a:rPr lang="nb-NO" dirty="0" smtClean="0"/>
              <a:t> </a:t>
            </a:r>
            <a:r>
              <a:rPr lang="nb-NO" dirty="0" err="1" smtClean="0"/>
              <a:t>institutions</a:t>
            </a:r>
            <a:r>
              <a:rPr lang="nb-NO" dirty="0" smtClean="0"/>
              <a:t> </a:t>
            </a:r>
            <a:r>
              <a:rPr lang="nb-NO" dirty="0" err="1" smtClean="0"/>
              <a:t>you</a:t>
            </a:r>
            <a:r>
              <a:rPr lang="nb-NO" dirty="0" smtClean="0"/>
              <a:t> </a:t>
            </a:r>
            <a:r>
              <a:rPr lang="nb-NO" dirty="0" err="1" smtClean="0"/>
              <a:t>would</a:t>
            </a:r>
            <a:r>
              <a:rPr lang="nb-NO" dirty="0" smtClean="0"/>
              <a:t> like to </a:t>
            </a:r>
            <a:r>
              <a:rPr lang="nb-NO" dirty="0" err="1" smtClean="0"/>
              <a:t>use</a:t>
            </a:r>
            <a:r>
              <a:rPr lang="nb-NO" dirty="0" smtClean="0"/>
              <a:t> in </a:t>
            </a:r>
            <a:r>
              <a:rPr lang="nb-NO" dirty="0" err="1" smtClean="0"/>
              <a:t>your</a:t>
            </a:r>
            <a:r>
              <a:rPr lang="nb-NO" dirty="0" smtClean="0"/>
              <a:t> curriculum?</a:t>
            </a:r>
          </a:p>
          <a:p>
            <a:pPr lvl="1"/>
            <a:r>
              <a:rPr lang="nb-NO" dirty="0" err="1" smtClean="0"/>
              <a:t>Apply</a:t>
            </a:r>
            <a:r>
              <a:rPr lang="nb-NO" dirty="0" smtClean="0"/>
              <a:t> for </a:t>
            </a:r>
            <a:r>
              <a:rPr lang="nb-NO" dirty="0" err="1" smtClean="0"/>
              <a:t>recognition</a:t>
            </a:r>
            <a:r>
              <a:rPr lang="nb-NO" dirty="0" smtClean="0"/>
              <a:t> </a:t>
            </a:r>
            <a:r>
              <a:rPr lang="nb-NO" dirty="0" err="1" smtClean="0"/>
              <a:t>through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Faculty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Natural Sciences (MN)</a:t>
            </a:r>
            <a:endParaRPr lang="nb-NO" dirty="0"/>
          </a:p>
          <a:p>
            <a:pPr lvl="1"/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courses</a:t>
            </a:r>
            <a:r>
              <a:rPr lang="nb-NO" dirty="0" smtClean="0"/>
              <a:t> to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r>
              <a:rPr lang="nb-NO" dirty="0" smtClean="0"/>
              <a:t> plan </a:t>
            </a:r>
            <a:r>
              <a:rPr lang="nb-NO" dirty="0" err="1" smtClean="0"/>
              <a:t>agreement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81483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Attending</a:t>
            </a:r>
            <a:r>
              <a:rPr lang="nb-NO" dirty="0" smtClean="0"/>
              <a:t> </a:t>
            </a:r>
            <a:r>
              <a:rPr lang="nb-NO" dirty="0" err="1" smtClean="0"/>
              <a:t>courses</a:t>
            </a:r>
            <a:r>
              <a:rPr lang="nb-NO" dirty="0" smtClean="0"/>
              <a:t> at ITS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teaching</a:t>
            </a:r>
            <a:r>
              <a:rPr lang="nb-NO" dirty="0" smtClean="0"/>
              <a:t> sessions</a:t>
            </a:r>
          </a:p>
          <a:p>
            <a:pPr lvl="1"/>
            <a:r>
              <a:rPr lang="nb-NO" dirty="0" smtClean="0"/>
              <a:t>09:15-12:00 </a:t>
            </a:r>
          </a:p>
          <a:p>
            <a:pPr lvl="1"/>
            <a:r>
              <a:rPr lang="nb-NO" dirty="0" smtClean="0"/>
              <a:t>13:15-16:00</a:t>
            </a:r>
          </a:p>
          <a:p>
            <a:pPr lvl="1"/>
            <a:endParaRPr lang="nb-NO" sz="1000" dirty="0" smtClean="0"/>
          </a:p>
          <a:p>
            <a:r>
              <a:rPr lang="nb-NO" dirty="0" err="1" smtClean="0"/>
              <a:t>Free</a:t>
            </a:r>
            <a:r>
              <a:rPr lang="nb-NO" dirty="0" smtClean="0"/>
              <a:t> bus from Blindern (</a:t>
            </a:r>
            <a:r>
              <a:rPr lang="nb-NO" dirty="0" err="1" smtClean="0"/>
              <a:t>OJD</a:t>
            </a:r>
            <a:r>
              <a:rPr lang="nb-NO" dirty="0" smtClean="0"/>
              <a:t> – Informatics </a:t>
            </a:r>
            <a:r>
              <a:rPr lang="nb-NO" dirty="0" err="1" smtClean="0"/>
              <a:t>building</a:t>
            </a:r>
            <a:r>
              <a:rPr lang="nb-NO" dirty="0" smtClean="0"/>
              <a:t>) to and from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session</a:t>
            </a:r>
            <a:r>
              <a:rPr lang="nb-NO" dirty="0" smtClean="0"/>
              <a:t> </a:t>
            </a:r>
          </a:p>
          <a:p>
            <a:endParaRPr lang="nb-NO" sz="1000" dirty="0" smtClean="0"/>
          </a:p>
          <a:p>
            <a:r>
              <a:rPr lang="nb-NO" dirty="0" err="1" smtClean="0"/>
              <a:t>Traditionally</a:t>
            </a:r>
            <a:r>
              <a:rPr lang="nb-NO" dirty="0" smtClean="0"/>
              <a:t>, most </a:t>
            </a:r>
            <a:r>
              <a:rPr lang="nb-NO" dirty="0" err="1" smtClean="0"/>
              <a:t>lectures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recorded</a:t>
            </a:r>
            <a:r>
              <a:rPr lang="nb-NO" dirty="0" smtClean="0"/>
              <a:t> and </a:t>
            </a:r>
            <a:r>
              <a:rPr lang="nb-NO" dirty="0" err="1" smtClean="0"/>
              <a:t>available</a:t>
            </a:r>
            <a:r>
              <a:rPr lang="nb-NO" dirty="0" smtClean="0"/>
              <a:t> for students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707281"/>
            <a:ext cx="2049348" cy="136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Student </a:t>
            </a:r>
            <a:r>
              <a:rPr lang="nb-NO" dirty="0" err="1" smtClean="0"/>
              <a:t>benefits</a:t>
            </a:r>
            <a:r>
              <a:rPr lang="nb-NO" dirty="0" smtClean="0"/>
              <a:t> at ITS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Free</a:t>
            </a:r>
            <a:r>
              <a:rPr lang="nb-NO" dirty="0" smtClean="0"/>
              <a:t> </a:t>
            </a:r>
            <a:r>
              <a:rPr lang="nb-NO" dirty="0" err="1" smtClean="0"/>
              <a:t>coffee</a:t>
            </a:r>
            <a:endParaRPr lang="nb-NO" dirty="0" smtClean="0"/>
          </a:p>
          <a:p>
            <a:r>
              <a:rPr lang="nb-NO" dirty="0" smtClean="0"/>
              <a:t>Student </a:t>
            </a:r>
            <a:r>
              <a:rPr lang="nb-NO" dirty="0" err="1" smtClean="0"/>
              <a:t>reading</a:t>
            </a:r>
            <a:r>
              <a:rPr lang="nb-NO" dirty="0" smtClean="0"/>
              <a:t> </a:t>
            </a:r>
            <a:r>
              <a:rPr lang="nb-NO" dirty="0" err="1" smtClean="0"/>
              <a:t>rooms</a:t>
            </a:r>
            <a:endParaRPr lang="nb-NO" dirty="0" smtClean="0"/>
          </a:p>
          <a:p>
            <a:r>
              <a:rPr lang="nb-NO" dirty="0" smtClean="0"/>
              <a:t>Gym </a:t>
            </a:r>
            <a:r>
              <a:rPr lang="nb-NO" dirty="0" err="1" smtClean="0"/>
              <a:t>room</a:t>
            </a:r>
            <a:r>
              <a:rPr lang="nb-NO" dirty="0" smtClean="0"/>
              <a:t> </a:t>
            </a:r>
            <a:endParaRPr lang="nb-NO" sz="1500" dirty="0" smtClean="0"/>
          </a:p>
          <a:p>
            <a:r>
              <a:rPr lang="nb-NO" dirty="0" smtClean="0"/>
              <a:t>Student </a:t>
            </a:r>
            <a:r>
              <a:rPr lang="nb-NO" dirty="0" err="1" smtClean="0"/>
              <a:t>kitchen</a:t>
            </a:r>
            <a:endParaRPr lang="nb-NO" dirty="0" smtClean="0"/>
          </a:p>
          <a:p>
            <a:r>
              <a:rPr lang="nb-NO" dirty="0" smtClean="0"/>
              <a:t>UNIKUM –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own</a:t>
            </a:r>
            <a:r>
              <a:rPr lang="nb-NO" dirty="0" smtClean="0"/>
              <a:t> student </a:t>
            </a:r>
            <a:r>
              <a:rPr lang="nb-NO" dirty="0" err="1" smtClean="0"/>
              <a:t>society</a:t>
            </a:r>
            <a:endParaRPr lang="nb-NO" dirty="0" smtClean="0"/>
          </a:p>
          <a:p>
            <a:r>
              <a:rPr lang="nb-NO" dirty="0" smtClean="0"/>
              <a:t>A </a:t>
            </a:r>
            <a:r>
              <a:rPr lang="nb-NO" dirty="0" err="1" smtClean="0"/>
              <a:t>really</a:t>
            </a:r>
            <a:r>
              <a:rPr lang="nb-NO" dirty="0"/>
              <a:t> </a:t>
            </a:r>
            <a:r>
              <a:rPr lang="nb-NO" dirty="0" err="1" smtClean="0"/>
              <a:t>nice</a:t>
            </a:r>
            <a:r>
              <a:rPr lang="nb-NO" dirty="0" smtClean="0"/>
              <a:t> student </a:t>
            </a:r>
            <a:r>
              <a:rPr lang="nb-NO" dirty="0" err="1" smtClean="0"/>
              <a:t>administration</a:t>
            </a:r>
            <a:r>
              <a:rPr lang="nb-NO" dirty="0" smtClean="0"/>
              <a:t>!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1500" dirty="0" smtClean="0"/>
              <a:t>(</a:t>
            </a:r>
            <a:r>
              <a:rPr lang="nb-NO" sz="1500" dirty="0" err="1" smtClean="0"/>
              <a:t>conveniently</a:t>
            </a:r>
            <a:r>
              <a:rPr lang="nb-NO" sz="1500" dirty="0" smtClean="0"/>
              <a:t> </a:t>
            </a:r>
            <a:r>
              <a:rPr lang="nb-NO" sz="1500" dirty="0" err="1" smtClean="0"/>
              <a:t>located</a:t>
            </a:r>
            <a:r>
              <a:rPr lang="nb-NO" sz="1500" dirty="0" smtClean="0"/>
              <a:t> </a:t>
            </a:r>
            <a:r>
              <a:rPr lang="nb-NO" sz="1500" dirty="0" err="1" smtClean="0"/>
              <a:t>on</a:t>
            </a:r>
            <a:r>
              <a:rPr lang="nb-NO" sz="1500" dirty="0" smtClean="0"/>
              <a:t> </a:t>
            </a:r>
            <a:r>
              <a:rPr lang="nb-NO" sz="1500" dirty="0" err="1" smtClean="0"/>
              <a:t>the</a:t>
            </a:r>
            <a:r>
              <a:rPr lang="nb-NO" sz="1500" dirty="0" smtClean="0"/>
              <a:t> first </a:t>
            </a:r>
            <a:r>
              <a:rPr lang="nb-NO" sz="1500" dirty="0" err="1" smtClean="0"/>
              <a:t>floor</a:t>
            </a:r>
            <a:r>
              <a:rPr lang="nb-NO" sz="1500" dirty="0" smtClean="0"/>
              <a:t>)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Heart 3"/>
          <p:cNvSpPr/>
          <p:nvPr/>
        </p:nvSpPr>
        <p:spPr bwMode="auto">
          <a:xfrm>
            <a:off x="2699792" y="1705372"/>
            <a:ext cx="288032" cy="288032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95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What</a:t>
            </a:r>
            <a:r>
              <a:rPr lang="nb-NO" dirty="0" smtClean="0"/>
              <a:t> </a:t>
            </a:r>
            <a:r>
              <a:rPr lang="nb-NO" dirty="0" err="1" smtClean="0"/>
              <a:t>happens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Friday?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Icebreaker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PhDs</a:t>
            </a:r>
            <a:endParaRPr lang="nb-NO" dirty="0" smtClean="0"/>
          </a:p>
          <a:p>
            <a:r>
              <a:rPr lang="nb-NO" dirty="0" err="1" smtClean="0"/>
              <a:t>Get</a:t>
            </a:r>
            <a:r>
              <a:rPr lang="nb-NO" dirty="0" smtClean="0"/>
              <a:t> to </a:t>
            </a:r>
            <a:r>
              <a:rPr lang="nb-NO" dirty="0" err="1" smtClean="0"/>
              <a:t>know</a:t>
            </a:r>
            <a:r>
              <a:rPr lang="nb-NO" dirty="0" smtClean="0"/>
              <a:t> </a:t>
            </a:r>
            <a:r>
              <a:rPr lang="nb-NO" dirty="0" err="1" smtClean="0"/>
              <a:t>Makerspace</a:t>
            </a:r>
            <a:r>
              <a:rPr lang="nb-NO" dirty="0" smtClean="0"/>
              <a:t> and labs </a:t>
            </a:r>
          </a:p>
          <a:p>
            <a:r>
              <a:rPr lang="nb-NO" dirty="0" err="1" smtClean="0"/>
              <a:t>Hear</a:t>
            </a:r>
            <a:r>
              <a:rPr lang="nb-NO" dirty="0" smtClean="0"/>
              <a:t> from Portal Space</a:t>
            </a:r>
          </a:p>
          <a:p>
            <a:r>
              <a:rPr lang="nb-NO" dirty="0" err="1" smtClean="0"/>
              <a:t>Meet</a:t>
            </a:r>
            <a:r>
              <a:rPr lang="nb-NO" dirty="0" smtClean="0"/>
              <a:t> </a:t>
            </a:r>
            <a:r>
              <a:rPr lang="nb-NO" dirty="0" err="1" smtClean="0"/>
              <a:t>our</a:t>
            </a:r>
            <a:r>
              <a:rPr lang="nb-NO" dirty="0" smtClean="0"/>
              <a:t> </a:t>
            </a:r>
            <a:r>
              <a:rPr lang="nb-NO" dirty="0" err="1" smtClean="0"/>
              <a:t>faculty</a:t>
            </a:r>
            <a:r>
              <a:rPr lang="nb-NO" dirty="0" smtClean="0"/>
              <a:t> over </a:t>
            </a:r>
            <a:r>
              <a:rPr lang="nb-NO" dirty="0" err="1" smtClean="0"/>
              <a:t>cake</a:t>
            </a:r>
            <a:r>
              <a:rPr lang="nb-NO" dirty="0"/>
              <a:t> </a:t>
            </a:r>
            <a:r>
              <a:rPr lang="nb-NO" dirty="0" smtClean="0"/>
              <a:t>and </a:t>
            </a:r>
            <a:r>
              <a:rPr lang="nb-NO" dirty="0" err="1" smtClean="0"/>
              <a:t>coffee</a:t>
            </a:r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769268"/>
            <a:ext cx="2578072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225652"/>
            <a:ext cx="6946499" cy="13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4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58" y="516249"/>
            <a:ext cx="7921625" cy="954088"/>
          </a:xfrm>
        </p:spPr>
        <p:txBody>
          <a:bodyPr/>
          <a:lstStyle/>
          <a:p>
            <a:r>
              <a:rPr lang="nb-NO" dirty="0" smtClean="0"/>
              <a:t>Who do I ask?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4137"/>
            <a:ext cx="7924800" cy="3429000"/>
          </a:xfrm>
        </p:spPr>
        <p:txBody>
          <a:bodyPr/>
          <a:lstStyle/>
          <a:p>
            <a:r>
              <a:rPr lang="nb-NO" sz="1500" dirty="0" err="1" smtClean="0"/>
              <a:t>Study</a:t>
            </a:r>
            <a:r>
              <a:rPr lang="nb-NO" sz="1500" dirty="0" smtClean="0"/>
              <a:t> </a:t>
            </a:r>
            <a:r>
              <a:rPr lang="nb-NO" sz="1500" dirty="0" err="1" smtClean="0"/>
              <a:t>administration</a:t>
            </a:r>
            <a:endParaRPr lang="nb-NO" sz="1500" dirty="0" smtClean="0"/>
          </a:p>
          <a:p>
            <a:pPr lvl="1"/>
            <a:endParaRPr lang="nb-NO" sz="1500" dirty="0" smtClean="0"/>
          </a:p>
          <a:p>
            <a:pPr lvl="1"/>
            <a:r>
              <a:rPr lang="nb-NO" sz="1500" dirty="0" smtClean="0"/>
              <a:t>     Kaja Mosserud-Haavardsholm (</a:t>
            </a:r>
            <a:r>
              <a:rPr lang="nb-NO" sz="1500" dirty="0" err="1" smtClean="0"/>
              <a:t>especially</a:t>
            </a:r>
            <a:r>
              <a:rPr lang="nb-NO" sz="1500" dirty="0" smtClean="0"/>
              <a:t> </a:t>
            </a:r>
            <a:r>
              <a:rPr lang="nb-NO" sz="1500" dirty="0" err="1" smtClean="0"/>
              <a:t>study</a:t>
            </a:r>
            <a:r>
              <a:rPr lang="nb-NO" sz="1500" dirty="0" smtClean="0"/>
              <a:t> plans)</a:t>
            </a:r>
          </a:p>
          <a:p>
            <a:pPr lvl="1"/>
            <a:endParaRPr lang="nb-NO" sz="1500" dirty="0" smtClean="0"/>
          </a:p>
          <a:p>
            <a:pPr lvl="1"/>
            <a:r>
              <a:rPr lang="nb-NO" sz="1500" dirty="0" smtClean="0"/>
              <a:t>     </a:t>
            </a:r>
          </a:p>
          <a:p>
            <a:pPr lvl="1"/>
            <a:r>
              <a:rPr lang="nb-NO" sz="1500" dirty="0" smtClean="0"/>
              <a:t>     Tuhta Ismailova (</a:t>
            </a:r>
            <a:r>
              <a:rPr lang="nb-NO" sz="1500" dirty="0" err="1" smtClean="0"/>
              <a:t>especially</a:t>
            </a:r>
            <a:r>
              <a:rPr lang="nb-NO" sz="1500" dirty="0" smtClean="0"/>
              <a:t> </a:t>
            </a:r>
            <a:r>
              <a:rPr lang="nb-NO" sz="1500" dirty="0" err="1" smtClean="0"/>
              <a:t>exams</a:t>
            </a:r>
            <a:r>
              <a:rPr lang="nb-NO" sz="1500" dirty="0" smtClean="0"/>
              <a:t>)</a:t>
            </a:r>
          </a:p>
          <a:p>
            <a:pPr lvl="1"/>
            <a:endParaRPr lang="nb-NO" sz="1500" dirty="0" smtClean="0"/>
          </a:p>
          <a:p>
            <a:pPr lvl="1"/>
            <a:endParaRPr lang="nb-NO" sz="700" dirty="0"/>
          </a:p>
          <a:p>
            <a:r>
              <a:rPr lang="nb-NO" sz="1500" dirty="0" smtClean="0"/>
              <a:t>IT and labs</a:t>
            </a:r>
          </a:p>
          <a:p>
            <a:pPr lvl="1"/>
            <a:r>
              <a:rPr lang="nb-NO" sz="1500" dirty="0" smtClean="0"/>
              <a:t>      </a:t>
            </a:r>
          </a:p>
          <a:p>
            <a:pPr lvl="1"/>
            <a:r>
              <a:rPr lang="nb-NO" sz="1500" dirty="0"/>
              <a:t> </a:t>
            </a:r>
            <a:r>
              <a:rPr lang="nb-NO" sz="1500" dirty="0" smtClean="0"/>
              <a:t>   Arild Hemstad</a:t>
            </a:r>
          </a:p>
          <a:p>
            <a:pPr lvl="1"/>
            <a:r>
              <a:rPr lang="nb-NO" sz="1500" dirty="0" smtClean="0"/>
              <a:t>      </a:t>
            </a:r>
          </a:p>
          <a:p>
            <a:pPr lvl="1"/>
            <a:endParaRPr lang="nb-NO" sz="1500" dirty="0"/>
          </a:p>
          <a:p>
            <a:pPr lvl="1"/>
            <a:r>
              <a:rPr lang="nb-NO" sz="1500" dirty="0" smtClean="0"/>
              <a:t>      </a:t>
            </a:r>
          </a:p>
          <a:p>
            <a:pPr lvl="1"/>
            <a:r>
              <a:rPr lang="nb-NO" sz="1500" dirty="0"/>
              <a:t> </a:t>
            </a:r>
            <a:r>
              <a:rPr lang="nb-NO" sz="1500" dirty="0" smtClean="0"/>
              <a:t>    Pål Grønstad Solheim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E330-8091-4DAA-82F3-5EB7E3614BED}" type="datetime1">
              <a:rPr lang="nb-NO" altLang="nb-NO" smtClean="0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20</a:t>
            </a:fld>
            <a:endParaRPr lang="en-US" altLang="nb-NO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5" y="1539467"/>
            <a:ext cx="704097" cy="938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81" y="2314762"/>
            <a:ext cx="704097" cy="938797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01" y="3661822"/>
            <a:ext cx="684483" cy="912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10" y="4562298"/>
            <a:ext cx="693274" cy="7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5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Program for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day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633364"/>
            <a:ext cx="7924800" cy="3798788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 smtClean="0"/>
              <a:t>12:00 – </a:t>
            </a:r>
            <a:r>
              <a:rPr lang="nb-NO" sz="2000" dirty="0" err="1"/>
              <a:t>W</a:t>
            </a:r>
            <a:r>
              <a:rPr lang="nb-NO" sz="2000" dirty="0" err="1" smtClean="0"/>
              <a:t>elcome</a:t>
            </a:r>
            <a:r>
              <a:rPr lang="nb-NO" sz="2000" dirty="0" smtClean="0"/>
              <a:t>!             </a:t>
            </a:r>
          </a:p>
          <a:p>
            <a:pPr marL="0" indent="0">
              <a:buNone/>
            </a:pPr>
            <a:r>
              <a:rPr lang="nb-NO" sz="2000" dirty="0"/>
              <a:t>12:15 </a:t>
            </a:r>
            <a:r>
              <a:rPr lang="nb-NO" sz="2000" dirty="0" smtClean="0"/>
              <a:t>– Information from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administration</a:t>
            </a:r>
            <a:r>
              <a:rPr lang="nb-NO" sz="2000" dirty="0" smtClean="0"/>
              <a:t> (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sometimes</a:t>
            </a:r>
            <a:r>
              <a:rPr lang="nb-NO" sz="2000" dirty="0" smtClean="0"/>
              <a:t> boring,   	</a:t>
            </a:r>
            <a:r>
              <a:rPr lang="nb-NO" sz="2000" dirty="0" err="1" smtClean="0"/>
              <a:t>but</a:t>
            </a:r>
            <a:r>
              <a:rPr lang="nb-NO" sz="2000" dirty="0" smtClean="0"/>
              <a:t> </a:t>
            </a:r>
            <a:r>
              <a:rPr lang="nb-NO" sz="2000" dirty="0" err="1" smtClean="0"/>
              <a:t>necessary</a:t>
            </a:r>
            <a:r>
              <a:rPr lang="nb-NO" sz="2000" dirty="0"/>
              <a:t> </a:t>
            </a:r>
            <a:r>
              <a:rPr lang="nb-NO" sz="2000" dirty="0" err="1" smtClean="0"/>
              <a:t>stuff</a:t>
            </a:r>
            <a:r>
              <a:rPr lang="nb-NO" sz="2000" dirty="0" smtClean="0"/>
              <a:t>)</a:t>
            </a:r>
          </a:p>
          <a:p>
            <a:pPr marL="0" indent="0">
              <a:buNone/>
            </a:pPr>
            <a:r>
              <a:rPr lang="nb-NO" sz="2000" dirty="0" smtClean="0"/>
              <a:t>13:15 – </a:t>
            </a:r>
            <a:r>
              <a:rPr lang="nb-NO" sz="2000" dirty="0" err="1" smtClean="0"/>
              <a:t>Study</a:t>
            </a:r>
            <a:r>
              <a:rPr lang="nb-NO" sz="2000" dirty="0" smtClean="0"/>
              <a:t> </a:t>
            </a:r>
            <a:r>
              <a:rPr lang="nb-NO" sz="2000" dirty="0" err="1" smtClean="0"/>
              <a:t>specific</a:t>
            </a:r>
            <a:r>
              <a:rPr lang="nb-NO" sz="2000" dirty="0" smtClean="0"/>
              <a:t> </a:t>
            </a:r>
            <a:r>
              <a:rPr lang="nb-NO" sz="2000" dirty="0" err="1" smtClean="0"/>
              <a:t>information</a:t>
            </a:r>
            <a:r>
              <a:rPr lang="nb-NO" sz="2000" dirty="0" smtClean="0"/>
              <a:t> (splitting up in </a:t>
            </a:r>
            <a:r>
              <a:rPr lang="nb-NO" sz="2000" dirty="0" err="1" smtClean="0"/>
              <a:t>study</a:t>
            </a:r>
            <a:r>
              <a:rPr lang="nb-NO" sz="2000" dirty="0" smtClean="0"/>
              <a:t> programs for</a:t>
            </a:r>
            <a:br>
              <a:rPr lang="nb-NO" sz="2000" dirty="0" smtClean="0"/>
            </a:br>
            <a:r>
              <a:rPr lang="nb-NO" sz="2000" dirty="0" smtClean="0"/>
              <a:t>             </a:t>
            </a:r>
            <a:r>
              <a:rPr lang="nb-NO" sz="2000" dirty="0" err="1" smtClean="0"/>
              <a:t>the</a:t>
            </a:r>
            <a:r>
              <a:rPr lang="nb-NO" sz="2000" dirty="0" smtClean="0"/>
              <a:t> more </a:t>
            </a:r>
            <a:r>
              <a:rPr lang="nb-NO" sz="2000" dirty="0" err="1" smtClean="0"/>
              <a:t>juicy</a:t>
            </a:r>
            <a:r>
              <a:rPr lang="nb-NO" sz="2000" dirty="0" smtClean="0"/>
              <a:t> </a:t>
            </a:r>
            <a:r>
              <a:rPr lang="nb-NO" sz="2000" dirty="0" err="1" smtClean="0"/>
              <a:t>stuff</a:t>
            </a:r>
            <a:r>
              <a:rPr lang="nb-NO" sz="2000" dirty="0" smtClean="0"/>
              <a:t>)</a:t>
            </a:r>
          </a:p>
          <a:p>
            <a:pPr marL="0" indent="0">
              <a:buNone/>
            </a:pPr>
            <a:r>
              <a:rPr lang="nb-NO" sz="2000" dirty="0" smtClean="0"/>
              <a:t>14:30 – Pizza!</a:t>
            </a:r>
          </a:p>
        </p:txBody>
      </p:sp>
      <p:pic>
        <p:nvPicPr>
          <p:cNvPr id="5" name="Bil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b="19129"/>
          <a:stretch/>
        </p:blipFill>
        <p:spPr>
          <a:xfrm>
            <a:off x="6228184" y="337220"/>
            <a:ext cx="2520281" cy="11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Renewable</a:t>
            </a:r>
            <a:r>
              <a:rPr lang="nb-NO" dirty="0"/>
              <a:t> Energy Systems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Marianne Zeyringer</a:t>
            </a:r>
          </a:p>
          <a:p>
            <a:endParaRPr lang="nb-NO" dirty="0" smtClean="0"/>
          </a:p>
          <a:p>
            <a:r>
              <a:rPr lang="nb-NO" dirty="0" smtClean="0"/>
              <a:t>Matylda </a:t>
            </a:r>
            <a:r>
              <a:rPr lang="nb-NO" dirty="0"/>
              <a:t>Guzik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Sabrina </a:t>
            </a:r>
            <a:r>
              <a:rPr lang="nb-NO" dirty="0"/>
              <a:t>Sartori</a:t>
            </a:r>
          </a:p>
          <a:p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E330-8091-4DAA-82F3-5EB7E3614BED}" type="datetime1">
              <a:rPr lang="nb-NO" altLang="nb-NO" smtClean="0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21</a:t>
            </a:fld>
            <a:endParaRPr lang="en-US" altLang="nb-NO"/>
          </a:p>
        </p:txBody>
      </p:sp>
      <p:pic>
        <p:nvPicPr>
          <p:cNvPr id="6" name="Picture 2" descr="Image of Matylda N. Guz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62425"/>
            <a:ext cx="1008112" cy="6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lde av Marianne Zeyri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24" y="1355228"/>
            <a:ext cx="997066" cy="99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 av Sabrina Sarto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9508"/>
            <a:ext cx="1026319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33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Cybernetics</a:t>
            </a:r>
            <a:r>
              <a:rPr lang="nb-NO" dirty="0"/>
              <a:t> and </a:t>
            </a:r>
            <a:r>
              <a:rPr lang="nb-NO" dirty="0" err="1"/>
              <a:t>Autonomous</a:t>
            </a:r>
            <a:r>
              <a:rPr lang="nb-NO" dirty="0"/>
              <a:t>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Ulysse </a:t>
            </a:r>
            <a:r>
              <a:rPr lang="nb-NO" dirty="0" smtClean="0"/>
              <a:t>Côté-Allard</a:t>
            </a:r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Jonas Moen</a:t>
            </a:r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Tønnes </a:t>
            </a:r>
            <a:r>
              <a:rPr lang="nb-NO" dirty="0"/>
              <a:t>F. Nygaard</a:t>
            </a:r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E330-8091-4DAA-82F3-5EB7E3614BED}" type="datetime1">
              <a:rPr lang="nb-NO" altLang="nb-NO" smtClean="0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22</a:t>
            </a:fld>
            <a:endParaRPr lang="en-US" altLang="nb-NO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30" y="3858213"/>
            <a:ext cx="1083335" cy="1093095"/>
          </a:xfrm>
          <a:prstGeom prst="rect">
            <a:avLst/>
          </a:prstGeom>
        </p:spPr>
      </p:pic>
      <p:pic>
        <p:nvPicPr>
          <p:cNvPr id="3080" name="Picture 8" descr="https://www.mn.uio.no/its/personer/vit/hjmoen/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46" y="2407580"/>
            <a:ext cx="1104057" cy="147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930" y="1412470"/>
            <a:ext cx="1191439" cy="126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3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Space Systems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Anja Kohfeldt</a:t>
            </a:r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Torbjørn Skauli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E330-8091-4DAA-82F3-5EB7E3614BED}" type="datetime1">
              <a:rPr lang="nb-NO" altLang="nb-NO" smtClean="0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23</a:t>
            </a:fld>
            <a:endParaRPr lang="en-US" altLang="nb-NO"/>
          </a:p>
        </p:txBody>
      </p:sp>
      <p:pic>
        <p:nvPicPr>
          <p:cNvPr id="4098" name="Picture 2" descr="https://www.mn.uio.no/fysikk/personer/vit/anjakoh/anja-kohfeldt-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1316"/>
            <a:ext cx="936104" cy="124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mn.uio.no/its/personer/vit/torbskau/skanli_1_ww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49143"/>
            <a:ext cx="1006888" cy="13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30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Remember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	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all </a:t>
            </a:r>
            <a:r>
              <a:rPr lang="nb-NO" dirty="0" err="1" smtClean="0"/>
              <a:t>here</a:t>
            </a:r>
            <a:r>
              <a:rPr lang="nb-NO" dirty="0" smtClean="0"/>
              <a:t> to support </a:t>
            </a:r>
            <a:r>
              <a:rPr lang="nb-NO" dirty="0" err="1" smtClean="0"/>
              <a:t>you</a:t>
            </a:r>
            <a:r>
              <a:rPr lang="nb-NO" dirty="0" smtClean="0"/>
              <a:t>, </a:t>
            </a:r>
            <a:r>
              <a:rPr lang="nb-NO" dirty="0" err="1" smtClean="0"/>
              <a:t>but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	YOU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project</a:t>
            </a:r>
            <a:r>
              <a:rPr lang="nb-NO" dirty="0" smtClean="0"/>
              <a:t> manager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your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	</a:t>
            </a:r>
            <a:r>
              <a:rPr lang="nb-NO" dirty="0" err="1" smtClean="0"/>
              <a:t>Master’s</a:t>
            </a:r>
            <a:r>
              <a:rPr lang="nb-NO" dirty="0" smtClean="0"/>
              <a:t> </a:t>
            </a:r>
            <a:r>
              <a:rPr lang="nb-NO" dirty="0" err="1" smtClean="0"/>
              <a:t>study</a:t>
            </a:r>
            <a:r>
              <a:rPr lang="nb-NO" dirty="0" smtClean="0"/>
              <a:t> and </a:t>
            </a:r>
            <a:r>
              <a:rPr lang="nb-NO" dirty="0" err="1" smtClean="0"/>
              <a:t>thesis</a:t>
            </a:r>
            <a:r>
              <a:rPr lang="nb-NO" dirty="0" smtClean="0"/>
              <a:t>!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E330-8091-4DAA-82F3-5EB7E3614BED}" type="datetime1">
              <a:rPr lang="nb-NO" altLang="nb-NO" smtClean="0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24</a:t>
            </a:fld>
            <a:endParaRPr lang="en-US" alt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489348"/>
            <a:ext cx="3600400" cy="19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4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Contact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1"/>
          </p:nvPr>
        </p:nvSpPr>
        <p:spPr>
          <a:xfrm>
            <a:off x="758825" y="1489348"/>
            <a:ext cx="7924800" cy="388843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  studieinfo@its.uio.no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	  </a:t>
            </a:r>
            <a:endParaRPr lang="nb-NO" dirty="0" smtClean="0"/>
          </a:p>
          <a:p>
            <a:pPr marL="0" indent="0">
              <a:buNone/>
            </a:pPr>
            <a:r>
              <a:rPr lang="nb-NO" dirty="0"/>
              <a:t>	 </a:t>
            </a:r>
            <a:r>
              <a:rPr lang="nb-NO" dirty="0" smtClean="0"/>
              <a:t> </a:t>
            </a:r>
            <a:r>
              <a:rPr lang="nb-NO" dirty="0" smtClean="0"/>
              <a:t>facebook.com/</a:t>
            </a:r>
            <a:r>
              <a:rPr lang="nb-NO" dirty="0" err="1" smtClean="0"/>
              <a:t>itsuio</a:t>
            </a:r>
            <a:endParaRPr lang="nb-NO" dirty="0" smtClean="0"/>
          </a:p>
          <a:p>
            <a:pPr marL="0" indent="0">
              <a:buNone/>
            </a:pPr>
            <a:endParaRPr lang="nb-NO" sz="1000" dirty="0"/>
          </a:p>
          <a:p>
            <a:pPr marL="0" indent="0">
              <a:buNone/>
            </a:pPr>
            <a:r>
              <a:rPr lang="nb-NO" dirty="0" smtClean="0"/>
              <a:t>	</a:t>
            </a:r>
          </a:p>
          <a:p>
            <a:pPr marL="1089025" lvl="3" indent="0">
              <a:buNone/>
            </a:pPr>
            <a:endParaRPr lang="nb-NO" dirty="0"/>
          </a:p>
          <a:p>
            <a:pPr marL="1089025" lvl="3" indent="0">
              <a:buNone/>
            </a:pPr>
            <a:endParaRPr lang="nb-NO" sz="1000" dirty="0" smtClean="0"/>
          </a:p>
          <a:p>
            <a:pPr marL="1089025" lvl="3" indent="0">
              <a:buNone/>
            </a:pPr>
            <a:r>
              <a:rPr lang="nb-NO" sz="2200" dirty="0" smtClean="0"/>
              <a:t>www.mn.uio.no/its</a:t>
            </a:r>
          </a:p>
          <a:p>
            <a:pPr marL="1089025" lvl="3" indent="0">
              <a:buNone/>
            </a:pPr>
            <a:endParaRPr lang="nb-NO" dirty="0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7" y="1378539"/>
            <a:ext cx="910551" cy="924210"/>
          </a:xfrm>
          <a:prstGeom prst="rect">
            <a:avLst/>
          </a:prstGeom>
        </p:spPr>
      </p:pic>
      <p:sp>
        <p:nvSpPr>
          <p:cNvPr id="18" name="Rectangle 5"/>
          <p:cNvSpPr/>
          <p:nvPr/>
        </p:nvSpPr>
        <p:spPr>
          <a:xfrm>
            <a:off x="780647" y="4199379"/>
            <a:ext cx="876341" cy="8141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WWW</a:t>
            </a:r>
            <a:endParaRPr lang="nb-NO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Picture 15" descr="_MG_1447_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227812"/>
            <a:ext cx="3063530" cy="2785731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47" y="2717125"/>
            <a:ext cx="868889" cy="970259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22" y="857075"/>
            <a:ext cx="2120988" cy="14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sz="2800" dirty="0"/>
              <a:t>Outline of presentation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Briefly about UiO </a:t>
            </a:r>
            <a:r>
              <a:rPr lang="en-NO" dirty="0" smtClean="0"/>
              <a:t>for </a:t>
            </a:r>
            <a:r>
              <a:rPr lang="en-NO" dirty="0"/>
              <a:t>new </a:t>
            </a:r>
            <a:r>
              <a:rPr lang="en-NO" dirty="0" smtClean="0"/>
              <a:t>students</a:t>
            </a:r>
            <a:endParaRPr lang="en-NO" dirty="0"/>
          </a:p>
          <a:p>
            <a:r>
              <a:rPr lang="en-NO" dirty="0"/>
              <a:t>Our department, ITS</a:t>
            </a:r>
          </a:p>
          <a:p>
            <a:r>
              <a:rPr lang="nb-NO" dirty="0" err="1" smtClean="0"/>
              <a:t>Important</a:t>
            </a:r>
            <a:r>
              <a:rPr lang="nb-NO" dirty="0" smtClean="0"/>
              <a:t> </a:t>
            </a:r>
            <a:r>
              <a:rPr lang="nb-NO" dirty="0" err="1"/>
              <a:t>things</a:t>
            </a:r>
            <a:r>
              <a:rPr lang="nb-NO" dirty="0"/>
              <a:t> and </a:t>
            </a:r>
            <a:r>
              <a:rPr lang="nb-NO" dirty="0" err="1"/>
              <a:t>practicalites</a:t>
            </a:r>
            <a:r>
              <a:rPr lang="nb-NO" dirty="0"/>
              <a:t> for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master’s</a:t>
            </a:r>
            <a:r>
              <a:rPr lang="nb-NO" dirty="0"/>
              <a:t> students</a:t>
            </a:r>
            <a:endParaRPr lang="en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2360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sz="2800" dirty="0"/>
              <a:t>Outline of presentation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>
                <a:solidFill>
                  <a:srgbClr val="C00000"/>
                </a:solidFill>
              </a:rPr>
              <a:t>Briefly about UiO </a:t>
            </a:r>
            <a:r>
              <a:rPr lang="en-NO" dirty="0" smtClean="0">
                <a:solidFill>
                  <a:srgbClr val="C00000"/>
                </a:solidFill>
              </a:rPr>
              <a:t>for </a:t>
            </a:r>
            <a:r>
              <a:rPr lang="en-NO" dirty="0">
                <a:solidFill>
                  <a:srgbClr val="C00000"/>
                </a:solidFill>
              </a:rPr>
              <a:t>new </a:t>
            </a:r>
            <a:r>
              <a:rPr lang="en-NO" dirty="0" smtClean="0">
                <a:solidFill>
                  <a:srgbClr val="C00000"/>
                </a:solidFill>
              </a:rPr>
              <a:t>students</a:t>
            </a:r>
            <a:endParaRPr lang="en-NO" dirty="0">
              <a:solidFill>
                <a:srgbClr val="C00000"/>
              </a:solidFill>
            </a:endParaRPr>
          </a:p>
          <a:p>
            <a:r>
              <a:rPr lang="en-NO" dirty="0"/>
              <a:t>Our department, ITS</a:t>
            </a:r>
          </a:p>
          <a:p>
            <a:r>
              <a:rPr lang="nb-NO" dirty="0" err="1" smtClean="0"/>
              <a:t>Important</a:t>
            </a:r>
            <a:r>
              <a:rPr lang="nb-NO" dirty="0" smtClean="0"/>
              <a:t> </a:t>
            </a:r>
            <a:r>
              <a:rPr lang="nb-NO" dirty="0" err="1"/>
              <a:t>things</a:t>
            </a:r>
            <a:r>
              <a:rPr lang="nb-NO" dirty="0"/>
              <a:t> and </a:t>
            </a:r>
            <a:r>
              <a:rPr lang="nb-NO" dirty="0" err="1"/>
              <a:t>practicalites</a:t>
            </a:r>
            <a:r>
              <a:rPr lang="nb-NO" dirty="0"/>
              <a:t> for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master’s</a:t>
            </a:r>
            <a:r>
              <a:rPr lang="nb-NO" dirty="0"/>
              <a:t> students</a:t>
            </a:r>
            <a:endParaRPr lang="en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179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906463" indent="-180975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270000" indent="-180975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1631950" indent="-180975" eaLnBrk="0" hangingPunct="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0891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5463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0035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4607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656220-C957-4D68-AD40-4E12BF5677B7}" type="datetime1">
              <a:rPr lang="nb-NO" altLang="nb-NO" sz="7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16.08.2023</a:t>
            </a:fld>
            <a:endParaRPr lang="nb-NO" altLang="nb-NO" sz="700" smtClean="0">
              <a:solidFill>
                <a:schemeClr val="bg2"/>
              </a:solidFill>
            </a:endParaRPr>
          </a:p>
        </p:txBody>
      </p:sp>
      <p:sp>
        <p:nvSpPr>
          <p:cNvPr id="409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906463" indent="-180975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270000" indent="-180975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1631950" indent="-180975" eaLnBrk="0" hangingPunct="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0891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5463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0035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460750" indent="-180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6760FC-CD57-49D3-A1BD-D2157EB29368}" type="slidenum">
              <a:rPr lang="en-US" altLang="nb-NO" sz="7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nb-NO" sz="700" smtClean="0">
              <a:solidFill>
                <a:schemeClr val="bg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201316"/>
            <a:ext cx="7921625" cy="954088"/>
          </a:xfrm>
        </p:spPr>
        <p:txBody>
          <a:bodyPr/>
          <a:lstStyle/>
          <a:p>
            <a:pPr algn="ctr" eaLnBrk="1" hangingPunct="1"/>
            <a:r>
              <a:rPr lang="nb-NO" altLang="nb-NO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453080"/>
            <a:ext cx="2808312" cy="1673130"/>
          </a:xfrm>
          <a:prstGeom prst="rect">
            <a:avLst/>
          </a:prstGeom>
        </p:spPr>
      </p:pic>
      <p:pic>
        <p:nvPicPr>
          <p:cNvPr id="1026" name="Picture 2" descr="Se kildebild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46023"/>
            <a:ext cx="3168352" cy="16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462973"/>
            <a:ext cx="1368152" cy="1788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09228"/>
            <a:ext cx="820776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/>
              <a:t> </a:t>
            </a:r>
          </a:p>
          <a:p>
            <a:pPr algn="ctr"/>
            <a:endParaRPr lang="nb-NO" sz="2400" dirty="0"/>
          </a:p>
          <a:p>
            <a:pPr algn="ctr"/>
            <a:r>
              <a:rPr lang="nb-NO" sz="2400" dirty="0" err="1" smtClean="0"/>
              <a:t>Congratulation</a:t>
            </a:r>
            <a:r>
              <a:rPr lang="nb-NO" sz="2400" dirty="0" smtClean="0"/>
              <a:t> </a:t>
            </a:r>
            <a:r>
              <a:rPr lang="nb-NO" sz="2400" dirty="0" err="1" smtClean="0"/>
              <a:t>with</a:t>
            </a:r>
            <a:r>
              <a:rPr lang="nb-NO" sz="2400" dirty="0" smtClean="0"/>
              <a:t> a </a:t>
            </a:r>
            <a:r>
              <a:rPr lang="nb-NO" sz="2400" dirty="0" err="1" smtClean="0"/>
              <a:t>good</a:t>
            </a:r>
            <a:r>
              <a:rPr lang="nb-NO" sz="2400" dirty="0" smtClean="0"/>
              <a:t> </a:t>
            </a:r>
            <a:r>
              <a:rPr lang="nb-NO" sz="2400" dirty="0" err="1" smtClean="0"/>
              <a:t>choice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studyprogram</a:t>
            </a:r>
            <a:r>
              <a:rPr lang="nb-NO" sz="2400" dirty="0" smtClean="0"/>
              <a:t> </a:t>
            </a:r>
          </a:p>
          <a:p>
            <a:pPr algn="ctr"/>
            <a:r>
              <a:rPr lang="nb-NO" sz="2400" dirty="0"/>
              <a:t> </a:t>
            </a:r>
            <a:r>
              <a:rPr lang="nb-NO" sz="2400" dirty="0" smtClean="0"/>
              <a:t>– </a:t>
            </a:r>
            <a:r>
              <a:rPr lang="nb-NO" sz="2400" dirty="0" err="1" smtClean="0"/>
              <a:t>our</a:t>
            </a:r>
            <a:r>
              <a:rPr lang="nb-NO" sz="2400" dirty="0" smtClean="0"/>
              <a:t> </a:t>
            </a:r>
            <a:r>
              <a:rPr lang="nb-NO" sz="2400" dirty="0" err="1" smtClean="0"/>
              <a:t>topics</a:t>
            </a:r>
            <a:r>
              <a:rPr lang="nb-NO" sz="2400" dirty="0" smtClean="0"/>
              <a:t> </a:t>
            </a:r>
            <a:r>
              <a:rPr lang="nb-NO" sz="2400" dirty="0" err="1" smtClean="0"/>
              <a:t>are</a:t>
            </a:r>
            <a:r>
              <a:rPr lang="nb-NO" sz="2400" dirty="0" smtClean="0"/>
              <a:t> </a:t>
            </a:r>
            <a:r>
              <a:rPr lang="nb-NO" sz="2400" dirty="0" err="1" smtClean="0"/>
              <a:t>very</a:t>
            </a:r>
            <a:r>
              <a:rPr lang="nb-NO" sz="2400" dirty="0" smtClean="0"/>
              <a:t> relevant for </a:t>
            </a:r>
            <a:r>
              <a:rPr lang="nb-NO" sz="2400" dirty="0" err="1" smtClean="0"/>
              <a:t>the</a:t>
            </a:r>
            <a:r>
              <a:rPr lang="nb-NO" sz="2400" dirty="0" smtClean="0"/>
              <a:t> </a:t>
            </a:r>
            <a:r>
              <a:rPr lang="nb-NO" sz="2400" dirty="0" err="1" smtClean="0"/>
              <a:t>future</a:t>
            </a:r>
            <a:r>
              <a:rPr lang="nb-NO" sz="2400" dirty="0" smtClean="0"/>
              <a:t>!</a:t>
            </a:r>
          </a:p>
          <a:p>
            <a:pPr algn="ctr"/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err="1" smtClean="0"/>
              <a:t>Renewable</a:t>
            </a:r>
            <a:r>
              <a:rPr lang="nb-NO" sz="1800" dirty="0" smtClean="0"/>
              <a:t> Energy Systems </a:t>
            </a:r>
            <a:r>
              <a:rPr lang="nb-NO" sz="1200" dirty="0" smtClean="0"/>
              <a:t>(master)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err="1" smtClean="0"/>
              <a:t>Cybernetics</a:t>
            </a:r>
            <a:r>
              <a:rPr lang="nb-NO" sz="1800" dirty="0" smtClean="0"/>
              <a:t> and </a:t>
            </a:r>
            <a:r>
              <a:rPr lang="nb-NO" sz="1800" dirty="0" err="1" smtClean="0"/>
              <a:t>Autonomous</a:t>
            </a:r>
            <a:r>
              <a:rPr lang="nb-NO" sz="1800" dirty="0" smtClean="0"/>
              <a:t> Systems </a:t>
            </a:r>
            <a:r>
              <a:rPr lang="nb-NO" sz="1200" dirty="0" smtClean="0"/>
              <a:t>(</a:t>
            </a:r>
            <a:r>
              <a:rPr lang="nb-NO" sz="1200" dirty="0" err="1" smtClean="0"/>
              <a:t>programme</a:t>
            </a:r>
            <a:r>
              <a:rPr lang="nb-NO" sz="1200" dirty="0" smtClean="0"/>
              <a:t> </a:t>
            </a:r>
            <a:r>
              <a:rPr lang="nb-NO" sz="1200" dirty="0" err="1" smtClean="0"/>
              <a:t>option</a:t>
            </a:r>
            <a:r>
              <a:rPr lang="nb-NO" sz="1200" dirty="0" smtClean="0"/>
              <a:t> – </a:t>
            </a:r>
            <a:r>
              <a:rPr lang="nb-NO" sz="1200" dirty="0" err="1" smtClean="0"/>
              <a:t>robotics</a:t>
            </a:r>
            <a:r>
              <a:rPr lang="nb-NO" sz="1200" dirty="0" smtClean="0"/>
              <a:t> and intelligent systems)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smtClean="0"/>
              <a:t>Space </a:t>
            </a:r>
            <a:r>
              <a:rPr lang="nb-NO" sz="1800" dirty="0" smtClean="0"/>
              <a:t>Systems </a:t>
            </a:r>
            <a:r>
              <a:rPr lang="nb-NO" sz="1200" dirty="0" smtClean="0"/>
              <a:t>(master)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8103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7261"/>
            <a:ext cx="7620000" cy="456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0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271323" y="385018"/>
            <a:ext cx="6413500" cy="952500"/>
          </a:xfrm>
        </p:spPr>
        <p:txBody>
          <a:bodyPr/>
          <a:lstStyle/>
          <a:p>
            <a:r>
              <a:rPr lang="en-US" altLang="nb-NO" sz="2000" dirty="0" smtClean="0"/>
              <a:t>The Faculty </a:t>
            </a:r>
            <a:r>
              <a:rPr lang="en-US" altLang="nb-NO" sz="2000" dirty="0" smtClean="0"/>
              <a:t>of </a:t>
            </a:r>
            <a:r>
              <a:rPr lang="en-US" altLang="nb-NO" sz="2000" dirty="0" smtClean="0"/>
              <a:t>Mathematics and Natural Sciences</a:t>
            </a:r>
            <a:endParaRPr lang="en-US" altLang="nb-NO" sz="2000" dirty="0"/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197981" y="1342920"/>
            <a:ext cx="3659188" cy="3980921"/>
          </a:xfrm>
        </p:spPr>
        <p:txBody>
          <a:bodyPr/>
          <a:lstStyle/>
          <a:p>
            <a:r>
              <a:rPr lang="en-US" altLang="nb-NO" sz="1600" dirty="0"/>
              <a:t>6000 students (bachelor, master)</a:t>
            </a:r>
          </a:p>
          <a:p>
            <a:pPr lvl="1"/>
            <a:r>
              <a:rPr lang="en-US" altLang="nb-NO" sz="1600" dirty="0"/>
              <a:t>50/50 natural sciences and technology courses</a:t>
            </a:r>
          </a:p>
          <a:p>
            <a:r>
              <a:rPr lang="en-US" altLang="nb-NO" sz="1600" dirty="0"/>
              <a:t>800 PhD-students</a:t>
            </a:r>
          </a:p>
          <a:p>
            <a:r>
              <a:rPr lang="en-US" altLang="nb-NO" sz="1600" dirty="0"/>
              <a:t>2000 employees</a:t>
            </a:r>
          </a:p>
          <a:p>
            <a:r>
              <a:rPr lang="en-US" altLang="nb-NO" sz="1600" dirty="0"/>
              <a:t>Turnover 1,9 billion NOK</a:t>
            </a:r>
          </a:p>
          <a:p>
            <a:r>
              <a:rPr lang="en-US" altLang="nb-NO" sz="1600" dirty="0"/>
              <a:t>40% of funding from external resources (EU &amp; NFR &amp; Industry)</a:t>
            </a:r>
          </a:p>
          <a:p>
            <a:r>
              <a:rPr lang="en-US" altLang="nb-NO" sz="1600" dirty="0"/>
              <a:t>200 active projects partners in industry and public sector</a:t>
            </a:r>
          </a:p>
          <a:p>
            <a:r>
              <a:rPr lang="en-US" altLang="nb-NO" sz="1600" dirty="0"/>
              <a:t>Extensive international activity</a:t>
            </a:r>
          </a:p>
          <a:p>
            <a:pPr lvl="1"/>
            <a:r>
              <a:rPr lang="en-US" altLang="nb-NO" sz="1600" dirty="0"/>
              <a:t>The Panorama strategy</a:t>
            </a:r>
          </a:p>
          <a:p>
            <a:pPr lvl="1"/>
            <a:r>
              <a:rPr lang="en-US" altLang="nb-NO" sz="1600" dirty="0"/>
              <a:t>The Guild </a:t>
            </a:r>
            <a:r>
              <a:rPr lang="en-US" altLang="nb-NO" sz="1600" dirty="0" smtClean="0"/>
              <a:t>network</a:t>
            </a:r>
            <a:endParaRPr lang="en-US" altLang="nb-NO" sz="1600" dirty="0"/>
          </a:p>
          <a:p>
            <a:pPr>
              <a:buFontTx/>
              <a:buNone/>
            </a:pPr>
            <a:endParaRPr lang="en-US" altLang="nb-NO" sz="1667" dirty="0"/>
          </a:p>
          <a:p>
            <a:endParaRPr lang="en-US" altLang="nb-NO" dirty="0"/>
          </a:p>
          <a:p>
            <a:endParaRPr lang="en-US" altLang="nb-NO" dirty="0"/>
          </a:p>
          <a:p>
            <a:pPr>
              <a:buFontTx/>
              <a:buNone/>
            </a:pPr>
            <a:endParaRPr lang="en-US" altLang="nb-NO" sz="1667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1201316"/>
            <a:ext cx="2513856" cy="22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92080" y="3649588"/>
            <a:ext cx="4104456" cy="204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      </a:t>
            </a:r>
            <a:r>
              <a:rPr kumimoji="0" lang="en-US" altLang="nb-NO" sz="1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Grant highlights</a:t>
            </a:r>
          </a:p>
          <a:p>
            <a:pPr marL="380985" marR="0" lvl="1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20</a:t>
            </a:r>
            <a:r>
              <a:rPr kumimoji="0" lang="en-US" altLang="nb-NO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 ERC-grants</a:t>
            </a:r>
          </a:p>
          <a:p>
            <a:pPr marL="380985" marR="0" lvl="1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4+4 </a:t>
            </a:r>
            <a:r>
              <a:rPr kumimoji="0" lang="en-US" altLang="nb-NO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Centre of excellences (SFF)</a:t>
            </a:r>
          </a:p>
          <a:p>
            <a:pPr marL="380985" marR="0" lvl="1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3+10 </a:t>
            </a:r>
            <a:r>
              <a:rPr kumimoji="0" lang="en-US" altLang="nb-NO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SFIs and FMEs</a:t>
            </a:r>
          </a:p>
          <a:p>
            <a:pPr marL="380985" marR="0" lvl="1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1</a:t>
            </a:r>
            <a:r>
              <a:rPr kumimoji="0" lang="en-US" altLang="nb-NO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 SFU</a:t>
            </a:r>
          </a:p>
          <a:p>
            <a:pPr marL="380985" marR="0" lvl="1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2</a:t>
            </a:r>
            <a:r>
              <a:rPr kumimoji="0" lang="en-US" altLang="nb-NO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 Nordic Centre of Excellence</a:t>
            </a:r>
          </a:p>
          <a:p>
            <a:pPr marL="380985" marR="0" lvl="1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25%</a:t>
            </a:r>
            <a:r>
              <a:rPr kumimoji="0" lang="en-US" altLang="nb-NO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 of free NFR-research grants (FRIPRO)</a:t>
            </a:r>
          </a:p>
          <a:p>
            <a:pPr marL="380985" marR="0" lvl="1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3 of 3 </a:t>
            </a:r>
            <a:r>
              <a:rPr kumimoji="0" lang="en-US" altLang="nb-NO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" charset="-128"/>
              </a:rPr>
              <a:t>NFR lighthouse projects (ICT)</a:t>
            </a:r>
          </a:p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b-NO" sz="1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17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b-NO" sz="2800" dirty="0"/>
              <a:t>Outline of presentation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Briefly about UiO </a:t>
            </a:r>
            <a:r>
              <a:rPr lang="en-NO" dirty="0" smtClean="0"/>
              <a:t>for </a:t>
            </a:r>
            <a:r>
              <a:rPr lang="en-NO" dirty="0"/>
              <a:t>new </a:t>
            </a:r>
            <a:r>
              <a:rPr lang="en-NO" dirty="0" smtClean="0"/>
              <a:t>students</a:t>
            </a:r>
            <a:endParaRPr lang="en-NO" dirty="0"/>
          </a:p>
          <a:p>
            <a:r>
              <a:rPr lang="en-NO" dirty="0">
                <a:solidFill>
                  <a:srgbClr val="C00000"/>
                </a:solidFill>
              </a:rPr>
              <a:t>Our department, ITS</a:t>
            </a:r>
          </a:p>
          <a:p>
            <a:r>
              <a:rPr lang="nb-NO" dirty="0" err="1" smtClean="0"/>
              <a:t>Important</a:t>
            </a:r>
            <a:r>
              <a:rPr lang="nb-NO" dirty="0" smtClean="0"/>
              <a:t> </a:t>
            </a:r>
            <a:r>
              <a:rPr lang="nb-NO" dirty="0" err="1"/>
              <a:t>things</a:t>
            </a:r>
            <a:r>
              <a:rPr lang="nb-NO" dirty="0"/>
              <a:t> and </a:t>
            </a:r>
            <a:r>
              <a:rPr lang="nb-NO" dirty="0" err="1"/>
              <a:t>practicalites</a:t>
            </a:r>
            <a:r>
              <a:rPr lang="nb-NO" dirty="0"/>
              <a:t> for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master’s</a:t>
            </a:r>
            <a:r>
              <a:rPr lang="nb-NO" dirty="0"/>
              <a:t> students</a:t>
            </a:r>
            <a:endParaRPr lang="en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754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19" y="791779"/>
            <a:ext cx="8955981" cy="994172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Kjeller </a:t>
            </a:r>
            <a:r>
              <a:rPr lang="nb-NO" dirty="0" err="1" smtClean="0"/>
              <a:t>history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/>
              <a:t>	</a:t>
            </a:r>
            <a:r>
              <a:rPr lang="nb-NO" sz="2700" dirty="0" err="1"/>
              <a:t>Norwegain</a:t>
            </a:r>
            <a:r>
              <a:rPr lang="nb-NO" sz="2700" dirty="0"/>
              <a:t> </a:t>
            </a:r>
            <a:r>
              <a:rPr lang="nb-NO" sz="2700" dirty="0" err="1"/>
              <a:t>defence</a:t>
            </a:r>
            <a:r>
              <a:rPr lang="nb-NO" sz="2700" dirty="0"/>
              <a:t> </a:t>
            </a:r>
            <a:r>
              <a:rPr lang="nb-NO" sz="2700" dirty="0" err="1"/>
              <a:t>research</a:t>
            </a:r>
            <a:r>
              <a:rPr lang="nb-NO" sz="2700" dirty="0"/>
              <a:t> establishment NDRE/FFI</a:t>
            </a:r>
            <a:br>
              <a:rPr lang="nb-NO" sz="2700" dirty="0"/>
            </a:br>
            <a:r>
              <a:rPr lang="nb-NO" sz="2700" dirty="0"/>
              <a:t>	Nuclear </a:t>
            </a:r>
            <a:r>
              <a:rPr lang="nb-NO" sz="2700" dirty="0" err="1"/>
              <a:t>reseach</a:t>
            </a:r>
            <a:r>
              <a:rPr lang="nb-NO" sz="2700" dirty="0"/>
              <a:t> at IFA</a:t>
            </a:r>
            <a:br>
              <a:rPr lang="nb-NO" sz="2700" dirty="0"/>
            </a:br>
            <a:endParaRPr lang="nb-NO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17E330-8091-4DAA-82F3-5EB7E3614BED}" type="datetime1">
              <a:rPr lang="nb-NO" altLang="nb-NO" smtClean="0"/>
              <a:pPr>
                <a:defRPr/>
              </a:pPr>
              <a:t>16.08.2023</a:t>
            </a:fld>
            <a:endParaRPr lang="nb-NO" alt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2" y="1927059"/>
            <a:ext cx="2362304" cy="3340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399" y="2982531"/>
            <a:ext cx="2420596" cy="1692067"/>
          </a:xfrm>
          <a:prstGeom prst="rect">
            <a:avLst/>
          </a:prstGeom>
        </p:spPr>
      </p:pic>
      <p:pic>
        <p:nvPicPr>
          <p:cNvPr id="9" name="Picture 2" descr="https://lokalhistoriewiki.no/thumb.php?f=Randers_hos_Einstein_1940.jpg&amp;width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07" y="1834231"/>
            <a:ext cx="1963643" cy="24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98731" y="4432225"/>
            <a:ext cx="2963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Gunnar Randers and Albert Einstein, 1940</a:t>
            </a:r>
          </a:p>
          <a:p>
            <a:endParaRPr lang="nb-NO" sz="1200" dirty="0"/>
          </a:p>
          <a:p>
            <a:r>
              <a:rPr lang="nb-NO" sz="1200" dirty="0"/>
              <a:t>Gunnar Randers vei 19 </a:t>
            </a:r>
          </a:p>
        </p:txBody>
      </p:sp>
    </p:spTree>
    <p:extLst>
      <p:ext uri="{BB962C8B-B14F-4D97-AF65-F5344CB8AC3E}">
        <p14:creationId xmlns:p14="http://schemas.microsoft.com/office/powerpoint/2010/main" val="28443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UiO-Teknologisystemer Engelsk</Template>
  <TotalTime>541</TotalTime>
  <Words>798</Words>
  <Application>Microsoft Office PowerPoint</Application>
  <PresentationFormat>On-screen Show (16:10)</PresentationFormat>
  <Paragraphs>212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Wingdings</vt:lpstr>
      <vt:lpstr>ヒラギノ角ゴ Pro W3</vt:lpstr>
      <vt:lpstr>UIONorsk16-10</vt:lpstr>
      <vt:lpstr>1_UIONorsk16-10</vt:lpstr>
      <vt:lpstr>Welcome as a master student at ITS! </vt:lpstr>
      <vt:lpstr>Program for the day</vt:lpstr>
      <vt:lpstr>Outline of presentation</vt:lpstr>
      <vt:lpstr>Outline of presentation</vt:lpstr>
      <vt:lpstr> </vt:lpstr>
      <vt:lpstr>PowerPoint Presentation</vt:lpstr>
      <vt:lpstr>The Faculty of Mathematics and Natural Sciences</vt:lpstr>
      <vt:lpstr>Outline of presentation</vt:lpstr>
      <vt:lpstr>Kjeller history   Norwegain defence research establishment NDRE/FFI  Nuclear reseach at IFA </vt:lpstr>
      <vt:lpstr>Accociated organisations</vt:lpstr>
      <vt:lpstr>ITS in numbers</vt:lpstr>
      <vt:lpstr>Outline of presentation</vt:lpstr>
      <vt:lpstr>First semester as a new master student - what do I need to do?</vt:lpstr>
      <vt:lpstr>Practicalities </vt:lpstr>
      <vt:lpstr>Part-time and credit recognition</vt:lpstr>
      <vt:lpstr>Attending courses at ITS</vt:lpstr>
      <vt:lpstr>Student benefits at ITS</vt:lpstr>
      <vt:lpstr>What happens on Friday?</vt:lpstr>
      <vt:lpstr>Who do I ask?</vt:lpstr>
      <vt:lpstr>Renewable Energy Systems </vt:lpstr>
      <vt:lpstr>Cybernetics and Autonomous Systems</vt:lpstr>
      <vt:lpstr>Space Systems </vt:lpstr>
      <vt:lpstr>Remember:</vt:lpstr>
      <vt:lpstr>Contact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Kaja Mosserud-Haavardsholm</dc:creator>
  <cp:lastModifiedBy>Kaja Mosserud-Haavardsholm</cp:lastModifiedBy>
  <cp:revision>94</cp:revision>
  <dcterms:created xsi:type="dcterms:W3CDTF">2017-08-16T19:03:04Z</dcterms:created>
  <dcterms:modified xsi:type="dcterms:W3CDTF">2023-08-16T08:11:55Z</dcterms:modified>
</cp:coreProperties>
</file>