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6" r:id="rId10"/>
    <p:sldId id="265" r:id="rId11"/>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80" y="12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277876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269326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178630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145172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p:txBody>
      </p:sp>
      <p:sp>
        <p:nvSpPr>
          <p:cNvPr id="4" name="Date Placeholder 3"/>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358854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Date Placeholder 4"/>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290068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Date Placeholder 6"/>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351951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Date Placeholder 2"/>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171854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71736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316644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kumimoji="1" lang="en-US" altLang="ja-JP" smtClean="0"/>
              <a:t>Click to edit Master title style</a:t>
            </a:r>
            <a:endParaRPr kumimoji="1" lang="ja-JP" alt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A3DF9DA9-EB8A-4D3F-A767-9225643EA047}" type="datetimeFigureOut">
              <a:rPr kumimoji="1" lang="ja-JP" altLang="en-US" smtClean="0"/>
              <a:t>2013/11/20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413041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3DF9DA9-EB8A-4D3F-A767-9225643EA047}" type="datetimeFigureOut">
              <a:rPr kumimoji="1" lang="ja-JP" altLang="en-US" smtClean="0"/>
              <a:t>2013/11/20</a:t>
            </a:fld>
            <a:endParaRPr kumimoji="1" lang="ja-JP" alt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B75284-1B52-4DA1-9599-94FE4FB34A21}" type="slidenum">
              <a:rPr kumimoji="1" lang="ja-JP" altLang="en-US" smtClean="0"/>
              <a:t>‹#›</a:t>
            </a:fld>
            <a:endParaRPr kumimoji="1" lang="ja-JP" altLang="en-US"/>
          </a:p>
        </p:txBody>
      </p:sp>
    </p:spTree>
    <p:extLst>
      <p:ext uri="{BB962C8B-B14F-4D97-AF65-F5344CB8AC3E}">
        <p14:creationId xmlns:p14="http://schemas.microsoft.com/office/powerpoint/2010/main" val="3246900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kumimoji="1" lang="en-US" altLang="ja-JP" sz="3200" dirty="0" smtClean="0"/>
              <a:t>How to carry out experiments using MPMS</a:t>
            </a:r>
            <a:endParaRPr kumimoji="1" lang="ja-JP" altLang="en-US" sz="3200" dirty="0"/>
          </a:p>
        </p:txBody>
      </p:sp>
      <p:sp>
        <p:nvSpPr>
          <p:cNvPr id="3" name="Subtitle 2"/>
          <p:cNvSpPr>
            <a:spLocks noGrp="1"/>
          </p:cNvSpPr>
          <p:nvPr>
            <p:ph type="subTitle" idx="1"/>
          </p:nvPr>
        </p:nvSpPr>
        <p:spPr>
          <a:xfrm>
            <a:off x="980728" y="7380312"/>
            <a:ext cx="4800600" cy="1295352"/>
          </a:xfrm>
        </p:spPr>
        <p:txBody>
          <a:bodyPr/>
          <a:lstStyle/>
          <a:p>
            <a:r>
              <a:rPr kumimoji="1" lang="en-US" altLang="ja-JP" dirty="0" smtClean="0"/>
              <a:t>March 2012</a:t>
            </a:r>
          </a:p>
          <a:p>
            <a:r>
              <a:rPr lang="en-US" altLang="ja-JP" dirty="0" smtClean="0"/>
              <a:t>Takeshi NAKAGAWA</a:t>
            </a:r>
            <a:endParaRPr kumimoji="1" lang="ja-JP" altLang="en-US" dirty="0"/>
          </a:p>
        </p:txBody>
      </p:sp>
    </p:spTree>
    <p:extLst>
      <p:ext uri="{BB962C8B-B14F-4D97-AF65-F5344CB8AC3E}">
        <p14:creationId xmlns:p14="http://schemas.microsoft.com/office/powerpoint/2010/main" val="3117578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2168"/>
            <a:ext cx="6172200" cy="677424"/>
          </a:xfrm>
        </p:spPr>
        <p:txBody>
          <a:bodyPr>
            <a:normAutofit/>
          </a:bodyPr>
          <a:lstStyle/>
          <a:p>
            <a:r>
              <a:rPr lang="en-US" altLang="ja-JP" sz="3200" dirty="0" smtClean="0"/>
              <a:t>Control Centre</a:t>
            </a:r>
            <a:endParaRPr kumimoji="1" lang="ja-JP" altLang="en-US" sz="3200"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76672" y="2699792"/>
            <a:ext cx="1878636"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Curved Connector 5"/>
          <p:cNvCxnSpPr/>
          <p:nvPr/>
        </p:nvCxnSpPr>
        <p:spPr>
          <a:xfrm flipV="1">
            <a:off x="2115925" y="2195736"/>
            <a:ext cx="1440160" cy="1407822"/>
          </a:xfrm>
          <a:prstGeom prst="curvedConnector3">
            <a:avLst>
              <a:gd name="adj1" fmla="val 50000"/>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3016" y="1250883"/>
            <a:ext cx="3096344" cy="2781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5"/>
          <p:cNvSpPr txBox="1">
            <a:spLocks/>
          </p:cNvSpPr>
          <p:nvPr/>
        </p:nvSpPr>
        <p:spPr>
          <a:xfrm>
            <a:off x="1484784" y="1259632"/>
            <a:ext cx="3028950"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a:lstStyle>
          <a:p>
            <a:pPr marL="0" indent="0">
              <a:buFont typeface="Arial" pitchFamily="34" charset="0"/>
              <a:buNone/>
            </a:pPr>
            <a:r>
              <a:rPr lang="en-US" altLang="ja-JP" sz="2400" dirty="0" smtClean="0"/>
              <a:t>Define sample parameters</a:t>
            </a:r>
            <a:endParaRPr lang="ja-JP" altLang="en-US" sz="2400" dirty="0"/>
          </a:p>
        </p:txBody>
      </p:sp>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8880" y="5322319"/>
            <a:ext cx="3240360" cy="177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4102"/>
          <a:stretch/>
        </p:blipFill>
        <p:spPr bwMode="auto">
          <a:xfrm>
            <a:off x="5191125" y="4460701"/>
            <a:ext cx="1635038"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Curved Connector 11"/>
          <p:cNvCxnSpPr/>
          <p:nvPr/>
        </p:nvCxnSpPr>
        <p:spPr>
          <a:xfrm>
            <a:off x="1395845" y="4445408"/>
            <a:ext cx="1169059" cy="774664"/>
          </a:xfrm>
          <a:prstGeom prst="curvedConnector3">
            <a:avLst>
              <a:gd name="adj1" fmla="val 50000"/>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5"/>
          <p:cNvSpPr txBox="1">
            <a:spLocks/>
          </p:cNvSpPr>
          <p:nvPr/>
        </p:nvSpPr>
        <p:spPr>
          <a:xfrm>
            <a:off x="2636912" y="4146054"/>
            <a:ext cx="2664296" cy="10801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a:lstStyle>
          <a:p>
            <a:pPr marL="0" indent="0">
              <a:buFont typeface="Arial" pitchFamily="34" charset="0"/>
              <a:buNone/>
            </a:pPr>
            <a:r>
              <a:rPr lang="en-US" altLang="ja-JP" sz="2000" dirty="0" smtClean="0"/>
              <a:t>Edit sequence for your measurement. (See previously written sequences for detail)</a:t>
            </a:r>
            <a:endParaRPr lang="ja-JP" altLang="en-US" sz="2000" dirty="0"/>
          </a:p>
        </p:txBody>
      </p:sp>
      <p:sp>
        <p:nvSpPr>
          <p:cNvPr id="16" name="Content Placeholder 5"/>
          <p:cNvSpPr>
            <a:spLocks noGrp="1"/>
          </p:cNvSpPr>
          <p:nvPr>
            <p:ph sz="half" idx="2"/>
          </p:nvPr>
        </p:nvSpPr>
        <p:spPr>
          <a:xfrm>
            <a:off x="116632" y="7449616"/>
            <a:ext cx="3028950" cy="936104"/>
          </a:xfrm>
        </p:spPr>
        <p:txBody>
          <a:bodyPr>
            <a:normAutofit/>
          </a:bodyPr>
          <a:lstStyle/>
          <a:p>
            <a:pPr marL="0" indent="0">
              <a:buNone/>
            </a:pPr>
            <a:r>
              <a:rPr kumimoji="1" lang="en-US" altLang="ja-JP" sz="2400" dirty="0" smtClean="0"/>
              <a:t>Click here to run the selected sequence</a:t>
            </a:r>
            <a:endParaRPr kumimoji="1" lang="ja-JP" altLang="en-US" sz="2400" dirty="0"/>
          </a:p>
        </p:txBody>
      </p:sp>
      <p:cxnSp>
        <p:nvCxnSpPr>
          <p:cNvPr id="17" name="Straight Arrow Connector 16"/>
          <p:cNvCxnSpPr/>
          <p:nvPr/>
        </p:nvCxnSpPr>
        <p:spPr>
          <a:xfrm flipV="1">
            <a:off x="1052736" y="6879070"/>
            <a:ext cx="0" cy="5705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59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66184"/>
            <a:ext cx="6172200" cy="965456"/>
          </a:xfrm>
        </p:spPr>
        <p:txBody>
          <a:bodyPr/>
          <a:lstStyle/>
          <a:p>
            <a:r>
              <a:rPr kumimoji="1" lang="en-US" altLang="ja-JP" dirty="0" smtClean="0"/>
              <a:t>Table of contents</a:t>
            </a:r>
            <a:endParaRPr kumimoji="1" lang="ja-JP" altLang="en-US" dirty="0"/>
          </a:p>
        </p:txBody>
      </p:sp>
      <p:sp>
        <p:nvSpPr>
          <p:cNvPr id="5" name="Content Placeholder 4"/>
          <p:cNvSpPr>
            <a:spLocks noGrp="1"/>
          </p:cNvSpPr>
          <p:nvPr>
            <p:ph idx="1"/>
          </p:nvPr>
        </p:nvSpPr>
        <p:spPr/>
        <p:txBody>
          <a:bodyPr/>
          <a:lstStyle/>
          <a:p>
            <a:pPr marL="0" indent="0">
              <a:buNone/>
            </a:pPr>
            <a:endParaRPr kumimoji="1" lang="en-US" altLang="ja-JP" dirty="0" smtClean="0"/>
          </a:p>
          <a:p>
            <a:r>
              <a:rPr kumimoji="1" lang="en-US" altLang="ja-JP" dirty="0" smtClean="0"/>
              <a:t>starting up and shutting down</a:t>
            </a:r>
          </a:p>
          <a:p>
            <a:r>
              <a:rPr lang="en-US" altLang="ja-JP" dirty="0" smtClean="0"/>
              <a:t>Mounting your sample</a:t>
            </a:r>
            <a:endParaRPr kumimoji="1" lang="en-US" altLang="ja-JP" dirty="0" smtClean="0"/>
          </a:p>
          <a:p>
            <a:r>
              <a:rPr lang="en-US" altLang="ja-JP" dirty="0" smtClean="0"/>
              <a:t>How to install sample to SQUID</a:t>
            </a:r>
          </a:p>
          <a:p>
            <a:r>
              <a:rPr lang="en-US" altLang="ja-JP" dirty="0" smtClean="0"/>
              <a:t>Centering your sample</a:t>
            </a:r>
          </a:p>
          <a:p>
            <a:r>
              <a:rPr lang="en-US" altLang="ja-JP" dirty="0" smtClean="0"/>
              <a:t>Status bar and Magnetic field Limit</a:t>
            </a:r>
          </a:p>
          <a:p>
            <a:r>
              <a:rPr lang="en-US" altLang="ja-JP" dirty="0" smtClean="0"/>
              <a:t>Control </a:t>
            </a:r>
            <a:r>
              <a:rPr lang="en-US" altLang="ja-JP" smtClean="0"/>
              <a:t>centre</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02041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276938" y="3924300"/>
            <a:ext cx="4510499" cy="3019425"/>
          </a:xfrm>
        </p:spPr>
      </p:pic>
      <p:sp>
        <p:nvSpPr>
          <p:cNvPr id="4" name="Title 3"/>
          <p:cNvSpPr>
            <a:spLocks noGrp="1"/>
          </p:cNvSpPr>
          <p:nvPr>
            <p:ph type="title"/>
          </p:nvPr>
        </p:nvSpPr>
        <p:spPr>
          <a:xfrm>
            <a:off x="367889" y="7164288"/>
            <a:ext cx="6172200" cy="677424"/>
          </a:xfrm>
        </p:spPr>
        <p:txBody>
          <a:bodyPr>
            <a:normAutofit/>
          </a:bodyPr>
          <a:lstStyle/>
          <a:p>
            <a:r>
              <a:rPr lang="en-US" altLang="ja-JP" sz="3200" b="0" dirty="0" smtClean="0"/>
              <a:t>Shutting down the SQUID</a:t>
            </a:r>
            <a:endParaRPr kumimoji="1" lang="ja-JP" altLang="en-US" sz="3200" b="0" dirty="0"/>
          </a:p>
        </p:txBody>
      </p:sp>
      <p:sp>
        <p:nvSpPr>
          <p:cNvPr id="7" name="Content Placeholder 6"/>
          <p:cNvSpPr>
            <a:spLocks noGrp="1"/>
          </p:cNvSpPr>
          <p:nvPr>
            <p:ph sz="half" idx="1"/>
          </p:nvPr>
        </p:nvSpPr>
        <p:spPr>
          <a:xfrm>
            <a:off x="332656" y="971600"/>
            <a:ext cx="6254452" cy="2880319"/>
          </a:xfrm>
        </p:spPr>
        <p:txBody>
          <a:bodyPr>
            <a:normAutofit/>
          </a:bodyPr>
          <a:lstStyle/>
          <a:p>
            <a:pPr marL="457200" indent="-457200">
              <a:buFont typeface="Arial" pitchFamily="34" charset="0"/>
              <a:buAutoNum type="arabicPeriod"/>
            </a:pPr>
            <a:r>
              <a:rPr kumimoji="1" lang="en-US" altLang="ja-JP" sz="2400" dirty="0" smtClean="0"/>
              <a:t>Turn on the </a:t>
            </a:r>
            <a:r>
              <a:rPr kumimoji="1" lang="en-US" altLang="ja-JP" sz="2400" dirty="0" smtClean="0">
                <a:solidFill>
                  <a:srgbClr val="FF0000"/>
                </a:solidFill>
              </a:rPr>
              <a:t>main power switch </a:t>
            </a:r>
            <a:r>
              <a:rPr kumimoji="1" lang="en-US" altLang="ja-JP" sz="2400" dirty="0" smtClean="0"/>
              <a:t>on the fron</a:t>
            </a:r>
            <a:r>
              <a:rPr lang="en-US" altLang="ja-JP" sz="2400" dirty="0" smtClean="0"/>
              <a:t>t panel of the PUD. (1b)Turn </a:t>
            </a:r>
            <a:r>
              <a:rPr lang="en-US" altLang="ja-JP" sz="2400" dirty="0"/>
              <a:t>on the pump with the </a:t>
            </a:r>
            <a:r>
              <a:rPr lang="en-US" altLang="ja-JP" sz="2400" dirty="0">
                <a:solidFill>
                  <a:srgbClr val="00B050"/>
                </a:solidFill>
              </a:rPr>
              <a:t>circuit breaker </a:t>
            </a:r>
            <a:r>
              <a:rPr lang="en-US" altLang="ja-JP" sz="2400" dirty="0"/>
              <a:t>on the PDU </a:t>
            </a:r>
            <a:r>
              <a:rPr lang="en-US" altLang="ja-JP" sz="2400" u="sng" dirty="0"/>
              <a:t>rear</a:t>
            </a:r>
            <a:r>
              <a:rPr lang="en-US" altLang="ja-JP" sz="2400" dirty="0"/>
              <a:t> panel.</a:t>
            </a:r>
          </a:p>
          <a:p>
            <a:pPr marL="457200" indent="-457200">
              <a:buAutoNum type="arabicPeriod"/>
            </a:pPr>
            <a:r>
              <a:rPr lang="en-US" altLang="ja-JP" sz="2400" dirty="0" smtClean="0"/>
              <a:t>Turn on the power to the Model </a:t>
            </a:r>
            <a:r>
              <a:rPr lang="en-US" altLang="ja-JP" sz="2400" dirty="0" smtClean="0">
                <a:solidFill>
                  <a:schemeClr val="accent1">
                    <a:lumMod val="60000"/>
                    <a:lumOff val="40000"/>
                  </a:schemeClr>
                </a:solidFill>
              </a:rPr>
              <a:t>1802R/G</a:t>
            </a:r>
            <a:r>
              <a:rPr lang="en-US" altLang="ja-JP" sz="2400" dirty="0" smtClean="0"/>
              <a:t> and (2b) the Model </a:t>
            </a:r>
            <a:r>
              <a:rPr lang="en-US" altLang="ja-JP" sz="2400" dirty="0" smtClean="0">
                <a:solidFill>
                  <a:srgbClr val="7030A0"/>
                </a:solidFill>
              </a:rPr>
              <a:t>1822</a:t>
            </a:r>
            <a:r>
              <a:rPr lang="en-US" altLang="ja-JP" sz="2400" dirty="0" smtClean="0"/>
              <a:t> MPMS controller.</a:t>
            </a:r>
          </a:p>
          <a:p>
            <a:pPr marL="457200" indent="-457200">
              <a:buAutoNum type="arabicPeriod"/>
            </a:pPr>
            <a:r>
              <a:rPr kumimoji="1" lang="en-US" altLang="ja-JP" sz="2400" dirty="0" smtClean="0"/>
              <a:t>Turn on the power to </a:t>
            </a:r>
            <a:r>
              <a:rPr kumimoji="1" lang="en-US" altLang="ja-JP" sz="2400" dirty="0" smtClean="0">
                <a:solidFill>
                  <a:srgbClr val="FFC000"/>
                </a:solidFill>
              </a:rPr>
              <a:t>Magnetic field </a:t>
            </a:r>
            <a:r>
              <a:rPr kumimoji="1" lang="en-US" altLang="ja-JP" sz="2400" dirty="0" smtClean="0"/>
              <a:t>control system.</a:t>
            </a:r>
            <a:endParaRPr kumimoji="1" lang="ja-JP" altLang="en-US" sz="2400" dirty="0"/>
          </a:p>
        </p:txBody>
      </p:sp>
      <p:sp>
        <p:nvSpPr>
          <p:cNvPr id="9" name="Title 3"/>
          <p:cNvSpPr txBox="1">
            <a:spLocks/>
          </p:cNvSpPr>
          <p:nvPr/>
        </p:nvSpPr>
        <p:spPr>
          <a:xfrm>
            <a:off x="332656" y="251889"/>
            <a:ext cx="6172200" cy="677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smtClean="0"/>
              <a:t>Starting up the SQUID</a:t>
            </a:r>
            <a:endParaRPr lang="ja-JP" altLang="en-US" sz="3200" dirty="0"/>
          </a:p>
        </p:txBody>
      </p:sp>
      <p:sp>
        <p:nvSpPr>
          <p:cNvPr id="10" name="Content Placeholder 6"/>
          <p:cNvSpPr txBox="1">
            <a:spLocks/>
          </p:cNvSpPr>
          <p:nvPr/>
        </p:nvSpPr>
        <p:spPr>
          <a:xfrm>
            <a:off x="332656" y="7830499"/>
            <a:ext cx="6254452" cy="9239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a:lstStyle>
          <a:p>
            <a:pPr marL="457200" indent="-457200">
              <a:buFont typeface="Arial" pitchFamily="34" charset="0"/>
              <a:buAutoNum type="arabicPeriod"/>
            </a:pPr>
            <a:r>
              <a:rPr lang="en-US" altLang="ja-JP" sz="2400" dirty="0" smtClean="0"/>
              <a:t>Close the MPMS Multi Vu software.</a:t>
            </a:r>
          </a:p>
          <a:p>
            <a:pPr marL="457200" indent="-457200">
              <a:buFont typeface="Arial" pitchFamily="34" charset="0"/>
              <a:buAutoNum type="arabicPeriod"/>
            </a:pPr>
            <a:r>
              <a:rPr lang="en-US" altLang="ja-JP" sz="2400" dirty="0" smtClean="0"/>
              <a:t>Turn off the power in reverse order  </a:t>
            </a:r>
            <a:endParaRPr lang="ja-JP" altLang="en-US" sz="2400" dirty="0"/>
          </a:p>
        </p:txBody>
      </p:sp>
      <p:sp>
        <p:nvSpPr>
          <p:cNvPr id="12" name="Oval 11"/>
          <p:cNvSpPr/>
          <p:nvPr/>
        </p:nvSpPr>
        <p:spPr>
          <a:xfrm>
            <a:off x="4609729" y="6444208"/>
            <a:ext cx="576064" cy="5760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Curved Connector 15"/>
          <p:cNvCxnSpPr/>
          <p:nvPr/>
        </p:nvCxnSpPr>
        <p:spPr>
          <a:xfrm rot="10800000">
            <a:off x="5427272" y="6444208"/>
            <a:ext cx="792088" cy="576064"/>
          </a:xfrm>
          <a:prstGeom prst="curvedConnector3">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996952" y="6477475"/>
            <a:ext cx="576064" cy="576064"/>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Oval 17"/>
          <p:cNvSpPr/>
          <p:nvPr/>
        </p:nvSpPr>
        <p:spPr>
          <a:xfrm>
            <a:off x="4437112" y="5508104"/>
            <a:ext cx="576064" cy="576064"/>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Oval 18"/>
          <p:cNvSpPr/>
          <p:nvPr/>
        </p:nvSpPr>
        <p:spPr>
          <a:xfrm>
            <a:off x="1916832" y="4355976"/>
            <a:ext cx="576064" cy="576064"/>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TextBox 19"/>
          <p:cNvSpPr txBox="1"/>
          <p:nvPr/>
        </p:nvSpPr>
        <p:spPr>
          <a:xfrm>
            <a:off x="4221088" y="6182598"/>
            <a:ext cx="432048" cy="523220"/>
          </a:xfrm>
          <a:prstGeom prst="rect">
            <a:avLst/>
          </a:prstGeom>
          <a:noFill/>
        </p:spPr>
        <p:txBody>
          <a:bodyPr wrap="square" rtlCol="0">
            <a:spAutoFit/>
          </a:bodyPr>
          <a:lstStyle/>
          <a:p>
            <a:r>
              <a:rPr kumimoji="1" lang="en-US" altLang="ja-JP" sz="2800" b="1" dirty="0" smtClean="0">
                <a:solidFill>
                  <a:srgbClr val="FF0000"/>
                </a:solidFill>
              </a:rPr>
              <a:t>1</a:t>
            </a:r>
            <a:endParaRPr kumimoji="1" lang="ja-JP" altLang="en-US" b="1" dirty="0">
              <a:solidFill>
                <a:srgbClr val="FF0000"/>
              </a:solidFill>
            </a:endParaRPr>
          </a:p>
        </p:txBody>
      </p:sp>
      <p:sp>
        <p:nvSpPr>
          <p:cNvPr id="21" name="TextBox 20"/>
          <p:cNvSpPr txBox="1"/>
          <p:nvPr/>
        </p:nvSpPr>
        <p:spPr>
          <a:xfrm>
            <a:off x="5882789" y="6497052"/>
            <a:ext cx="738032" cy="523220"/>
          </a:xfrm>
          <a:prstGeom prst="rect">
            <a:avLst/>
          </a:prstGeom>
          <a:noFill/>
        </p:spPr>
        <p:txBody>
          <a:bodyPr wrap="square" rtlCol="0">
            <a:spAutoFit/>
          </a:bodyPr>
          <a:lstStyle/>
          <a:p>
            <a:r>
              <a:rPr kumimoji="1" lang="en-US" altLang="ja-JP" sz="2800" b="1" dirty="0" smtClean="0">
                <a:solidFill>
                  <a:srgbClr val="00B050"/>
                </a:solidFill>
              </a:rPr>
              <a:t>1b</a:t>
            </a:r>
            <a:endParaRPr kumimoji="1" lang="ja-JP" altLang="en-US" b="1" dirty="0">
              <a:solidFill>
                <a:srgbClr val="00B050"/>
              </a:solidFill>
            </a:endParaRPr>
          </a:p>
        </p:txBody>
      </p:sp>
      <p:sp>
        <p:nvSpPr>
          <p:cNvPr id="22" name="TextBox 21"/>
          <p:cNvSpPr txBox="1"/>
          <p:nvPr/>
        </p:nvSpPr>
        <p:spPr>
          <a:xfrm>
            <a:off x="2697632" y="6084168"/>
            <a:ext cx="432048" cy="523220"/>
          </a:xfrm>
          <a:prstGeom prst="rect">
            <a:avLst/>
          </a:prstGeom>
          <a:noFill/>
        </p:spPr>
        <p:txBody>
          <a:bodyPr wrap="square" rtlCol="0">
            <a:spAutoFit/>
          </a:bodyPr>
          <a:lstStyle/>
          <a:p>
            <a:r>
              <a:rPr kumimoji="1" lang="en-US" altLang="ja-JP" sz="2800" b="1" dirty="0" smtClean="0">
                <a:solidFill>
                  <a:schemeClr val="tx2">
                    <a:lumMod val="60000"/>
                    <a:lumOff val="40000"/>
                  </a:schemeClr>
                </a:solidFill>
              </a:rPr>
              <a:t>2</a:t>
            </a:r>
            <a:endParaRPr kumimoji="1" lang="ja-JP" altLang="en-US" b="1" dirty="0">
              <a:solidFill>
                <a:schemeClr val="tx2">
                  <a:lumMod val="60000"/>
                  <a:lumOff val="40000"/>
                </a:schemeClr>
              </a:solidFill>
            </a:endParaRPr>
          </a:p>
        </p:txBody>
      </p:sp>
      <p:sp>
        <p:nvSpPr>
          <p:cNvPr id="23" name="TextBox 22"/>
          <p:cNvSpPr txBox="1"/>
          <p:nvPr/>
        </p:nvSpPr>
        <p:spPr>
          <a:xfrm>
            <a:off x="3861048" y="5148064"/>
            <a:ext cx="576064" cy="523220"/>
          </a:xfrm>
          <a:prstGeom prst="rect">
            <a:avLst/>
          </a:prstGeom>
          <a:noFill/>
        </p:spPr>
        <p:txBody>
          <a:bodyPr wrap="square" rtlCol="0">
            <a:spAutoFit/>
          </a:bodyPr>
          <a:lstStyle/>
          <a:p>
            <a:r>
              <a:rPr kumimoji="1" lang="en-US" altLang="ja-JP" sz="2800" b="1" dirty="0" smtClean="0">
                <a:solidFill>
                  <a:srgbClr val="7030A0"/>
                </a:solidFill>
              </a:rPr>
              <a:t>2b</a:t>
            </a:r>
            <a:endParaRPr kumimoji="1" lang="ja-JP" altLang="en-US" b="1" dirty="0">
              <a:solidFill>
                <a:srgbClr val="7030A0"/>
              </a:solidFill>
            </a:endParaRPr>
          </a:p>
        </p:txBody>
      </p:sp>
      <p:sp>
        <p:nvSpPr>
          <p:cNvPr id="24" name="TextBox 23"/>
          <p:cNvSpPr txBox="1"/>
          <p:nvPr/>
        </p:nvSpPr>
        <p:spPr>
          <a:xfrm>
            <a:off x="2414499" y="4644008"/>
            <a:ext cx="432048" cy="523220"/>
          </a:xfrm>
          <a:prstGeom prst="rect">
            <a:avLst/>
          </a:prstGeom>
          <a:noFill/>
        </p:spPr>
        <p:txBody>
          <a:bodyPr wrap="square" rtlCol="0">
            <a:spAutoFit/>
          </a:bodyPr>
          <a:lstStyle/>
          <a:p>
            <a:r>
              <a:rPr kumimoji="1" lang="en-US" altLang="ja-JP" sz="2800" b="1" dirty="0" smtClean="0">
                <a:solidFill>
                  <a:srgbClr val="FFFF00"/>
                </a:solidFill>
              </a:rPr>
              <a:t>3</a:t>
            </a:r>
            <a:endParaRPr kumimoji="1" lang="ja-JP" altLang="en-US" b="1" dirty="0">
              <a:solidFill>
                <a:srgbClr val="FFFF00"/>
              </a:solidFill>
            </a:endParaRPr>
          </a:p>
        </p:txBody>
      </p:sp>
    </p:spTree>
    <p:extLst>
      <p:ext uri="{BB962C8B-B14F-4D97-AF65-F5344CB8AC3E}">
        <p14:creationId xmlns:p14="http://schemas.microsoft.com/office/powerpoint/2010/main" val="124218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2168"/>
            <a:ext cx="6172200" cy="677424"/>
          </a:xfrm>
        </p:spPr>
        <p:txBody>
          <a:bodyPr>
            <a:normAutofit/>
          </a:bodyPr>
          <a:lstStyle/>
          <a:p>
            <a:r>
              <a:rPr kumimoji="1" lang="en-US" altLang="ja-JP" sz="3200" dirty="0" smtClean="0"/>
              <a:t>Sampl</a:t>
            </a:r>
            <a:r>
              <a:rPr lang="en-US" altLang="ja-JP" sz="3200" dirty="0" smtClean="0"/>
              <a:t>e mounting</a:t>
            </a:r>
            <a:endParaRPr kumimoji="1" lang="ja-JP" altLang="en-US" sz="3200" dirty="0"/>
          </a:p>
        </p:txBody>
      </p:sp>
      <p:sp>
        <p:nvSpPr>
          <p:cNvPr id="3" name="Content Placeholder 2"/>
          <p:cNvSpPr>
            <a:spLocks noGrp="1"/>
          </p:cNvSpPr>
          <p:nvPr>
            <p:ph sz="half" idx="1"/>
          </p:nvPr>
        </p:nvSpPr>
        <p:spPr>
          <a:xfrm>
            <a:off x="342900" y="899592"/>
            <a:ext cx="6326460" cy="8244408"/>
          </a:xfrm>
        </p:spPr>
        <p:txBody>
          <a:bodyPr>
            <a:normAutofit/>
          </a:bodyPr>
          <a:lstStyle/>
          <a:p>
            <a:pPr marL="0" indent="0">
              <a:buNone/>
            </a:pPr>
            <a:r>
              <a:rPr lang="en-US" altLang="ja-JP" u="sng" dirty="0" smtClean="0"/>
              <a:t>Use Capsule and drinking straw:</a:t>
            </a:r>
            <a:r>
              <a:rPr lang="en-US" altLang="ja-JP" dirty="0" smtClean="0"/>
              <a:t> </a:t>
            </a:r>
          </a:p>
          <a:p>
            <a:pPr marL="0" indent="0">
              <a:buNone/>
            </a:pPr>
            <a:r>
              <a:rPr lang="en-US" altLang="ja-JP" sz="2000" dirty="0" smtClean="0"/>
              <a:t>for non-air sensitive sample and temp &lt;50C (323K)</a:t>
            </a:r>
          </a:p>
          <a:p>
            <a:pPr algn="just"/>
            <a:r>
              <a:rPr lang="en-US" altLang="ja-JP" sz="2400" dirty="0" smtClean="0"/>
              <a:t>Place </a:t>
            </a:r>
            <a:r>
              <a:rPr lang="en-US" altLang="ja-JP" sz="2400" dirty="0"/>
              <a:t>the sample in the short fat half of the </a:t>
            </a:r>
            <a:r>
              <a:rPr lang="en-US" altLang="ja-JP" sz="2400" dirty="0" smtClean="0"/>
              <a:t>capsule and find the weight of the powder. </a:t>
            </a:r>
            <a:r>
              <a:rPr lang="en-US" altLang="ja-JP" sz="2400" dirty="0"/>
              <a:t>Then, press </a:t>
            </a:r>
            <a:r>
              <a:rPr lang="en-US" altLang="ja-JP" sz="2400" dirty="0" smtClean="0"/>
              <a:t>the longer </a:t>
            </a:r>
            <a:r>
              <a:rPr lang="en-US" altLang="ja-JP" sz="2400" dirty="0"/>
              <a:t>thin half of the capsule upside down onto the sample</a:t>
            </a:r>
            <a:r>
              <a:rPr lang="en-US" altLang="ja-JP" sz="2400" dirty="0" smtClean="0"/>
              <a:t>.</a:t>
            </a:r>
          </a:p>
          <a:p>
            <a:pPr algn="just"/>
            <a:r>
              <a:rPr kumimoji="1" lang="en-US" altLang="ja-JP" sz="2400" dirty="0" smtClean="0"/>
              <a:t>Place this capsule into a drinking straw between 10 to 12cm from the top of straw. </a:t>
            </a:r>
          </a:p>
          <a:p>
            <a:pPr algn="just"/>
            <a:r>
              <a:rPr lang="en-US" altLang="ja-JP" sz="2400" dirty="0" smtClean="0"/>
              <a:t>Cut small segment of straw and place above and below the capsule. This is to avoid capsule moving up and down during measurements. Put some </a:t>
            </a:r>
            <a:r>
              <a:rPr lang="en-US" altLang="ja-JP" sz="2400" dirty="0" err="1" smtClean="0"/>
              <a:t>kapton</a:t>
            </a:r>
            <a:r>
              <a:rPr lang="en-US" altLang="ja-JP" sz="2400" dirty="0" smtClean="0"/>
              <a:t> tape at the bottom of straw to avoid dropping capsule out of straw.</a:t>
            </a:r>
          </a:p>
          <a:p>
            <a:pPr algn="just"/>
            <a:endParaRPr lang="en-US" altLang="ja-JP" sz="2400" dirty="0"/>
          </a:p>
          <a:p>
            <a:pPr algn="just"/>
            <a:endParaRPr lang="en-US" altLang="ja-JP" sz="2400" dirty="0" smtClean="0"/>
          </a:p>
          <a:p>
            <a:pPr algn="just"/>
            <a:endParaRPr lang="en-US" altLang="ja-JP" sz="2400" dirty="0" smtClean="0"/>
          </a:p>
          <a:p>
            <a:pPr algn="just"/>
            <a:endParaRPr lang="en-US" altLang="ja-JP" sz="2400" dirty="0"/>
          </a:p>
          <a:p>
            <a:pPr algn="just"/>
            <a:endParaRPr lang="en-US" altLang="ja-JP" sz="2400" dirty="0" smtClean="0"/>
          </a:p>
          <a:p>
            <a:pPr algn="just"/>
            <a:r>
              <a:rPr lang="en-US" altLang="ja-JP" sz="2400" dirty="0" smtClean="0"/>
              <a:t>Make some holes or slits on the top half of straw to allow air to be pumped out. </a:t>
            </a:r>
            <a:endParaRPr kumimoji="1" lang="ja-JP" altLang="en-US" sz="24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988840" y="6084168"/>
            <a:ext cx="3168352" cy="2120963"/>
          </a:xfrm>
        </p:spPr>
      </p:pic>
      <p:cxnSp>
        <p:nvCxnSpPr>
          <p:cNvPr id="7" name="Straight Arrow Connector 6"/>
          <p:cNvCxnSpPr/>
          <p:nvPr/>
        </p:nvCxnSpPr>
        <p:spPr>
          <a:xfrm>
            <a:off x="2636912" y="6660232"/>
            <a:ext cx="0"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861048" y="6660232"/>
            <a:ext cx="0"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509120" y="7164288"/>
            <a:ext cx="0" cy="5705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32856" y="6393686"/>
            <a:ext cx="1224136" cy="338554"/>
          </a:xfrm>
          <a:prstGeom prst="rect">
            <a:avLst/>
          </a:prstGeom>
          <a:noFill/>
        </p:spPr>
        <p:txBody>
          <a:bodyPr wrap="square" rtlCol="0">
            <a:spAutoFit/>
          </a:bodyPr>
          <a:lstStyle/>
          <a:p>
            <a:r>
              <a:rPr kumimoji="1" lang="en-US" altLang="ja-JP" sz="1600" dirty="0" smtClean="0"/>
              <a:t>Top of straw</a:t>
            </a:r>
            <a:endParaRPr kumimoji="1" lang="ja-JP" altLang="en-US" sz="1600" dirty="0"/>
          </a:p>
        </p:txBody>
      </p:sp>
      <p:sp>
        <p:nvSpPr>
          <p:cNvPr id="11" name="TextBox 10"/>
          <p:cNvSpPr txBox="1"/>
          <p:nvPr/>
        </p:nvSpPr>
        <p:spPr>
          <a:xfrm>
            <a:off x="3429000" y="6372200"/>
            <a:ext cx="900100" cy="338554"/>
          </a:xfrm>
          <a:prstGeom prst="rect">
            <a:avLst/>
          </a:prstGeom>
          <a:noFill/>
        </p:spPr>
        <p:txBody>
          <a:bodyPr wrap="square" rtlCol="0">
            <a:spAutoFit/>
          </a:bodyPr>
          <a:lstStyle/>
          <a:p>
            <a:r>
              <a:rPr kumimoji="1" lang="en-US" altLang="ja-JP" sz="1600" dirty="0" smtClean="0"/>
              <a:t>sample</a:t>
            </a:r>
            <a:endParaRPr kumimoji="1" lang="ja-JP" altLang="en-US" sz="1600" dirty="0"/>
          </a:p>
        </p:txBody>
      </p:sp>
      <p:sp>
        <p:nvSpPr>
          <p:cNvPr id="13" name="TextBox 12"/>
          <p:cNvSpPr txBox="1"/>
          <p:nvPr/>
        </p:nvSpPr>
        <p:spPr>
          <a:xfrm>
            <a:off x="3356992" y="7642107"/>
            <a:ext cx="1728192" cy="523220"/>
          </a:xfrm>
          <a:prstGeom prst="rect">
            <a:avLst/>
          </a:prstGeom>
          <a:noFill/>
        </p:spPr>
        <p:txBody>
          <a:bodyPr wrap="square" rtlCol="0">
            <a:spAutoFit/>
          </a:bodyPr>
          <a:lstStyle/>
          <a:p>
            <a:r>
              <a:rPr kumimoji="1" lang="en-US" altLang="ja-JP" sz="1400" dirty="0" smtClean="0"/>
              <a:t>bottom of straw with </a:t>
            </a:r>
            <a:r>
              <a:rPr kumimoji="1" lang="en-US" altLang="ja-JP" sz="1400" dirty="0" err="1" smtClean="0"/>
              <a:t>kapton</a:t>
            </a:r>
            <a:r>
              <a:rPr kumimoji="1" lang="en-US" altLang="ja-JP" sz="1400" dirty="0" smtClean="0"/>
              <a:t> tape</a:t>
            </a:r>
            <a:endParaRPr kumimoji="1" lang="ja-JP" altLang="en-US" sz="1400" dirty="0"/>
          </a:p>
        </p:txBody>
      </p:sp>
    </p:spTree>
    <p:extLst>
      <p:ext uri="{BB962C8B-B14F-4D97-AF65-F5344CB8AC3E}">
        <p14:creationId xmlns:p14="http://schemas.microsoft.com/office/powerpoint/2010/main" val="280267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251520"/>
            <a:ext cx="6172200" cy="504056"/>
          </a:xfrm>
        </p:spPr>
        <p:txBody>
          <a:bodyPr>
            <a:noAutofit/>
          </a:bodyPr>
          <a:lstStyle/>
          <a:p>
            <a:r>
              <a:rPr lang="en-US" altLang="ja-JP" sz="3200" dirty="0"/>
              <a:t>Sampl</a:t>
            </a:r>
            <a:r>
              <a:rPr lang="en-US" altLang="ja-JP" sz="3200" dirty="0" smtClean="0"/>
              <a:t>e mounting</a:t>
            </a:r>
            <a:endParaRPr kumimoji="1" lang="ja-JP" altLang="en-US" sz="3200" dirty="0"/>
          </a:p>
        </p:txBody>
      </p:sp>
      <p:sp>
        <p:nvSpPr>
          <p:cNvPr id="3" name="Content Placeholder 2"/>
          <p:cNvSpPr>
            <a:spLocks noGrp="1"/>
          </p:cNvSpPr>
          <p:nvPr>
            <p:ph sz="half" idx="1"/>
          </p:nvPr>
        </p:nvSpPr>
        <p:spPr>
          <a:xfrm>
            <a:off x="404664" y="827584"/>
            <a:ext cx="6048672" cy="6034617"/>
          </a:xfrm>
        </p:spPr>
        <p:txBody>
          <a:bodyPr/>
          <a:lstStyle/>
          <a:p>
            <a:pPr marL="0" indent="0">
              <a:buNone/>
            </a:pPr>
            <a:r>
              <a:rPr lang="en-US" altLang="ja-JP" u="sng" dirty="0" smtClean="0"/>
              <a:t>Use Quartz tube:</a:t>
            </a:r>
            <a:r>
              <a:rPr lang="en-US" altLang="ja-JP" dirty="0" smtClean="0"/>
              <a:t> </a:t>
            </a:r>
          </a:p>
          <a:p>
            <a:pPr marL="0" indent="0">
              <a:buNone/>
            </a:pPr>
            <a:r>
              <a:rPr lang="en-US" altLang="ja-JP" sz="2000" dirty="0" smtClean="0"/>
              <a:t>for air sensitive sample and/or temp &gt;50C (323K)</a:t>
            </a:r>
          </a:p>
          <a:p>
            <a:pPr algn="just"/>
            <a:r>
              <a:rPr kumimoji="1" lang="en-US" altLang="ja-JP" sz="2400" dirty="0" smtClean="0"/>
              <a:t>Place sample powder int</a:t>
            </a:r>
            <a:r>
              <a:rPr lang="en-US" altLang="ja-JP" sz="2400" dirty="0" smtClean="0"/>
              <a:t>o the quartz tube using funnel to avoid powder touching wall of the tube.</a:t>
            </a:r>
          </a:p>
          <a:p>
            <a:pPr algn="just"/>
            <a:r>
              <a:rPr kumimoji="1" lang="en-US" altLang="ja-JP" sz="2400" dirty="0" smtClean="0"/>
              <a:t>Attach the tube to the </a:t>
            </a:r>
            <a:r>
              <a:rPr kumimoji="1" lang="en-US" altLang="ja-JP" sz="2400" dirty="0" err="1" smtClean="0"/>
              <a:t>vac</a:t>
            </a:r>
            <a:r>
              <a:rPr kumimoji="1" lang="en-US" altLang="ja-JP" sz="2400" dirty="0" smtClean="0"/>
              <a:t>-line for sealing under vacuum. Length of the tube should be ~10cm.</a:t>
            </a:r>
          </a:p>
          <a:p>
            <a:pPr algn="just"/>
            <a:r>
              <a:rPr lang="en-US" altLang="ja-JP" sz="2400" dirty="0" smtClean="0"/>
              <a:t>Attach the segment of straw at the top of straw, so that whole length will be around 12 to 13 cm. punch some holes on the straw part so that air can be pumped out.</a:t>
            </a:r>
            <a:r>
              <a:rPr kumimoji="1" lang="en-US" altLang="ja-JP" sz="2400" dirty="0" smtClean="0"/>
              <a:t> </a:t>
            </a:r>
            <a:endParaRPr kumimoji="1" lang="ja-JP" altLang="en-US" sz="24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04664" y="5868144"/>
            <a:ext cx="2772562" cy="2079422"/>
          </a:xfrm>
        </p:spPr>
      </p:pic>
      <p:sp>
        <p:nvSpPr>
          <p:cNvPr id="6" name="Rectangle 5"/>
          <p:cNvSpPr/>
          <p:nvPr/>
        </p:nvSpPr>
        <p:spPr>
          <a:xfrm>
            <a:off x="421178" y="8113166"/>
            <a:ext cx="6192688" cy="923330"/>
          </a:xfrm>
          <a:prstGeom prst="rect">
            <a:avLst/>
          </a:prstGeom>
        </p:spPr>
        <p:txBody>
          <a:bodyPr wrap="square">
            <a:spAutoFit/>
          </a:bodyPr>
          <a:lstStyle/>
          <a:p>
            <a:r>
              <a:rPr lang="en-US" altLang="ja-JP" b="1" i="1" dirty="0"/>
              <a:t>N.B.: </a:t>
            </a:r>
            <a:r>
              <a:rPr lang="en-US" altLang="ja-JP" dirty="0"/>
              <a:t>The sample holder rod is very easy to bend and damage irreparably. </a:t>
            </a:r>
            <a:r>
              <a:rPr lang="en-US" altLang="ja-JP" dirty="0" smtClean="0"/>
              <a:t>Do not </a:t>
            </a:r>
            <a:r>
              <a:rPr lang="en-US" altLang="ja-JP" dirty="0"/>
              <a:t>use force when placing the straw on the rod. </a:t>
            </a:r>
            <a:r>
              <a:rPr lang="en-US" altLang="ja-JP" dirty="0" smtClean="0"/>
              <a:t>Do not </a:t>
            </a:r>
            <a:r>
              <a:rPr lang="en-US" altLang="ja-JP" dirty="0"/>
              <a:t>use any pliers on the rod</a:t>
            </a:r>
            <a:r>
              <a:rPr lang="en-US" altLang="ja-JP" dirty="0" smtClean="0"/>
              <a:t>. Wear gloves when handling</a:t>
            </a:r>
            <a:endParaRPr lang="ja-JP" altLang="en-US" dirty="0"/>
          </a:p>
        </p:txBody>
      </p:sp>
      <p:sp>
        <p:nvSpPr>
          <p:cNvPr id="7" name="Rectangle 6"/>
          <p:cNvSpPr/>
          <p:nvPr/>
        </p:nvSpPr>
        <p:spPr>
          <a:xfrm>
            <a:off x="421178" y="8113166"/>
            <a:ext cx="6104166" cy="92333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992" y="5868144"/>
            <a:ext cx="3106297" cy="2079422"/>
          </a:xfrm>
          <a:prstGeom prst="rect">
            <a:avLst/>
          </a:prstGeom>
        </p:spPr>
      </p:pic>
    </p:spTree>
    <p:extLst>
      <p:ext uri="{BB962C8B-B14F-4D97-AF65-F5344CB8AC3E}">
        <p14:creationId xmlns:p14="http://schemas.microsoft.com/office/powerpoint/2010/main" val="279388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5496"/>
            <a:ext cx="6172200" cy="677424"/>
          </a:xfrm>
        </p:spPr>
        <p:txBody>
          <a:bodyPr>
            <a:normAutofit/>
          </a:bodyPr>
          <a:lstStyle/>
          <a:p>
            <a:r>
              <a:rPr kumimoji="1" lang="en-US" altLang="ja-JP" sz="3200" dirty="0" smtClean="0"/>
              <a:t>Insert Sampl</a:t>
            </a:r>
            <a:r>
              <a:rPr lang="en-US" altLang="ja-JP" sz="3200" dirty="0" smtClean="0"/>
              <a:t>e into the instrument</a:t>
            </a:r>
            <a:endParaRPr kumimoji="1" lang="ja-JP" altLang="en-US" sz="3200" dirty="0"/>
          </a:p>
        </p:txBody>
      </p:sp>
      <p:sp>
        <p:nvSpPr>
          <p:cNvPr id="3" name="Content Placeholder 2"/>
          <p:cNvSpPr>
            <a:spLocks noGrp="1"/>
          </p:cNvSpPr>
          <p:nvPr>
            <p:ph sz="half" idx="1"/>
          </p:nvPr>
        </p:nvSpPr>
        <p:spPr>
          <a:xfrm>
            <a:off x="201960" y="1894930"/>
            <a:ext cx="6326460" cy="2880320"/>
          </a:xfrm>
        </p:spPr>
        <p:txBody>
          <a:bodyPr>
            <a:normAutofit/>
          </a:bodyPr>
          <a:lstStyle/>
          <a:p>
            <a:pPr algn="just"/>
            <a:r>
              <a:rPr lang="en-US" altLang="ja-JP" sz="2400" dirty="0" smtClean="0"/>
              <a:t>Remove the blue air lock plug and insert the sample rod making sure white spot on slide seal assembly is facing you. Lock it with slide seal clamp.</a:t>
            </a:r>
          </a:p>
          <a:p>
            <a:pPr algn="just"/>
            <a:r>
              <a:rPr lang="en-US" altLang="ja-JP" sz="2400" dirty="0" smtClean="0"/>
              <a:t>Press purge airlock button to remove oxygen. (wait until green light lit, flush the space three times) </a:t>
            </a:r>
          </a:p>
        </p:txBody>
      </p:sp>
      <p:sp>
        <p:nvSpPr>
          <p:cNvPr id="14" name="Rectangle 13"/>
          <p:cNvSpPr/>
          <p:nvPr/>
        </p:nvSpPr>
        <p:spPr>
          <a:xfrm>
            <a:off x="424254" y="683568"/>
            <a:ext cx="6104166" cy="12113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Box 14"/>
          <p:cNvSpPr txBox="1"/>
          <p:nvPr/>
        </p:nvSpPr>
        <p:spPr>
          <a:xfrm>
            <a:off x="473392" y="611560"/>
            <a:ext cx="5907936" cy="1323439"/>
          </a:xfrm>
          <a:prstGeom prst="rect">
            <a:avLst/>
          </a:prstGeom>
          <a:noFill/>
        </p:spPr>
        <p:txBody>
          <a:bodyPr wrap="square" rtlCol="0">
            <a:spAutoFit/>
          </a:bodyPr>
          <a:lstStyle/>
          <a:p>
            <a:pPr algn="just"/>
            <a:r>
              <a:rPr kumimoji="1" lang="en-US" altLang="ja-JP" sz="2000" b="1" dirty="0" smtClean="0"/>
              <a:t>N.B.: </a:t>
            </a:r>
            <a:r>
              <a:rPr kumimoji="1" lang="en-US" altLang="ja-JP" sz="2000" dirty="0" smtClean="0"/>
              <a:t>Any traces of Oxygen into the sample space could cause a serious damage to the instrument. Do not install sample if </a:t>
            </a:r>
            <a:r>
              <a:rPr lang="en-US" altLang="ja-JP" sz="2000" dirty="0" smtClean="0"/>
              <a:t>the temperature is not at RT and magnetic field must be zero.</a:t>
            </a:r>
            <a:endParaRPr kumimoji="1" lang="ja-JP" altLang="en-US" sz="2000" dirty="0"/>
          </a:p>
        </p:txBody>
      </p:sp>
      <p:pic>
        <p:nvPicPr>
          <p:cNvPr id="1026" name="Picture 2"/>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7336" r="10169"/>
          <a:stretch/>
        </p:blipFill>
        <p:spPr bwMode="auto">
          <a:xfrm>
            <a:off x="3308598" y="4764498"/>
            <a:ext cx="3504778" cy="4199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188641" y="4644008"/>
            <a:ext cx="3492996" cy="4524315"/>
          </a:xfrm>
          <a:prstGeom prst="rect">
            <a:avLst/>
          </a:prstGeom>
          <a:noFill/>
        </p:spPr>
        <p:txBody>
          <a:bodyPr wrap="square" rtlCol="0">
            <a:spAutoFit/>
          </a:bodyPr>
          <a:lstStyle/>
          <a:p>
            <a:pPr marL="285750" indent="-285750">
              <a:buFont typeface="Arial" pitchFamily="34" charset="0"/>
              <a:buChar char="•"/>
            </a:pPr>
            <a:r>
              <a:rPr lang="en-US" altLang="ja-JP" sz="2400" dirty="0" smtClean="0"/>
              <a:t>Turn the airlock lever clock wise to open airlock valve.</a:t>
            </a:r>
          </a:p>
          <a:p>
            <a:pPr marL="285750" indent="-285750">
              <a:buFont typeface="Arial" pitchFamily="34" charset="0"/>
              <a:buChar char="•"/>
            </a:pPr>
            <a:r>
              <a:rPr kumimoji="1" lang="en-US" altLang="ja-JP" sz="2400" dirty="0" smtClean="0"/>
              <a:t>Lower the sample rod gently and slowly until black slide clamp on the rod engages the actuator shoe on top of the sample transport. Tighten the clip screws to secure the sample rod. </a:t>
            </a:r>
            <a:endParaRPr kumimoji="1" lang="ja-JP" altLang="en-US" sz="2400" dirty="0"/>
          </a:p>
        </p:txBody>
      </p:sp>
    </p:spTree>
    <p:extLst>
      <p:ext uri="{BB962C8B-B14F-4D97-AF65-F5344CB8AC3E}">
        <p14:creationId xmlns:p14="http://schemas.microsoft.com/office/powerpoint/2010/main" val="297920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79512"/>
            <a:ext cx="6172200" cy="749432"/>
          </a:xfrm>
        </p:spPr>
        <p:txBody>
          <a:bodyPr>
            <a:normAutofit/>
          </a:bodyPr>
          <a:lstStyle/>
          <a:p>
            <a:r>
              <a:rPr kumimoji="1" lang="en-US" altLang="ja-JP" sz="3200" dirty="0" smtClean="0"/>
              <a:t>Centre the Sample</a:t>
            </a:r>
            <a:endParaRPr kumimoji="1" lang="ja-JP" altLang="en-US" sz="3200" dirty="0"/>
          </a:p>
        </p:txBody>
      </p:sp>
      <p:sp>
        <p:nvSpPr>
          <p:cNvPr id="3" name="Content Placeholder 2"/>
          <p:cNvSpPr>
            <a:spLocks noGrp="1"/>
          </p:cNvSpPr>
          <p:nvPr>
            <p:ph sz="half" idx="1"/>
          </p:nvPr>
        </p:nvSpPr>
        <p:spPr>
          <a:xfrm>
            <a:off x="332656" y="971601"/>
            <a:ext cx="6264696" cy="3240360"/>
          </a:xfrm>
        </p:spPr>
        <p:txBody>
          <a:bodyPr>
            <a:normAutofit lnSpcReduction="10000"/>
          </a:bodyPr>
          <a:lstStyle/>
          <a:p>
            <a:pPr marL="0" indent="0">
              <a:buNone/>
            </a:pPr>
            <a:r>
              <a:rPr kumimoji="1" lang="en-US" altLang="ja-JP" sz="2000" dirty="0" smtClean="0"/>
              <a:t>Use Multi Vu to center the sample in the SQUID pickup coil</a:t>
            </a:r>
          </a:p>
          <a:p>
            <a:r>
              <a:rPr lang="en-US" altLang="ja-JP" sz="2000" dirty="0" smtClean="0"/>
              <a:t>Select </a:t>
            </a:r>
            <a:r>
              <a:rPr lang="en-US" altLang="ja-JP" sz="2000" b="1" dirty="0" smtClean="0"/>
              <a:t>Center</a:t>
            </a:r>
            <a:r>
              <a:rPr lang="en-US" altLang="ja-JP" sz="2000" dirty="0" smtClean="0"/>
              <a:t> &gt; </a:t>
            </a:r>
            <a:r>
              <a:rPr lang="en-US" altLang="ja-JP" sz="2000" b="1" dirty="0" smtClean="0"/>
              <a:t>DC</a:t>
            </a:r>
            <a:r>
              <a:rPr lang="en-US" altLang="ja-JP" sz="2000" dirty="0" smtClean="0"/>
              <a:t>. The DC centering dialog box opens. First, Initialize Transport, and then set/change the parameter if needed.</a:t>
            </a:r>
          </a:p>
          <a:p>
            <a:r>
              <a:rPr lang="en-US" altLang="ja-JP" sz="2000" dirty="0" smtClean="0"/>
              <a:t>Apply sufficient magnetic field, wait for stabilization, and then click on Full DC scan. </a:t>
            </a:r>
          </a:p>
          <a:p>
            <a:r>
              <a:rPr lang="en-US" altLang="ja-JP" sz="2000" dirty="0" smtClean="0"/>
              <a:t>Perform “Adjust Position” by clicking “Adjust Automatically” until you get your signal at desired position.</a:t>
            </a:r>
          </a:p>
          <a:p>
            <a:r>
              <a:rPr kumimoji="1" lang="en-US" altLang="ja-JP" sz="2000" dirty="0" smtClean="0"/>
              <a:t>Switch off magnetic field if necessary. </a:t>
            </a:r>
            <a:endParaRPr kumimoji="1" lang="ja-JP" altLang="en-US" sz="20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32656" y="4067944"/>
            <a:ext cx="3028950" cy="3481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4984" y="7020272"/>
            <a:ext cx="3400817" cy="1942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Curved Connector 5"/>
          <p:cNvCxnSpPr/>
          <p:nvPr/>
        </p:nvCxnSpPr>
        <p:spPr>
          <a:xfrm>
            <a:off x="1556792" y="6876256"/>
            <a:ext cx="1656184" cy="1008112"/>
          </a:xfrm>
          <a:prstGeom prst="curvedConnector3">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355976"/>
            <a:ext cx="338137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Curved Connector 9"/>
          <p:cNvCxnSpPr/>
          <p:nvPr/>
        </p:nvCxnSpPr>
        <p:spPr>
          <a:xfrm flipV="1">
            <a:off x="1556792" y="4644008"/>
            <a:ext cx="1872208" cy="1407822"/>
          </a:xfrm>
          <a:prstGeom prst="curvedConnector3">
            <a:avLst>
              <a:gd name="adj1" fmla="val 39945"/>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83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rot="5400000">
            <a:off x="3043200" y="4525752"/>
            <a:ext cx="6172200" cy="648072"/>
          </a:xfrm>
        </p:spPr>
        <p:txBody>
          <a:bodyPr>
            <a:normAutofit/>
          </a:bodyPr>
          <a:lstStyle/>
          <a:p>
            <a:r>
              <a:rPr kumimoji="1" lang="en-US" altLang="ja-JP" sz="3200" dirty="0" smtClean="0"/>
              <a:t>Multi Vu interface</a:t>
            </a:r>
            <a:endParaRPr kumimoji="1" lang="ja-JP" altLang="en-US" sz="32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238450" y="2470698"/>
            <a:ext cx="8342757" cy="433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70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2656" y="5508104"/>
            <a:ext cx="6240583" cy="3370321"/>
          </a:xfrm>
        </p:spPr>
        <p:txBody>
          <a:bodyPr>
            <a:normAutofit/>
          </a:bodyPr>
          <a:lstStyle/>
          <a:p>
            <a:pPr marL="0" indent="0">
              <a:buNone/>
            </a:pPr>
            <a:endParaRPr lang="en-US" altLang="ja-JP" dirty="0" smtClean="0"/>
          </a:p>
          <a:p>
            <a:pPr marL="0" indent="0">
              <a:buNone/>
            </a:pPr>
            <a:r>
              <a:rPr lang="en-US" altLang="ja-JP" dirty="0" smtClean="0"/>
              <a:t>M</a:t>
            </a:r>
            <a:r>
              <a:rPr kumimoji="1" lang="en-US" altLang="ja-JP" dirty="0" smtClean="0"/>
              <a:t>agnetic field Limits at different He level:</a:t>
            </a:r>
          </a:p>
          <a:p>
            <a:pPr marL="0" indent="0" algn="ctr">
              <a:buNone/>
            </a:pPr>
            <a:r>
              <a:rPr kumimoji="1" lang="en-US" altLang="ja-JP" dirty="0" smtClean="0"/>
              <a:t>100 – 50% : 0 – 5 T </a:t>
            </a:r>
          </a:p>
          <a:p>
            <a:pPr marL="0" indent="0" algn="ctr">
              <a:buNone/>
            </a:pPr>
            <a:r>
              <a:rPr lang="en-US" altLang="ja-JP" dirty="0" smtClean="0"/>
              <a:t>40 – 50% : 0 – 1 T</a:t>
            </a:r>
          </a:p>
          <a:p>
            <a:pPr marL="0" indent="0" algn="ctr">
              <a:buNone/>
            </a:pPr>
            <a:r>
              <a:rPr kumimoji="1" lang="en-US" altLang="ja-JP" dirty="0" smtClean="0"/>
              <a:t>30 – 40% : 0- 0.1 T</a:t>
            </a:r>
          </a:p>
          <a:p>
            <a:pPr marL="0" indent="0" algn="ctr">
              <a:buNone/>
            </a:pPr>
            <a:r>
              <a:rPr lang="en-US" altLang="ja-JP" dirty="0" smtClean="0"/>
              <a:t>&lt; 30% : not allowed</a:t>
            </a:r>
            <a:endParaRPr kumimoji="1" lang="ja-JP" altLang="en-US" dirty="0"/>
          </a:p>
        </p:txBody>
      </p:sp>
      <p:sp>
        <p:nvSpPr>
          <p:cNvPr id="5" name="Title 1"/>
          <p:cNvSpPr>
            <a:spLocks noGrp="1"/>
          </p:cNvSpPr>
          <p:nvPr>
            <p:ph type="title"/>
          </p:nvPr>
        </p:nvSpPr>
        <p:spPr>
          <a:xfrm>
            <a:off x="332656" y="179512"/>
            <a:ext cx="6172200" cy="648072"/>
          </a:xfrm>
        </p:spPr>
        <p:txBody>
          <a:bodyPr>
            <a:normAutofit/>
          </a:bodyPr>
          <a:lstStyle/>
          <a:p>
            <a:r>
              <a:rPr kumimoji="1" lang="en-US" altLang="ja-JP" sz="3200" dirty="0" smtClean="0"/>
              <a:t>Status Bar</a:t>
            </a:r>
            <a:endParaRPr kumimoji="1" lang="ja-JP" altLang="en-US" sz="32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096" y="1043608"/>
            <a:ext cx="6701904" cy="2080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sz="half" idx="2"/>
          </p:nvPr>
        </p:nvSpPr>
        <p:spPr>
          <a:xfrm>
            <a:off x="1250245" y="3563888"/>
            <a:ext cx="3028950" cy="936104"/>
          </a:xfrm>
        </p:spPr>
        <p:txBody>
          <a:bodyPr>
            <a:normAutofit/>
          </a:bodyPr>
          <a:lstStyle/>
          <a:p>
            <a:pPr marL="0" indent="0">
              <a:buNone/>
            </a:pPr>
            <a:r>
              <a:rPr kumimoji="1" lang="en-US" altLang="ja-JP" sz="2400" dirty="0" smtClean="0"/>
              <a:t>Click here to change the field</a:t>
            </a:r>
            <a:endParaRPr kumimoji="1" lang="ja-JP" altLang="en-US" sz="2400" dirty="0"/>
          </a:p>
        </p:txBody>
      </p:sp>
      <p:cxnSp>
        <p:nvCxnSpPr>
          <p:cNvPr id="10" name="Straight Arrow Connector 9"/>
          <p:cNvCxnSpPr/>
          <p:nvPr/>
        </p:nvCxnSpPr>
        <p:spPr>
          <a:xfrm flipV="1">
            <a:off x="4293096" y="2993343"/>
            <a:ext cx="0" cy="5705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36912" y="2993343"/>
            <a:ext cx="0" cy="5705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Content Placeholder 5"/>
          <p:cNvSpPr txBox="1">
            <a:spLocks/>
          </p:cNvSpPr>
          <p:nvPr/>
        </p:nvSpPr>
        <p:spPr>
          <a:xfrm>
            <a:off x="4000450" y="3563888"/>
            <a:ext cx="3028950"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a:lstStyle>
          <a:p>
            <a:pPr marL="0" indent="0">
              <a:buFont typeface="Arial" pitchFamily="34" charset="0"/>
              <a:buNone/>
            </a:pPr>
            <a:r>
              <a:rPr lang="en-US" altLang="ja-JP" sz="2400" dirty="0" smtClean="0"/>
              <a:t>Click here to change the temperature</a:t>
            </a:r>
            <a:endParaRPr lang="ja-JP" altLang="en-US" sz="2400" dirty="0"/>
          </a:p>
        </p:txBody>
      </p:sp>
      <p:sp>
        <p:nvSpPr>
          <p:cNvPr id="13" name="Rectangle 12"/>
          <p:cNvSpPr/>
          <p:nvPr/>
        </p:nvSpPr>
        <p:spPr>
          <a:xfrm>
            <a:off x="469073" y="4644008"/>
            <a:ext cx="6104166" cy="10801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TextBox 13"/>
          <p:cNvSpPr txBox="1"/>
          <p:nvPr/>
        </p:nvSpPr>
        <p:spPr>
          <a:xfrm>
            <a:off x="518211" y="4656202"/>
            <a:ext cx="5907936" cy="1015663"/>
          </a:xfrm>
          <a:prstGeom prst="rect">
            <a:avLst/>
          </a:prstGeom>
          <a:noFill/>
        </p:spPr>
        <p:txBody>
          <a:bodyPr wrap="square" rtlCol="0">
            <a:spAutoFit/>
          </a:bodyPr>
          <a:lstStyle/>
          <a:p>
            <a:pPr algn="just"/>
            <a:r>
              <a:rPr kumimoji="1" lang="en-US" altLang="ja-JP" sz="2000" b="1" dirty="0" smtClean="0"/>
              <a:t>N.B.: </a:t>
            </a:r>
            <a:r>
              <a:rPr kumimoji="1" lang="en-US" altLang="ja-JP" sz="2000" dirty="0" smtClean="0"/>
              <a:t>Check the He level every time before applying magnetic field. Do not change or apply Magnetic field when Temperature is not stable.</a:t>
            </a:r>
            <a:endParaRPr kumimoji="1" lang="ja-JP" altLang="en-US" sz="2000" dirty="0"/>
          </a:p>
        </p:txBody>
      </p:sp>
    </p:spTree>
    <p:extLst>
      <p:ext uri="{BB962C8B-B14F-4D97-AF65-F5344CB8AC3E}">
        <p14:creationId xmlns:p14="http://schemas.microsoft.com/office/powerpoint/2010/main" val="4424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6511</TotalTime>
  <Words>730</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to carry out experiments using MPMS</vt:lpstr>
      <vt:lpstr>Table of contents</vt:lpstr>
      <vt:lpstr>Shutting down the SQUID</vt:lpstr>
      <vt:lpstr>Sample mounting</vt:lpstr>
      <vt:lpstr>Sample mounting</vt:lpstr>
      <vt:lpstr>Insert Sample into the instrument</vt:lpstr>
      <vt:lpstr>Centre the Sample</vt:lpstr>
      <vt:lpstr>Multi Vu interface</vt:lpstr>
      <vt:lpstr>Status Bar</vt:lpstr>
      <vt:lpstr>Control Centre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carry out SQUID measurements</dc:title>
  <dc:creator>TakeshiN</dc:creator>
  <cp:lastModifiedBy>Karen Pettersson</cp:lastModifiedBy>
  <cp:revision>45</cp:revision>
  <dcterms:created xsi:type="dcterms:W3CDTF">2012-03-22T19:22:06Z</dcterms:created>
  <dcterms:modified xsi:type="dcterms:W3CDTF">2013-11-20T09:33:21Z</dcterms:modified>
</cp:coreProperties>
</file>