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356" r:id="rId4"/>
    <p:sldId id="359" r:id="rId5"/>
    <p:sldId id="360" r:id="rId6"/>
    <p:sldId id="357" r:id="rId7"/>
    <p:sldId id="288" r:id="rId8"/>
    <p:sldId id="287" r:id="rId9"/>
    <p:sldId id="325" r:id="rId10"/>
    <p:sldId id="273" r:id="rId11"/>
    <p:sldId id="315" r:id="rId12"/>
    <p:sldId id="319" r:id="rId13"/>
    <p:sldId id="283" r:id="rId14"/>
    <p:sldId id="277" r:id="rId15"/>
    <p:sldId id="290" r:id="rId16"/>
    <p:sldId id="280" r:id="rId17"/>
    <p:sldId id="282" r:id="rId18"/>
    <p:sldId id="317" r:id="rId19"/>
    <p:sldId id="338" r:id="rId20"/>
    <p:sldId id="339" r:id="rId21"/>
    <p:sldId id="341" r:id="rId22"/>
    <p:sldId id="342" r:id="rId23"/>
    <p:sldId id="327" r:id="rId24"/>
    <p:sldId id="344" r:id="rId25"/>
    <p:sldId id="345" r:id="rId26"/>
    <p:sldId id="346" r:id="rId27"/>
    <p:sldId id="347" r:id="rId28"/>
    <p:sldId id="343" r:id="rId29"/>
    <p:sldId id="278" r:id="rId30"/>
    <p:sldId id="285" r:id="rId31"/>
    <p:sldId id="308" r:id="rId32"/>
    <p:sldId id="299" r:id="rId33"/>
    <p:sldId id="318" r:id="rId34"/>
    <p:sldId id="349" r:id="rId35"/>
    <p:sldId id="350" r:id="rId36"/>
    <p:sldId id="352" r:id="rId37"/>
    <p:sldId id="353" r:id="rId38"/>
    <p:sldId id="326" r:id="rId39"/>
    <p:sldId id="331" r:id="rId40"/>
    <p:sldId id="329" r:id="rId41"/>
    <p:sldId id="328" r:id="rId42"/>
    <p:sldId id="330" r:id="rId43"/>
    <p:sldId id="286" r:id="rId44"/>
    <p:sldId id="355" r:id="rId45"/>
    <p:sldId id="297" r:id="rId46"/>
    <p:sldId id="354" r:id="rId47"/>
    <p:sldId id="322" r:id="rId48"/>
    <p:sldId id="321" r:id="rId49"/>
    <p:sldId id="332" r:id="rId50"/>
    <p:sldId id="333" r:id="rId51"/>
    <p:sldId id="323" r:id="rId52"/>
    <p:sldId id="324" r:id="rId53"/>
    <p:sldId id="358" r:id="rId54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505" autoAdjust="0"/>
  </p:normalViewPr>
  <p:slideViewPr>
    <p:cSldViewPr>
      <p:cViewPr varScale="1">
        <p:scale>
          <a:sx n="154" d="100"/>
          <a:sy n="154" d="100"/>
        </p:scale>
        <p:origin x="192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FBC85-538B-4E85-88BF-1961A2C1EC7D}" type="datetimeFigureOut">
              <a:rPr lang="nb-NO" smtClean="0"/>
              <a:t>21.08.2018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1A26-F6B2-4557-9390-BB58D7E1AB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7915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FB23D-9C10-4F5D-B096-4D8B42D37EBA}" type="datetimeFigureOut">
              <a:rPr lang="nb-NO" smtClean="0"/>
              <a:t>21.08.2018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CAFE8-2B8F-4DB0-A7D7-A97C6B73CC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3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Downstreams</a:t>
            </a:r>
            <a:r>
              <a:rPr lang="nb-NO" dirty="0" smtClean="0"/>
              <a:t> </a:t>
            </a:r>
            <a:r>
              <a:rPr lang="nb-NO" dirty="0" err="1" smtClean="0"/>
              <a:t>user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51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1" dirty="0" smtClean="0"/>
              <a:t>Forskrift om klassifisering, merking og emballering av stoffer og stoffblandinger (CLP)</a:t>
            </a:r>
            <a:r>
              <a:rPr lang="nb-NO" dirty="0" smtClean="0"/>
              <a:t> ble innført 16. juni 2012. Denne </a:t>
            </a:r>
            <a:r>
              <a:rPr lang="nb-NO" dirty="0" err="1" smtClean="0"/>
              <a:t>forskriften</a:t>
            </a:r>
            <a:r>
              <a:rPr lang="nb-NO" dirty="0" smtClean="0"/>
              <a:t> erstatter </a:t>
            </a:r>
            <a:r>
              <a:rPr lang="nb-NO" i="1" dirty="0" smtClean="0"/>
              <a:t>Forskrift om klassifisering, merking mv. av farlige kjemikalier (Merkeforskriften)</a:t>
            </a:r>
            <a:r>
              <a:rPr lang="nb-NO" dirty="0" smtClean="0"/>
              <a:t>. </a:t>
            </a:r>
          </a:p>
          <a:p>
            <a:r>
              <a:rPr lang="nb-NO" dirty="0" smtClean="0"/>
              <a:t>Skal sikre samme merking for lagring, omsetning og transport, over hele verden.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CAFE8-2B8F-4DB0-A7D7-A97C6B73CCB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55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B0058-8764-FA45-A2C0-F66876D43A8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2800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08912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Brit Skaugrud og Svein Tveit - Skolelaboratoriet for kjemi</a:t>
            </a:r>
            <a:endParaRPr 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18.08.2015</a:t>
            </a: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nb-NO" smtClean="0"/>
              <a:t>Brit Skaugrud og Svein Tveit - Skolelaboratoriet for kjemi</a:t>
            </a:r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F56ED4D6-005A-4584-BC5F-8FD6FC2D7B2F}" type="slidenum">
              <a:rPr lang="nb-NO" smtClean="0"/>
              <a:t>‹#›</a:t>
            </a:fld>
            <a:endParaRPr lang="nb-NO"/>
          </a:p>
        </p:txBody>
      </p:sp>
      <p:pic>
        <p:nvPicPr>
          <p:cNvPr id="1031" name="Picture 6" descr="UiO_A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4800" y="228600"/>
            <a:ext cx="23002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76562"/>
            <a:ext cx="54726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latin typeface="Calibri" pitchFamily="34" charset="0"/>
                <a:cs typeface="Calibri" pitchFamily="34" charset="0"/>
              </a:rPr>
              <a:t>Kjemisk institutt - Skolelaboratoriet</a:t>
            </a:r>
            <a:endParaRPr lang="nb-NO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://www.miljodirektoratet.no/Global/dokumenter/tema/kjemikaler/reach_clp_tidslinje_800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jodirektoratet.no/Documents/publikasjoner/M259/M259.pdf" TargetMode="External"/><Relationship Id="rId2" Type="http://schemas.openxmlformats.org/officeDocument/2006/relationships/hyperlink" Target="http://www.hsa.ie/eng/Publications_and_Forms/Publications/Chemical_and_Hazardous_Substances/CLP_Poster_1_A1_size_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cha.europa.eu/documents/10162/23036412/clp_labelling_en.pdf/89628d94-573a-4024-86cc-0b4052a74d65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cha.europa.eu/information-on-chemicals/cl-inventory-databas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.uio.no/kjemi/forskning/grupper/skole/kurs/tidligere-kurs/2018/klassifisering-og-merking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echa.europa.eu/documents/10162/13562/clp_en.pdf/58b5dc6d-ac2a-4910-9702-e9e1f5051cc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L:2008:353:0001:1355:en: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143000" y="1988840"/>
            <a:ext cx="7543800" cy="1143000"/>
          </a:xfrm>
        </p:spPr>
        <p:txBody>
          <a:bodyPr/>
          <a:lstStyle/>
          <a:p>
            <a:r>
              <a:rPr lang="nb-NO" sz="2400" dirty="0" err="1" smtClean="0"/>
              <a:t>Introduction</a:t>
            </a:r>
            <a:r>
              <a:rPr lang="nb-NO" sz="2400" dirty="0" smtClean="0"/>
              <a:t> to</a:t>
            </a:r>
            <a:endParaRPr lang="nb-NO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3140968"/>
            <a:ext cx="7543800" cy="2146176"/>
          </a:xfrm>
        </p:spPr>
        <p:txBody>
          <a:bodyPr>
            <a:normAutofit/>
          </a:bodyPr>
          <a:lstStyle/>
          <a:p>
            <a:r>
              <a:rPr lang="en-US" sz="3200" dirty="0"/>
              <a:t>Classification and labelling of </a:t>
            </a:r>
            <a:r>
              <a:rPr lang="en-US" sz="3200" dirty="0" smtClean="0"/>
              <a:t>mixtures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2200" dirty="0" smtClean="0"/>
              <a:t>Tuesday 21. </a:t>
            </a:r>
            <a:r>
              <a:rPr lang="en-US" sz="2200" dirty="0" err="1" smtClean="0"/>
              <a:t>aug.</a:t>
            </a:r>
            <a:r>
              <a:rPr lang="en-US" sz="2200" dirty="0" smtClean="0"/>
              <a:t> 2018 </a:t>
            </a:r>
            <a:br>
              <a:rPr lang="en-US" sz="2200" dirty="0" smtClean="0"/>
            </a:br>
            <a:r>
              <a:rPr lang="en-US" sz="2200" dirty="0" smtClean="0"/>
              <a:t>09:15 – 15.00</a:t>
            </a:r>
          </a:p>
          <a:p>
            <a:pPr lvl="0"/>
            <a:r>
              <a:rPr lang="en-US" sz="2200" dirty="0" smtClean="0"/>
              <a:t>Seminar room, Berzelius, </a:t>
            </a:r>
            <a:r>
              <a:rPr lang="en-US" sz="2200" dirty="0"/>
              <a:t>Chemistry </a:t>
            </a:r>
            <a:r>
              <a:rPr lang="en-US" sz="2200" dirty="0" smtClean="0"/>
              <a:t>building</a:t>
            </a:r>
            <a:endParaRPr lang="nb-NO" sz="2200" dirty="0"/>
          </a:p>
          <a:p>
            <a:endParaRPr lang="nb-NO" dirty="0"/>
          </a:p>
        </p:txBody>
      </p:sp>
      <p:pic>
        <p:nvPicPr>
          <p:cNvPr id="4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59152"/>
            <a:ext cx="2952328" cy="11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0360" y="6597352"/>
            <a:ext cx="38632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Karoline </a:t>
            </a:r>
            <a:r>
              <a:rPr lang="nb-NO" sz="1050" dirty="0" err="1" smtClean="0"/>
              <a:t>Fægri</a:t>
            </a:r>
            <a:r>
              <a:rPr lang="nb-NO" sz="1050" dirty="0" smtClean="0"/>
              <a:t> og Svein Tveit, Skolelaboratoriet </a:t>
            </a:r>
            <a:r>
              <a:rPr lang="nb-NO" sz="1050" dirty="0"/>
              <a:t>i</a:t>
            </a:r>
            <a:r>
              <a:rPr lang="nb-NO" sz="1050" dirty="0" smtClean="0"/>
              <a:t> kjemi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1301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90600" y="332656"/>
            <a:ext cx="7696200" cy="1143000"/>
          </a:xfrm>
        </p:spPr>
        <p:txBody>
          <a:bodyPr/>
          <a:lstStyle/>
          <a:p>
            <a:r>
              <a:rPr lang="nb-NO" dirty="0" err="1" smtClean="0"/>
              <a:t>Timeline</a:t>
            </a:r>
            <a:r>
              <a:rPr lang="nb-NO" dirty="0" smtClean="0"/>
              <a:t> for </a:t>
            </a:r>
            <a:r>
              <a:rPr lang="nb-NO" dirty="0" err="1" smtClean="0"/>
              <a:t>implementing</a:t>
            </a:r>
            <a:r>
              <a:rPr lang="nb-NO" dirty="0" smtClean="0"/>
              <a:t> CLP</a:t>
            </a:r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" y="1340768"/>
            <a:ext cx="911770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ildeforklaring formet som et rektangel 6"/>
          <p:cNvSpPr/>
          <p:nvPr/>
        </p:nvSpPr>
        <p:spPr bwMode="auto">
          <a:xfrm>
            <a:off x="539552" y="4681552"/>
            <a:ext cx="2880320" cy="907688"/>
          </a:xfrm>
          <a:prstGeom prst="wedgeRectCallout">
            <a:avLst>
              <a:gd name="adj1" fmla="val 42790"/>
              <a:gd name="adj2" fmla="val -248178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</a:t>
            </a:r>
            <a:r>
              <a:rPr lang="nb-NO" sz="2400" dirty="0" err="1" smtClean="0">
                <a:solidFill>
                  <a:srgbClr val="000000"/>
                </a:solidFill>
              </a:rPr>
              <a:t>December</a:t>
            </a:r>
            <a:r>
              <a:rPr lang="nb-NO" sz="2400" dirty="0" smtClean="0">
                <a:solidFill>
                  <a:srgbClr val="000000"/>
                </a:solidFill>
              </a:rPr>
              <a:t> 2010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CLP in EU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11" name="Bildeforklaring formet som et rektangel 10"/>
          <p:cNvSpPr/>
          <p:nvPr/>
        </p:nvSpPr>
        <p:spPr bwMode="auto">
          <a:xfrm>
            <a:off x="3851920" y="4005064"/>
            <a:ext cx="2304256" cy="864096"/>
          </a:xfrm>
          <a:prstGeom prst="wedgeRectCallout">
            <a:avLst>
              <a:gd name="adj1" fmla="val -30655"/>
              <a:gd name="adj2" fmla="val -178908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16. June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CLP in Norway</a:t>
            </a:r>
            <a:endParaRPr lang="nb-NO" sz="2400" dirty="0">
              <a:solidFill>
                <a:srgbClr val="000000"/>
              </a:solidFill>
            </a:endParaRPr>
          </a:p>
        </p:txBody>
      </p:sp>
      <p:sp>
        <p:nvSpPr>
          <p:cNvPr id="10" name="Bildeforklaring formet som et rektangel 7"/>
          <p:cNvSpPr/>
          <p:nvPr/>
        </p:nvSpPr>
        <p:spPr bwMode="auto">
          <a:xfrm>
            <a:off x="6156176" y="5214025"/>
            <a:ext cx="2304256" cy="1167303"/>
          </a:xfrm>
          <a:prstGeom prst="wedgeRectCallout">
            <a:avLst>
              <a:gd name="adj1" fmla="val -46774"/>
              <a:gd name="adj2" fmla="val -247276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Old </a:t>
            </a:r>
            <a:r>
              <a:rPr lang="nb-NO" sz="2400" dirty="0" err="1" smtClean="0">
                <a:solidFill>
                  <a:srgbClr val="000000"/>
                </a:solidFill>
              </a:rPr>
              <a:t>labels</a:t>
            </a:r>
            <a:r>
              <a:rPr lang="nb-NO" sz="2400" dirty="0" smtClean="0">
                <a:solidFill>
                  <a:srgbClr val="000000"/>
                </a:solidFill>
              </a:rPr>
              <a:t> and CLP </a:t>
            </a:r>
            <a:r>
              <a:rPr lang="nb-NO" sz="2400" dirty="0" err="1" smtClean="0">
                <a:solidFill>
                  <a:srgbClr val="000000"/>
                </a:solidFill>
              </a:rPr>
              <a:t>until</a:t>
            </a:r>
            <a:r>
              <a:rPr lang="nb-NO" sz="2400" dirty="0" smtClean="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June 2015</a:t>
            </a:r>
          </a:p>
        </p:txBody>
      </p:sp>
      <p:sp>
        <p:nvSpPr>
          <p:cNvPr id="12" name="Bildeforklaring formet som et rektangel 7"/>
          <p:cNvSpPr/>
          <p:nvPr/>
        </p:nvSpPr>
        <p:spPr bwMode="auto">
          <a:xfrm>
            <a:off x="7236296" y="3629368"/>
            <a:ext cx="1863153" cy="1239792"/>
          </a:xfrm>
          <a:prstGeom prst="wedgeRectCallout">
            <a:avLst>
              <a:gd name="adj1" fmla="val -33935"/>
              <a:gd name="adj2" fmla="val -108502"/>
            </a:avLst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err="1" smtClean="0">
                <a:solidFill>
                  <a:srgbClr val="000000"/>
                </a:solidFill>
              </a:rPr>
              <a:t>only</a:t>
            </a:r>
            <a:r>
              <a:rPr lang="nb-NO" sz="2400" dirty="0" smtClean="0">
                <a:solidFill>
                  <a:srgbClr val="000000"/>
                </a:solidFill>
              </a:rPr>
              <a:t> CLP </a:t>
            </a:r>
            <a:r>
              <a:rPr lang="nb-NO" sz="2400" dirty="0" err="1" smtClean="0">
                <a:solidFill>
                  <a:srgbClr val="000000"/>
                </a:solidFill>
              </a:rPr>
              <a:t>after</a:t>
            </a:r>
            <a:endParaRPr lang="nb-NO" sz="24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2400" dirty="0" smtClean="0">
                <a:solidFill>
                  <a:srgbClr val="000000"/>
                </a:solidFill>
              </a:rPr>
              <a:t>1. juni 2017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5253" y="6611333"/>
            <a:ext cx="64087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900" dirty="0" smtClean="0"/>
              <a:t>Kilde: </a:t>
            </a:r>
            <a:r>
              <a:rPr lang="nb-NO" sz="900" dirty="0" smtClean="0">
                <a:hlinkClick r:id="rId4"/>
              </a:rPr>
              <a:t>http</a:t>
            </a:r>
            <a:r>
              <a:rPr lang="nb-NO" sz="900" dirty="0">
                <a:hlinkClick r:id="rId4"/>
              </a:rPr>
              <a:t>://</a:t>
            </a:r>
            <a:r>
              <a:rPr lang="nb-NO" sz="900" dirty="0" smtClean="0">
                <a:hlinkClick r:id="rId4"/>
              </a:rPr>
              <a:t>www.miljodirektoratet.no/Global/dokumenter/tema/kjemikaler/reach_clp_tidslinje_800.jpg</a:t>
            </a:r>
            <a:r>
              <a:rPr lang="nb-NO" sz="900" dirty="0" smtClean="0"/>
              <a:t> (august 2014)</a:t>
            </a:r>
            <a:endParaRPr lang="nb-NO" sz="9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696915" cy="48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9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7535"/>
            <a:ext cx="7560840" cy="621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220072" y="764704"/>
            <a:ext cx="3240360" cy="792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Product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identifier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220072" y="1916832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Hazard</a:t>
            </a: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pictogram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20072" y="3149586"/>
            <a:ext cx="3240360" cy="5674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Signal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word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0072" y="3789040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Hazard</a:t>
            </a: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statement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220072" y="4581128"/>
            <a:ext cx="3240360" cy="9361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Precautionary</a:t>
            </a: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statement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228431" y="5661248"/>
            <a:ext cx="3240360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Company </a:t>
            </a:r>
            <a:r>
              <a:rPr kumimoji="0" lang="nb-NO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identity</a:t>
            </a: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932040" y="6256759"/>
            <a:ext cx="3536751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19672" y="6381328"/>
            <a:ext cx="3240360" cy="12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251520" y="44624"/>
            <a:ext cx="5472608" cy="542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3600" b="1" dirty="0" err="1"/>
              <a:t>Hazard</a:t>
            </a:r>
            <a:r>
              <a:rPr lang="nb-NO" sz="3600" b="1" dirty="0"/>
              <a:t> </a:t>
            </a:r>
            <a:r>
              <a:rPr lang="nb-NO" sz="3600" b="1" dirty="0" err="1"/>
              <a:t>communication</a:t>
            </a:r>
            <a:endParaRPr kumimoji="0" lang="nb-NO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030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560836"/>
            <a:ext cx="3744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/>
              <a:t>The poster 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English:</a:t>
            </a:r>
          </a:p>
          <a:p>
            <a:r>
              <a:rPr lang="nb-NO" sz="2400" dirty="0" smtClean="0">
                <a:hlinkClick r:id="rId2"/>
              </a:rPr>
              <a:t>CLP </a:t>
            </a:r>
            <a:r>
              <a:rPr lang="nb-NO" sz="2400" dirty="0" err="1" smtClean="0">
                <a:hlinkClick r:id="rId2"/>
              </a:rPr>
              <a:t>Regulation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Norwegian:</a:t>
            </a:r>
          </a:p>
          <a:p>
            <a:r>
              <a:rPr lang="nb-NO" sz="2400" dirty="0" smtClean="0">
                <a:hlinkClick r:id="rId3"/>
              </a:rPr>
              <a:t>Klassifisering </a:t>
            </a:r>
            <a:r>
              <a:rPr lang="nb-NO" sz="2400" dirty="0">
                <a:hlinkClick r:id="rId3"/>
              </a:rPr>
              <a:t>og merking i </a:t>
            </a:r>
            <a:r>
              <a:rPr lang="nb-NO" sz="2400" dirty="0" smtClean="0">
                <a:hlinkClick r:id="rId3"/>
              </a:rPr>
              <a:t>CLP</a:t>
            </a:r>
            <a:r>
              <a:rPr lang="nb-NO" sz="2400" dirty="0" smtClean="0"/>
              <a:t> </a:t>
            </a:r>
            <a:endParaRPr lang="nb-NO" sz="2400" dirty="0"/>
          </a:p>
          <a:p>
            <a:endParaRPr lang="nb-NO" dirty="0" smtClean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427984" y="476672"/>
            <a:ext cx="4536504" cy="62391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9552" y="692696"/>
            <a:ext cx="3816424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Guidance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on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L</a:t>
            </a:r>
            <a:r>
              <a:rPr kumimoji="0" lang="nb-NO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abelling</a:t>
            </a:r>
            <a:r>
              <a:rPr kumimoji="0" lang="nb-N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and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lang="nb-NO" sz="2000" dirty="0" err="1"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P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ackaging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in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accordance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with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</a:t>
            </a:r>
            <a:r>
              <a:rPr kumimoji="0" lang="nb-NO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Regulation</a:t>
            </a:r>
            <a:r>
              <a:rPr kumimoji="0" lang="nb-N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  <a:hlinkClick r:id="rId5"/>
              </a:rPr>
              <a:t> (EC) No 1272/2008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100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Product </a:t>
            </a:r>
            <a:r>
              <a:rPr lang="nb-NO" dirty="0" err="1" smtClean="0"/>
              <a:t>identifier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 smtClean="0"/>
          </a:p>
          <a:p>
            <a:r>
              <a:rPr lang="nb-NO" dirty="0" err="1" smtClean="0"/>
              <a:t>Name</a:t>
            </a:r>
            <a:r>
              <a:rPr lang="nb-NO" dirty="0" smtClean="0"/>
              <a:t> </a:t>
            </a:r>
            <a:r>
              <a:rPr lang="nb-NO" dirty="0"/>
              <a:t>and </a:t>
            </a:r>
            <a:r>
              <a:rPr lang="nb-NO" dirty="0" err="1"/>
              <a:t>identification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given </a:t>
            </a:r>
            <a:r>
              <a:rPr lang="nb-NO" dirty="0" smtClean="0"/>
              <a:t>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>
                <a:hlinkClick r:id="rId2"/>
              </a:rPr>
              <a:t>Classification</a:t>
            </a:r>
            <a:r>
              <a:rPr lang="nb-NO" dirty="0" smtClean="0">
                <a:hlinkClick r:id="rId2"/>
              </a:rPr>
              <a:t> and </a:t>
            </a:r>
            <a:r>
              <a:rPr lang="nb-NO" dirty="0" err="1" smtClean="0">
                <a:hlinkClick r:id="rId2"/>
              </a:rPr>
              <a:t>Labelling</a:t>
            </a:r>
            <a:r>
              <a:rPr lang="nb-NO" dirty="0" smtClean="0">
                <a:hlinkClick r:id="rId2"/>
              </a:rPr>
              <a:t> Inventory</a:t>
            </a:r>
            <a:r>
              <a:rPr lang="nb-NO" dirty="0"/>
              <a:t/>
            </a:r>
            <a:br>
              <a:rPr lang="nb-NO" dirty="0"/>
            </a:br>
            <a:endParaRPr lang="nb-NO" dirty="0" smtClean="0"/>
          </a:p>
          <a:p>
            <a:pPr marL="0" indent="0">
              <a:buNone/>
            </a:pPr>
            <a:r>
              <a:rPr lang="nb-NO" sz="2200" dirty="0" err="1"/>
              <a:t>if</a:t>
            </a:r>
            <a:r>
              <a:rPr lang="nb-NO" sz="2200" dirty="0"/>
              <a:t> not </a:t>
            </a:r>
            <a:r>
              <a:rPr lang="nb-NO" sz="2200" dirty="0" err="1"/>
              <a:t>included</a:t>
            </a:r>
            <a:r>
              <a:rPr lang="nb-NO" sz="2200" dirty="0"/>
              <a:t> in </a:t>
            </a:r>
            <a:r>
              <a:rPr lang="nb-NO" sz="2200" dirty="0" smtClean="0"/>
              <a:t>C&amp;L Inventory</a:t>
            </a:r>
          </a:p>
          <a:p>
            <a:r>
              <a:rPr lang="nb-NO" dirty="0" smtClean="0"/>
              <a:t>CAS </a:t>
            </a:r>
            <a:r>
              <a:rPr lang="nb-NO" dirty="0" err="1" smtClean="0"/>
              <a:t>number</a:t>
            </a:r>
            <a:r>
              <a:rPr lang="nb-NO" dirty="0"/>
              <a:t> </a:t>
            </a:r>
            <a:r>
              <a:rPr lang="nb-NO" dirty="0" smtClean="0"/>
              <a:t>and IUPAC </a:t>
            </a:r>
            <a:r>
              <a:rPr lang="nb-NO" dirty="0" err="1" smtClean="0"/>
              <a:t>name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86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75240" cy="1143000"/>
          </a:xfrm>
        </p:spPr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categories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8751"/>
            <a:ext cx="4699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 bwMode="auto">
          <a:xfrm>
            <a:off x="2771800" y="1828751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2484693"/>
            <a:ext cx="9197240" cy="27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ictograms</a:t>
            </a:r>
            <a:endParaRPr lang="nb-N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2" y="2636912"/>
            <a:ext cx="7544869" cy="98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Brace 6"/>
          <p:cNvSpPr/>
          <p:nvPr/>
        </p:nvSpPr>
        <p:spPr bwMode="auto">
          <a:xfrm rot="5400000">
            <a:off x="2297181" y="2384547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5400000">
            <a:off x="5688124" y="2375592"/>
            <a:ext cx="288032" cy="3240360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7812360" y="3572680"/>
            <a:ext cx="288032" cy="864096"/>
          </a:xfrm>
          <a:prstGeom prst="rightBrace">
            <a:avLst>
              <a:gd name="adj1" fmla="val 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92080" y="4221088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Health </a:t>
            </a:r>
            <a:endParaRPr lang="nb-NO" dirty="0"/>
          </a:p>
        </p:txBody>
      </p:sp>
      <p:sp>
        <p:nvSpPr>
          <p:cNvPr id="12" name="Rectangle 11"/>
          <p:cNvSpPr/>
          <p:nvPr/>
        </p:nvSpPr>
        <p:spPr>
          <a:xfrm>
            <a:off x="1763688" y="4221088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 err="1"/>
              <a:t>Physical</a:t>
            </a:r>
            <a:r>
              <a:rPr lang="nb-NO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50181" y="4221088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400" dirty="0"/>
              <a:t>Environment</a:t>
            </a:r>
            <a:endParaRPr lang="nb-NO" dirty="0"/>
          </a:p>
        </p:txBody>
      </p:sp>
      <p:cxnSp>
        <p:nvCxnSpPr>
          <p:cNvPr id="4" name="Straight Arrow Connector 3"/>
          <p:cNvCxnSpPr>
            <a:endCxn id="13" idx="1"/>
          </p:cNvCxnSpPr>
          <p:nvPr/>
        </p:nvCxnSpPr>
        <p:spPr bwMode="auto">
          <a:xfrm>
            <a:off x="5724128" y="3429000"/>
            <a:ext cx="1326053" cy="102292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2401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85" y="642812"/>
            <a:ext cx="8045896" cy="1143000"/>
          </a:xfrm>
        </p:spPr>
        <p:txBody>
          <a:bodyPr/>
          <a:lstStyle/>
          <a:p>
            <a:r>
              <a:rPr lang="nb-NO" dirty="0" smtClean="0"/>
              <a:t>Signal </a:t>
            </a:r>
            <a:r>
              <a:rPr lang="nb-NO" dirty="0" err="1" smtClean="0"/>
              <a:t>words</a:t>
            </a:r>
            <a:r>
              <a:rPr lang="nb-NO" dirty="0" smtClean="0"/>
              <a:t> and </a:t>
            </a:r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  <a:endParaRPr lang="nb-NO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5220072" y="1814364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7380312" y="1814364"/>
            <a:ext cx="432048" cy="57606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8" y="2484693"/>
            <a:ext cx="9197240" cy="27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4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Groups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dirty="0" err="1" smtClean="0"/>
              <a:t>hazard</a:t>
            </a:r>
            <a:r>
              <a:rPr lang="nb-NO" dirty="0" smtClean="0"/>
              <a:t> and </a:t>
            </a:r>
            <a:r>
              <a:rPr lang="nb-NO" dirty="0" err="1" smtClean="0"/>
              <a:t>precautionary</a:t>
            </a:r>
            <a:r>
              <a:rPr lang="nb-NO" dirty="0" smtClean="0"/>
              <a:t> statements</a:t>
            </a:r>
            <a:endParaRPr lang="nb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05722"/>
              </p:ext>
            </p:extLst>
          </p:nvPr>
        </p:nvGraphicFramePr>
        <p:xfrm>
          <a:off x="971600" y="2394560"/>
          <a:ext cx="7560840" cy="3078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hazard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Code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precautionary</a:t>
                      </a:r>
                      <a:r>
                        <a:rPr lang="nb-NO" sz="2000" dirty="0" smtClean="0"/>
                        <a:t> statements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H200-H299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Physical</a:t>
                      </a:r>
                      <a:r>
                        <a:rPr lang="nb-NO" sz="2000" dirty="0" smtClean="0"/>
                        <a:t>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P100-P199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General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H300-H399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Health 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P200-P299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Prevention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/>
                        <a:t>H400-H499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Environment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P300-P399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Response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P400-P499</a:t>
                      </a:r>
                      <a:r>
                        <a:rPr lang="nb-NO" sz="20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Storage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P500-P599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Disposal</a:t>
                      </a:r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b-NO" sz="2000" dirty="0" smtClean="0"/>
                        <a:t>EUH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000" dirty="0" err="1" smtClean="0"/>
                        <a:t>only</a:t>
                      </a:r>
                      <a:r>
                        <a:rPr lang="nb-NO" sz="2000" dirty="0" smtClean="0"/>
                        <a:t> in </a:t>
                      </a:r>
                      <a:r>
                        <a:rPr lang="nb-NO" sz="2000" dirty="0" err="1" smtClean="0"/>
                        <a:t>the</a:t>
                      </a:r>
                      <a:r>
                        <a:rPr lang="nb-NO" sz="2000" dirty="0" smtClean="0"/>
                        <a:t> EU</a:t>
                      </a:r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48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Label</a:t>
            </a:r>
            <a:r>
              <a:rPr lang="nb-NO" dirty="0" smtClean="0"/>
              <a:t> for 3 % </a:t>
            </a:r>
            <a:r>
              <a:rPr lang="nb-NO" dirty="0" err="1" smtClean="0"/>
              <a:t>NaOH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0" indent="0">
              <a:buNone/>
            </a:pPr>
            <a:r>
              <a:rPr lang="nb-NO" dirty="0" err="1"/>
              <a:t>Booklet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exercises</a:t>
            </a:r>
            <a:r>
              <a:rPr lang="nb-NO" dirty="0"/>
              <a:t> and relevant links 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found</a:t>
            </a:r>
            <a:r>
              <a:rPr lang="nb-NO" dirty="0"/>
              <a:t> </a:t>
            </a:r>
            <a:r>
              <a:rPr lang="nb-NO" dirty="0" err="1"/>
              <a:t>here</a:t>
            </a:r>
            <a:r>
              <a:rPr lang="nb-NO" dirty="0"/>
              <a:t>: </a:t>
            </a:r>
          </a:p>
          <a:p>
            <a:pPr marL="0" indent="0">
              <a:buNone/>
            </a:pPr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www.mn.uio.no/kjemi/forskning/grupper/skole/kurs/tidligere-kurs/2018/klassifisering-og-merking/index.html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031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133549" y="116632"/>
            <a:ext cx="8686923" cy="6768752"/>
            <a:chOff x="133549" y="44624"/>
            <a:chExt cx="8686923" cy="6768752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/>
            <a:srcRect b="41434"/>
            <a:stretch/>
          </p:blipFill>
          <p:spPr>
            <a:xfrm>
              <a:off x="133549" y="44624"/>
              <a:ext cx="8686923" cy="6768752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/>
          </p:nvSpPr>
          <p:spPr bwMode="auto">
            <a:xfrm>
              <a:off x="467544" y="4941168"/>
              <a:ext cx="936104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charset="-128"/>
                  <a:cs typeface="ヒラギノ角ゴ Pro W3" charset="-128"/>
                </a:rPr>
                <a:t>Fare</a:t>
              </a:r>
              <a:endParaRPr kumimoji="0" 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57808"/>
            <a:ext cx="7696200" cy="1143000"/>
          </a:xfrm>
        </p:spPr>
        <p:txBody>
          <a:bodyPr/>
          <a:lstStyle/>
          <a:p>
            <a:r>
              <a:rPr lang="nb-NO" dirty="0" err="1" smtClean="0"/>
              <a:t>Competence</a:t>
            </a:r>
            <a:r>
              <a:rPr lang="nb-NO" dirty="0" smtClean="0"/>
              <a:t> </a:t>
            </a:r>
            <a:r>
              <a:rPr lang="nb-NO" dirty="0" err="1" smtClean="0"/>
              <a:t>aims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nable students to</a:t>
            </a:r>
            <a:r>
              <a:rPr lang="nb-NO" i="1" dirty="0" smtClean="0"/>
              <a:t>:</a:t>
            </a:r>
            <a:endParaRPr lang="nb-NO" dirty="0" smtClean="0"/>
          </a:p>
          <a:p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CLP-</a:t>
            </a:r>
            <a:r>
              <a:rPr lang="nb-NO" dirty="0" err="1" smtClean="0"/>
              <a:t>definitions</a:t>
            </a:r>
            <a:r>
              <a:rPr lang="nb-NO" dirty="0" smtClean="0"/>
              <a:t> in </a:t>
            </a:r>
            <a:r>
              <a:rPr lang="nb-NO" dirty="0" err="1" smtClean="0"/>
              <a:t>classification</a:t>
            </a:r>
            <a:r>
              <a:rPr lang="nb-NO" dirty="0" smtClean="0"/>
              <a:t> and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endParaRPr lang="nb-NO" dirty="0"/>
          </a:p>
          <a:p>
            <a:pPr lvl="0"/>
            <a:r>
              <a:rPr lang="nb-NO" dirty="0" err="1" smtClean="0"/>
              <a:t>describe</a:t>
            </a:r>
            <a:r>
              <a:rPr lang="nb-NO" dirty="0" smtClean="0"/>
              <a:t> </a:t>
            </a:r>
            <a:r>
              <a:rPr lang="en-US" dirty="0" smtClean="0"/>
              <a:t>hazard communication in the form of labelling</a:t>
            </a:r>
            <a:endParaRPr lang="nb-NO" dirty="0" smtClean="0"/>
          </a:p>
          <a:p>
            <a:pPr lvl="0"/>
            <a:r>
              <a:rPr lang="nb-NO" dirty="0" err="1" smtClean="0"/>
              <a:t>produce</a:t>
            </a:r>
            <a:r>
              <a:rPr lang="nb-NO" dirty="0" smtClean="0"/>
              <a:t> </a:t>
            </a:r>
            <a:r>
              <a:rPr lang="nb-NO" dirty="0" err="1" smtClean="0"/>
              <a:t>labels</a:t>
            </a:r>
            <a:r>
              <a:rPr lang="nb-NO" dirty="0" smtClean="0"/>
              <a:t> for 3 </a:t>
            </a:r>
            <a:r>
              <a:rPr lang="nb-NO" dirty="0"/>
              <a:t>% </a:t>
            </a:r>
            <a:r>
              <a:rPr lang="nb-NO" dirty="0" err="1" smtClean="0"/>
              <a:t>NaOH</a:t>
            </a:r>
            <a:r>
              <a:rPr lang="nb-NO" dirty="0" smtClean="0"/>
              <a:t>, 15 </a:t>
            </a:r>
            <a:r>
              <a:rPr lang="nb-NO" dirty="0"/>
              <a:t>% </a:t>
            </a:r>
            <a:r>
              <a:rPr lang="nb-NO" dirty="0" err="1" smtClean="0"/>
              <a:t>HCl</a:t>
            </a:r>
            <a:r>
              <a:rPr lang="nb-NO" dirty="0" smtClean="0"/>
              <a:t>, 9 % NH</a:t>
            </a:r>
            <a:r>
              <a:rPr lang="nb-NO" baseline="-25000" dirty="0" smtClean="0"/>
              <a:t>3</a:t>
            </a:r>
            <a:r>
              <a:rPr lang="nb-NO" dirty="0" smtClean="0"/>
              <a:t> and 2 % CuSO</a:t>
            </a:r>
            <a:r>
              <a:rPr lang="nb-NO" baseline="-25000" dirty="0" smtClean="0"/>
              <a:t>4 </a:t>
            </a:r>
            <a:endParaRPr lang="nb-NO" baseline="-25000" dirty="0"/>
          </a:p>
          <a:p>
            <a:endParaRPr lang="nb-NO" dirty="0"/>
          </a:p>
        </p:txBody>
      </p:sp>
      <p:pic>
        <p:nvPicPr>
          <p:cNvPr id="9" name="Picture 2" descr="http://www.miljodirektoratet.no/FileCache/Global/Temabilder%20(ikke%20i%20bruk)/clp.jpg/width_640.height_311.mode_max.Anchor_middlecen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647728" cy="14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t="57319"/>
          <a:stretch/>
        </p:blipFill>
        <p:spPr>
          <a:xfrm>
            <a:off x="133549" y="-27384"/>
            <a:ext cx="8686923" cy="49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39477"/>
          <a:stretch/>
        </p:blipFill>
        <p:spPr>
          <a:xfrm>
            <a:off x="323528" y="188640"/>
            <a:ext cx="829964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60523"/>
          <a:stretch/>
        </p:blipFill>
        <p:spPr>
          <a:xfrm>
            <a:off x="323527" y="-6015"/>
            <a:ext cx="8280921" cy="434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 </a:t>
            </a:r>
            <a:r>
              <a:rPr lang="nb-NO" dirty="0" err="1" smtClean="0"/>
              <a:t>Label</a:t>
            </a:r>
            <a:r>
              <a:rPr lang="nb-NO" dirty="0" smtClean="0"/>
              <a:t> for 15 % </a:t>
            </a:r>
            <a:r>
              <a:rPr lang="nb-NO" dirty="0" err="1" smtClean="0"/>
              <a:t>HCl</a:t>
            </a:r>
            <a:r>
              <a:rPr lang="nb-NO" dirty="0" smtClean="0"/>
              <a:t> in 1 L </a:t>
            </a:r>
            <a:r>
              <a:rPr lang="nb-NO" dirty="0" err="1" smtClean="0"/>
              <a:t>bottle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229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35662"/>
          <a:stretch/>
        </p:blipFill>
        <p:spPr>
          <a:xfrm>
            <a:off x="25884" y="476672"/>
            <a:ext cx="893860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61478"/>
          <a:stretch/>
        </p:blipFill>
        <p:spPr>
          <a:xfrm>
            <a:off x="25884" y="-27384"/>
            <a:ext cx="8938604" cy="388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b="50944"/>
          <a:stretch/>
        </p:blipFill>
        <p:spPr>
          <a:xfrm>
            <a:off x="251520" y="116633"/>
            <a:ext cx="85689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3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27384"/>
            <a:ext cx="85725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3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580112" y="3573016"/>
            <a:ext cx="2376264" cy="1683286"/>
            <a:chOff x="4355976" y="1334453"/>
            <a:chExt cx="2376264" cy="1588257"/>
          </a:xfrm>
        </p:grpSpPr>
        <p:sp>
          <p:nvSpPr>
            <p:cNvPr id="3" name="Tekstboks 217"/>
            <p:cNvSpPr txBox="1">
              <a:spLocks noChangeArrowheads="1"/>
            </p:cNvSpPr>
            <p:nvPr/>
          </p:nvSpPr>
          <p:spPr bwMode="auto">
            <a:xfrm>
              <a:off x="4355976" y="1334453"/>
              <a:ext cx="2376264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Saltsyre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</a:t>
              </a:r>
              <a:r>
                <a:rPr lang="nb-NO" sz="1600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     </a:t>
              </a:r>
              <a:r>
                <a:rPr lang="nb-NO" sz="16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</a:t>
              </a:r>
              <a:r>
                <a:rPr lang="nb-NO" sz="11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Advarsel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Skole, adresse og telefonnummer: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900" dirty="0">
                  <a:latin typeface="Calibri"/>
                  <a:ea typeface="Times New Roman"/>
                  <a:cs typeface="Times New Roman"/>
                </a:rPr>
                <a:t>(Laget av, dato</a:t>
              </a:r>
              <a:r>
                <a:rPr lang="nb-NO" sz="900" dirty="0" smtClean="0">
                  <a:latin typeface="Calibri"/>
                  <a:ea typeface="Times New Roman"/>
                  <a:cs typeface="Times New Roman"/>
                </a:rPr>
                <a:t>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900" dirty="0"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108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 5"/>
          <p:cNvGrpSpPr/>
          <p:nvPr/>
        </p:nvGrpSpPr>
        <p:grpSpPr>
          <a:xfrm>
            <a:off x="1259632" y="3573016"/>
            <a:ext cx="2808312" cy="1683286"/>
            <a:chOff x="4211960" y="1334453"/>
            <a:chExt cx="2808312" cy="1588257"/>
          </a:xfrm>
        </p:grpSpPr>
        <p:sp>
          <p:nvSpPr>
            <p:cNvPr id="6" name="Tekstboks 217"/>
            <p:cNvSpPr txBox="1">
              <a:spLocks noChangeArrowheads="1"/>
            </p:cNvSpPr>
            <p:nvPr/>
          </p:nvSpPr>
          <p:spPr bwMode="auto">
            <a:xfrm>
              <a:off x="4211960" y="1334453"/>
              <a:ext cx="2808312" cy="158825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Hydrochloric</a:t>
              </a: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Times New Roman"/>
                </a:rPr>
                <a:t> acid,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15 % </a:t>
              </a:r>
              <a:r>
                <a:rPr lang="nb-NO" sz="1600" b="1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HCl</a:t>
              </a:r>
              <a:endParaRPr lang="nb-NO" sz="1100" dirty="0">
                <a:effectLst/>
                <a:latin typeface="Calibri"/>
                <a:ea typeface="Times New Roman"/>
                <a:cs typeface="Times New Roman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 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nb-NO" sz="1600" b="1" dirty="0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	      </a:t>
              </a:r>
              <a:r>
                <a:rPr lang="nb-NO" sz="1600" b="1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Calibri"/>
                </a:rPr>
                <a:t>              </a:t>
              </a:r>
              <a:r>
                <a:rPr lang="nb-NO" sz="1100" dirty="0" err="1" smtClean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Warning</a:t>
              </a:r>
              <a:endParaRPr lang="nb-NO" sz="1100" dirty="0" smtClean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Company’s name , </a:t>
              </a:r>
              <a:r>
                <a:rPr lang="en-US" sz="900" dirty="0" err="1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adress</a:t>
              </a: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 and telephone number: 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en-US" sz="900" dirty="0">
                  <a:solidFill>
                    <a:srgbClr val="000000"/>
                  </a:solidFill>
                  <a:latin typeface="Calibri"/>
                  <a:ea typeface="Times New Roman"/>
                  <a:cs typeface="Calibri"/>
                </a:rPr>
                <a:t>(Made by, date)</a:t>
              </a: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1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>
                <a:solidFill>
                  <a:srgbClr val="000000"/>
                </a:solidFill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endParaRPr>
            </a:p>
            <a:p>
              <a:pPr>
                <a:lnSpc>
                  <a:spcPct val="107000"/>
                </a:lnSpc>
                <a:spcAft>
                  <a:spcPts val="0"/>
                </a:spcAft>
              </a:pPr>
              <a:endParaRPr lang="nb-NO" sz="1600" b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412776"/>
              <a:ext cx="1074758" cy="101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</a:t>
            </a:r>
            <a:r>
              <a:rPr lang="nb-NO" dirty="0" smtClean="0"/>
              <a:t> and signal </a:t>
            </a:r>
            <a:r>
              <a:rPr lang="nb-NO" dirty="0" err="1" smtClean="0"/>
              <a:t>word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90600" y="2204864"/>
            <a:ext cx="674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Exeptions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contents</a:t>
            </a:r>
            <a:r>
              <a:rPr lang="nb-NO" dirty="0" smtClean="0"/>
              <a:t> do not </a:t>
            </a:r>
            <a:r>
              <a:rPr lang="nb-NO" dirty="0" err="1" smtClean="0"/>
              <a:t>exceed</a:t>
            </a:r>
            <a:r>
              <a:rPr lang="nb-NO" dirty="0" smtClean="0"/>
              <a:t> 125 </a:t>
            </a:r>
            <a:r>
              <a:rPr lang="nb-NO" dirty="0" err="1" smtClean="0"/>
              <a:t>mL</a:t>
            </a:r>
            <a:r>
              <a:rPr lang="nb-NO" dirty="0" smtClean="0"/>
              <a:t> 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r>
              <a:rPr lang="nb-NO" dirty="0" smtClean="0"/>
              <a:t> 5 in </a:t>
            </a:r>
            <a:r>
              <a:rPr lang="nb-NO" dirty="0" err="1" smtClean="0"/>
              <a:t>booklet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exercises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28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9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Concentration</a:t>
            </a:r>
            <a:r>
              <a:rPr lang="nb-NO" dirty="0" smtClean="0"/>
              <a:t> limits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1560" y="12784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Specific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limits and </a:t>
            </a:r>
            <a:r>
              <a:rPr lang="nb-NO" b="1" dirty="0" err="1" smtClean="0"/>
              <a:t>Generic</a:t>
            </a:r>
            <a:r>
              <a:rPr lang="nb-NO" b="1" dirty="0" smtClean="0"/>
              <a:t> </a:t>
            </a:r>
            <a:r>
              <a:rPr lang="nb-NO" b="1" dirty="0" err="1" smtClean="0"/>
              <a:t>concentration</a:t>
            </a:r>
            <a:r>
              <a:rPr lang="nb-NO" b="1" dirty="0" smtClean="0"/>
              <a:t> limits</a:t>
            </a:r>
            <a:endParaRPr lang="nb-NO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" y="1728965"/>
            <a:ext cx="9096757" cy="501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444973" y="3271430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829880" y="3888417"/>
            <a:ext cx="0" cy="92547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-29852" y="4813896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22014" y="4813896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22014" y="3682755"/>
            <a:ext cx="2769814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3517135" y="5173805"/>
            <a:ext cx="270487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7250803" y="4299741"/>
            <a:ext cx="0" cy="5141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65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5800"/>
            <a:ext cx="7696200" cy="1143000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696200" cy="4608512"/>
          </a:xfrm>
        </p:spPr>
        <p:txBody>
          <a:bodyPr/>
          <a:lstStyle/>
          <a:p>
            <a:r>
              <a:rPr lang="nb-NO" sz="2400" dirty="0" err="1"/>
              <a:t>B</a:t>
            </a:r>
            <a:r>
              <a:rPr lang="nb-NO" sz="2400" dirty="0" err="1" smtClean="0"/>
              <a:t>ackground</a:t>
            </a:r>
            <a:r>
              <a:rPr lang="nb-NO" sz="2400" dirty="0" smtClean="0"/>
              <a:t> </a:t>
            </a:r>
            <a:r>
              <a:rPr lang="nb-NO" sz="2400" dirty="0" err="1" smtClean="0"/>
              <a:t>information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CLP</a:t>
            </a:r>
          </a:p>
          <a:p>
            <a:r>
              <a:rPr lang="nb-NO" sz="2400" dirty="0" smtClean="0"/>
              <a:t>Definitions and </a:t>
            </a:r>
            <a:r>
              <a:rPr lang="nb-NO" sz="2400" dirty="0" err="1" smtClean="0"/>
              <a:t>rules</a:t>
            </a:r>
            <a:r>
              <a:rPr lang="nb-NO" sz="2400" dirty="0" smtClean="0"/>
              <a:t> used in </a:t>
            </a:r>
            <a:r>
              <a:rPr lang="nb-NO" sz="2400" dirty="0" err="1" smtClean="0"/>
              <a:t>classification</a:t>
            </a:r>
            <a:r>
              <a:rPr lang="nb-NO" sz="2400" dirty="0" smtClean="0"/>
              <a:t> and </a:t>
            </a:r>
            <a:r>
              <a:rPr lang="nb-NO" sz="2400" dirty="0" err="1" smtClean="0"/>
              <a:t>labelling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CLP</a:t>
            </a:r>
          </a:p>
          <a:p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1 &amp; 2</a:t>
            </a:r>
          </a:p>
          <a:p>
            <a:r>
              <a:rPr lang="nb-NO" sz="2400" dirty="0" smtClean="0"/>
              <a:t>More </a:t>
            </a:r>
            <a:r>
              <a:rPr lang="nb-NO" sz="2400" dirty="0" err="1" smtClean="0"/>
              <a:t>definitions</a:t>
            </a:r>
            <a:r>
              <a:rPr lang="nb-NO" sz="2400" dirty="0" smtClean="0"/>
              <a:t> and </a:t>
            </a:r>
            <a:r>
              <a:rPr lang="nb-NO" sz="2400" dirty="0" err="1" smtClean="0"/>
              <a:t>rules</a:t>
            </a:r>
            <a:endParaRPr lang="nb-NO" sz="2400" dirty="0" smtClean="0"/>
          </a:p>
          <a:p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3</a:t>
            </a:r>
          </a:p>
          <a:p>
            <a:r>
              <a:rPr lang="nb-NO" sz="2400" dirty="0" smtClean="0"/>
              <a:t>Even more </a:t>
            </a:r>
            <a:r>
              <a:rPr lang="nb-NO" sz="2400" dirty="0" err="1" smtClean="0"/>
              <a:t>definitions</a:t>
            </a:r>
            <a:r>
              <a:rPr lang="nb-NO" sz="2400" dirty="0" smtClean="0"/>
              <a:t> and </a:t>
            </a:r>
            <a:r>
              <a:rPr lang="nb-NO" sz="2400" dirty="0" err="1" smtClean="0"/>
              <a:t>rules</a:t>
            </a:r>
            <a:endParaRPr lang="nb-NO" sz="2400" dirty="0" smtClean="0"/>
          </a:p>
          <a:p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4</a:t>
            </a:r>
          </a:p>
          <a:p>
            <a:r>
              <a:rPr lang="nb-NO" sz="2400" dirty="0"/>
              <a:t>How do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label</a:t>
            </a:r>
            <a:r>
              <a:rPr lang="nb-NO" sz="2400" dirty="0"/>
              <a:t> </a:t>
            </a:r>
            <a:r>
              <a:rPr lang="nb-NO" sz="2400" dirty="0" err="1"/>
              <a:t>chemicals</a:t>
            </a:r>
            <a:r>
              <a:rPr lang="nb-NO" sz="2400" dirty="0"/>
              <a:t> </a:t>
            </a:r>
            <a:r>
              <a:rPr lang="nb-NO" sz="2400" dirty="0" smtClean="0"/>
              <a:t>at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university</a:t>
            </a:r>
            <a:endParaRPr lang="nb-NO" sz="2400" dirty="0"/>
          </a:p>
          <a:p>
            <a:r>
              <a:rPr lang="nb-NO" sz="2400" dirty="0" err="1" smtClean="0">
                <a:solidFill>
                  <a:srgbClr val="0070C0"/>
                </a:solidFill>
              </a:rPr>
              <a:t>Optional</a:t>
            </a:r>
            <a:r>
              <a:rPr lang="nb-NO" sz="2400" dirty="0" smtClean="0">
                <a:solidFill>
                  <a:srgbClr val="0070C0"/>
                </a:solidFill>
              </a:rPr>
              <a:t> </a:t>
            </a:r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5 – </a:t>
            </a:r>
            <a:r>
              <a:rPr lang="nb-NO" sz="2400" dirty="0" err="1" smtClean="0">
                <a:solidFill>
                  <a:srgbClr val="0070C0"/>
                </a:solidFill>
              </a:rPr>
              <a:t>solve</a:t>
            </a:r>
            <a:r>
              <a:rPr lang="nb-NO" sz="2400" dirty="0" smtClean="0">
                <a:solidFill>
                  <a:srgbClr val="0070C0"/>
                </a:solidFill>
              </a:rPr>
              <a:t> during </a:t>
            </a:r>
            <a:r>
              <a:rPr lang="nb-NO" sz="2400" dirty="0" err="1" smtClean="0">
                <a:solidFill>
                  <a:srgbClr val="0070C0"/>
                </a:solidFill>
              </a:rPr>
              <a:t>the</a:t>
            </a:r>
            <a:r>
              <a:rPr lang="nb-NO" sz="2400" dirty="0" smtClean="0">
                <a:solidFill>
                  <a:srgbClr val="0070C0"/>
                </a:solidFill>
              </a:rPr>
              <a:t> </a:t>
            </a:r>
            <a:r>
              <a:rPr lang="nb-NO" sz="2400" dirty="0" err="1" smtClean="0">
                <a:solidFill>
                  <a:srgbClr val="0070C0"/>
                </a:solidFill>
              </a:rPr>
              <a:t>day</a:t>
            </a:r>
            <a:r>
              <a:rPr lang="nb-NO" sz="2400" dirty="0" smtClean="0">
                <a:solidFill>
                  <a:srgbClr val="0070C0"/>
                </a:solidFill>
              </a:rPr>
              <a:t>.</a:t>
            </a:r>
          </a:p>
          <a:p>
            <a:endParaRPr lang="nb-NO" dirty="0" smtClean="0"/>
          </a:p>
          <a:p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093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0600" y="548680"/>
            <a:ext cx="7696200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acute</a:t>
            </a:r>
            <a:r>
              <a:rPr lang="nb-NO" dirty="0" smtClean="0"/>
              <a:t> or </a:t>
            </a:r>
            <a:r>
              <a:rPr lang="nb-NO" dirty="0" err="1" smtClean="0"/>
              <a:t>chronic</a:t>
            </a:r>
            <a:r>
              <a:rPr lang="nb-NO" dirty="0"/>
              <a:t> </a:t>
            </a: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hazard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043608" y="1969090"/>
            <a:ext cx="7200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 smtClean="0"/>
              <a:t>L(E)C</a:t>
            </a:r>
            <a:r>
              <a:rPr lang="nb-NO" sz="2800" b="1" baseline="-25000" dirty="0" smtClean="0"/>
              <a:t>50 </a:t>
            </a:r>
            <a:r>
              <a:rPr lang="nb-NO" sz="2800" b="1" dirty="0"/>
              <a:t>from SDS</a:t>
            </a:r>
          </a:p>
          <a:p>
            <a:endParaRPr lang="nb-NO" dirty="0" smtClean="0"/>
          </a:p>
          <a:p>
            <a:r>
              <a:rPr lang="en-US" sz="2400" dirty="0" smtClean="0"/>
              <a:t>Product </a:t>
            </a:r>
            <a:r>
              <a:rPr lang="en-US" sz="2400" dirty="0"/>
              <a:t>name	</a:t>
            </a:r>
            <a:r>
              <a:rPr lang="en-US" sz="2400" dirty="0" smtClean="0">
                <a:solidFill>
                  <a:srgbClr val="FF0000"/>
                </a:solidFill>
              </a:rPr>
              <a:t>Ammonia </a:t>
            </a:r>
          </a:p>
          <a:p>
            <a:endParaRPr lang="nb-NO" sz="2400" dirty="0"/>
          </a:p>
          <a:p>
            <a:r>
              <a:rPr lang="en-US" sz="2400" dirty="0">
                <a:solidFill>
                  <a:srgbClr val="FF0000"/>
                </a:solidFill>
              </a:rPr>
              <a:t>SECTION 12: Ecological information</a:t>
            </a:r>
            <a:endParaRPr lang="nb-NO" sz="2400" dirty="0">
              <a:solidFill>
                <a:srgbClr val="FF0000"/>
              </a:solidFill>
            </a:endParaRPr>
          </a:p>
          <a:p>
            <a:r>
              <a:rPr lang="en-US" sz="2400" dirty="0"/>
              <a:t>12.1. Toxicity</a:t>
            </a:r>
            <a:endParaRPr lang="nb-NO" sz="2400" dirty="0"/>
          </a:p>
          <a:p>
            <a:r>
              <a:rPr lang="en-US" sz="2400" dirty="0"/>
              <a:t>Acute aquatic, </a:t>
            </a:r>
            <a:r>
              <a:rPr lang="en-US" sz="2400" dirty="0" smtClean="0"/>
              <a:t>fish: Value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mg/l</a:t>
            </a:r>
            <a:r>
              <a:rPr lang="en-US" sz="2400" dirty="0"/>
              <a:t>, Method of testing: LC50 (Not ionized freshwater), Duration: 96h</a:t>
            </a:r>
            <a:endParaRPr lang="nb-NO" sz="2400" dirty="0"/>
          </a:p>
          <a:p>
            <a:r>
              <a:rPr lang="en-US" sz="2400" dirty="0"/>
              <a:t>Acute aquatic, </a:t>
            </a:r>
            <a:r>
              <a:rPr lang="en-US" sz="2400" dirty="0" smtClean="0"/>
              <a:t>Daphnia: Value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mg/m³</a:t>
            </a:r>
            <a:r>
              <a:rPr lang="en-US" sz="2400" dirty="0"/>
              <a:t>, Method of testing: LC50 (Freshwater), Duration: 96 h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50022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13792"/>
            <a:ext cx="7696200" cy="1143000"/>
          </a:xfrm>
        </p:spPr>
        <p:txBody>
          <a:bodyPr/>
          <a:lstStyle/>
          <a:p>
            <a:r>
              <a:rPr lang="nb-NO" dirty="0" smtClean="0"/>
              <a:t>M - </a:t>
            </a:r>
            <a:r>
              <a:rPr lang="nb-NO" dirty="0" err="1" smtClean="0"/>
              <a:t>factor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484784"/>
            <a:ext cx="1060832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49779" y="2957553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88224" y="2981406"/>
            <a:ext cx="864096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696766" y="3317463"/>
            <a:ext cx="2819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Oval 3"/>
          <p:cNvSpPr/>
          <p:nvPr/>
        </p:nvSpPr>
        <p:spPr bwMode="auto">
          <a:xfrm>
            <a:off x="179512" y="4149343"/>
            <a:ext cx="3546987" cy="71981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Oval 4"/>
          <p:cNvSpPr/>
          <p:nvPr/>
        </p:nvSpPr>
        <p:spPr bwMode="auto">
          <a:xfrm>
            <a:off x="6617957" y="4173196"/>
            <a:ext cx="864096" cy="61698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9" name="Straight Arrow Connector 5"/>
          <p:cNvCxnSpPr/>
          <p:nvPr/>
        </p:nvCxnSpPr>
        <p:spPr bwMode="auto">
          <a:xfrm>
            <a:off x="3726499" y="4509253"/>
            <a:ext cx="28194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05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696200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 </a:t>
            </a:r>
            <a:r>
              <a:rPr lang="nb-NO" dirty="0" err="1"/>
              <a:t>A</a:t>
            </a:r>
            <a:r>
              <a:rPr lang="nb-NO" dirty="0" err="1" smtClean="0"/>
              <a:t>quatic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444" y="1916832"/>
            <a:ext cx="9807996" cy="242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</a:t>
            </a:r>
            <a:r>
              <a:rPr lang="nb-NO" dirty="0" err="1" smtClean="0"/>
              <a:t>Label</a:t>
            </a:r>
            <a:r>
              <a:rPr lang="nb-NO" dirty="0" smtClean="0"/>
              <a:t> for 9 % NH</a:t>
            </a:r>
            <a:r>
              <a:rPr lang="nb-NO" baseline="-25000" dirty="0" smtClean="0"/>
              <a:t>3 </a:t>
            </a:r>
            <a:r>
              <a:rPr lang="nb-NO" dirty="0" smtClean="0"/>
              <a:t>in 1L </a:t>
            </a:r>
            <a:r>
              <a:rPr lang="nb-NO" dirty="0" err="1" smtClean="0"/>
              <a:t>bottle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1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b="43142"/>
          <a:stretch/>
        </p:blipFill>
        <p:spPr>
          <a:xfrm>
            <a:off x="0" y="598891"/>
            <a:ext cx="8964488" cy="635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/>
          <a:srcRect t="53639"/>
          <a:stretch/>
        </p:blipFill>
        <p:spPr>
          <a:xfrm>
            <a:off x="0" y="-27384"/>
            <a:ext cx="89644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b="44098"/>
          <a:stretch/>
        </p:blipFill>
        <p:spPr>
          <a:xfrm>
            <a:off x="-1" y="678191"/>
            <a:ext cx="8973369" cy="62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52659"/>
          <a:stretch/>
        </p:blipFill>
        <p:spPr>
          <a:xfrm>
            <a:off x="-1" y="-27384"/>
            <a:ext cx="897336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644" y="620688"/>
            <a:ext cx="6408712" cy="1143000"/>
          </a:xfrm>
        </p:spPr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</a:t>
            </a:r>
            <a:r>
              <a:rPr lang="nb-NO" dirty="0"/>
              <a:t> </a:t>
            </a: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chronic</a:t>
            </a:r>
            <a:endParaRPr lang="nb-NO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988840"/>
            <a:ext cx="10230875" cy="43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7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Classification</a:t>
            </a:r>
            <a:r>
              <a:rPr lang="nb-NO" dirty="0" smtClean="0"/>
              <a:t> –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38536"/>
            <a:ext cx="7696200" cy="101845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ATE = </a:t>
            </a:r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r>
              <a:rPr lang="nb-NO" dirty="0" smtClean="0"/>
              <a:t> </a:t>
            </a:r>
            <a:r>
              <a:rPr lang="nb-NO" dirty="0" err="1" smtClean="0"/>
              <a:t>estimate</a:t>
            </a:r>
            <a:endParaRPr lang="nb-NO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160000" cy="2160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Breaks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10.10 – 10.30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11.30 – 12.15 – </a:t>
            </a:r>
            <a:r>
              <a:rPr lang="nb-NO" dirty="0" err="1" smtClean="0"/>
              <a:t>lunch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54306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94125" cy="115212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620688"/>
            <a:ext cx="4392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 smtClean="0"/>
              <a:t>Example</a:t>
            </a:r>
            <a:endParaRPr lang="nb-NO" sz="2400" dirty="0" smtClean="0"/>
          </a:p>
          <a:p>
            <a:r>
              <a:rPr lang="nb-NO" sz="2400" dirty="0" smtClean="0"/>
              <a:t>A </a:t>
            </a:r>
            <a:r>
              <a:rPr lang="nb-NO" sz="2400" dirty="0" smtClean="0">
                <a:solidFill>
                  <a:srgbClr val="FF0000"/>
                </a:solidFill>
              </a:rPr>
              <a:t>5 % </a:t>
            </a:r>
            <a:r>
              <a:rPr lang="nb-NO" sz="2400" dirty="0" err="1" smtClean="0"/>
              <a:t>solution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substance</a:t>
            </a:r>
            <a:r>
              <a:rPr lang="nb-NO" sz="2400" dirty="0" smtClean="0"/>
              <a:t> </a:t>
            </a:r>
            <a:r>
              <a:rPr lang="nb-NO" sz="2400" dirty="0" err="1" smtClean="0"/>
              <a:t>classified</a:t>
            </a:r>
            <a:r>
              <a:rPr lang="nb-NO" sz="2400" dirty="0" smtClean="0"/>
              <a:t> as </a:t>
            </a:r>
            <a:r>
              <a:rPr lang="nb-NO" sz="2400" dirty="0" err="1" smtClean="0">
                <a:solidFill>
                  <a:srgbClr val="FF0000"/>
                </a:solidFill>
              </a:rPr>
              <a:t>acute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tox</a:t>
            </a:r>
            <a:r>
              <a:rPr lang="nb-NO" sz="2400" dirty="0" smtClean="0">
                <a:solidFill>
                  <a:srgbClr val="FF0000"/>
                </a:solidFill>
              </a:rPr>
              <a:t>. 3 </a:t>
            </a:r>
            <a:r>
              <a:rPr lang="nb-NO" sz="2400" dirty="0" smtClean="0">
                <a:solidFill>
                  <a:schemeClr val="tx1"/>
                </a:solidFill>
              </a:rPr>
              <a:t>– oral </a:t>
            </a:r>
            <a:r>
              <a:rPr lang="nb-NO" sz="2400" dirty="0" err="1" smtClean="0">
                <a:solidFill>
                  <a:schemeClr val="tx1"/>
                </a:solidFill>
              </a:rPr>
              <a:t>exposure</a:t>
            </a:r>
            <a:endParaRPr 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7" y="2215712"/>
            <a:ext cx="7146553" cy="3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79512" y="382321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0192" y="414908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77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9306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Oval 3"/>
          <p:cNvSpPr/>
          <p:nvPr/>
        </p:nvSpPr>
        <p:spPr bwMode="auto">
          <a:xfrm>
            <a:off x="7164288" y="1772816"/>
            <a:ext cx="1368152" cy="72008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7951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128" y="116632"/>
            <a:ext cx="3294125" cy="1152128"/>
          </a:xfrm>
          <a:ln w="38100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nb-NO" dirty="0" err="1" smtClean="0"/>
              <a:t>Acute</a:t>
            </a:r>
            <a:r>
              <a:rPr lang="nb-NO" dirty="0" smtClean="0"/>
              <a:t> </a:t>
            </a:r>
            <a:r>
              <a:rPr lang="nb-NO" dirty="0" err="1" smtClean="0"/>
              <a:t>toxicity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/>
                            </a:rPr>
                            <m:t>𝐴𝑇𝐸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/>
                            </a:rPr>
                            <m:t>𝑚𝑖𝑥</m:t>
                          </m:r>
                        </m:sub>
                      </m:sSub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𝐴𝑇𝐸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b-N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nb-NO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2400" b="0" i="1" smtClean="0">
                              <a:latin typeface="Cambria Math"/>
                            </a:rPr>
                            <m:t>100∗</m:t>
                          </m:r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nb-NO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nb-NO" sz="2400" b="0" i="1" smtClean="0">
                          <a:latin typeface="Cambria Math"/>
                        </a:rPr>
                        <m:t>=2000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820730"/>
                <a:ext cx="5898538" cy="848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28" y="620688"/>
            <a:ext cx="4392438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400" dirty="0" err="1" smtClean="0"/>
              <a:t>Example</a:t>
            </a:r>
            <a:endParaRPr lang="nb-NO" sz="2400" dirty="0" smtClean="0"/>
          </a:p>
          <a:p>
            <a:r>
              <a:rPr lang="nb-NO" sz="2400" dirty="0" smtClean="0"/>
              <a:t>A </a:t>
            </a:r>
            <a:r>
              <a:rPr lang="nb-NO" sz="2400" dirty="0" smtClean="0">
                <a:solidFill>
                  <a:srgbClr val="FF0000"/>
                </a:solidFill>
              </a:rPr>
              <a:t>5 % </a:t>
            </a:r>
            <a:r>
              <a:rPr lang="nb-NO" sz="2400" dirty="0" err="1" smtClean="0"/>
              <a:t>solution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a </a:t>
            </a:r>
            <a:r>
              <a:rPr lang="nb-NO" sz="2400" dirty="0" err="1" smtClean="0"/>
              <a:t>substance</a:t>
            </a:r>
            <a:r>
              <a:rPr lang="nb-NO" sz="2400" dirty="0" smtClean="0"/>
              <a:t> </a:t>
            </a:r>
            <a:r>
              <a:rPr lang="nb-NO" sz="2400" dirty="0" err="1" smtClean="0"/>
              <a:t>classified</a:t>
            </a:r>
            <a:r>
              <a:rPr lang="nb-NO" sz="2400" dirty="0" smtClean="0"/>
              <a:t> as </a:t>
            </a:r>
            <a:r>
              <a:rPr lang="nb-NO" sz="2400" dirty="0" err="1" smtClean="0">
                <a:solidFill>
                  <a:srgbClr val="FF0000"/>
                </a:solidFill>
              </a:rPr>
              <a:t>acute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 err="1" smtClean="0">
                <a:solidFill>
                  <a:srgbClr val="FF0000"/>
                </a:solidFill>
              </a:rPr>
              <a:t>tox</a:t>
            </a:r>
            <a:r>
              <a:rPr lang="nb-NO" sz="2400" dirty="0" smtClean="0">
                <a:solidFill>
                  <a:srgbClr val="FF0000"/>
                </a:solidFill>
              </a:rPr>
              <a:t>. 3 </a:t>
            </a:r>
            <a:r>
              <a:rPr lang="nb-NO" sz="2400" dirty="0" smtClean="0">
                <a:solidFill>
                  <a:schemeClr val="tx1"/>
                </a:solidFill>
              </a:rPr>
              <a:t>– oral </a:t>
            </a:r>
            <a:r>
              <a:rPr lang="nb-NO" sz="2400" dirty="0" err="1" smtClean="0">
                <a:solidFill>
                  <a:schemeClr val="tx1"/>
                </a:solidFill>
              </a:rPr>
              <a:t>exposure</a:t>
            </a:r>
            <a:endParaRPr 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034"/>
            <a:ext cx="7146553" cy="3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 bwMode="auto">
          <a:xfrm>
            <a:off x="179512" y="3823210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300192" y="4255258"/>
            <a:ext cx="648072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6087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Exercises</a:t>
            </a:r>
            <a:r>
              <a:rPr lang="nb-NO" dirty="0" smtClean="0"/>
              <a:t> - CLP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4. </a:t>
            </a:r>
            <a:r>
              <a:rPr lang="nb-NO" dirty="0" err="1" smtClean="0"/>
              <a:t>Label</a:t>
            </a:r>
            <a:r>
              <a:rPr lang="nb-NO" dirty="0" smtClean="0"/>
              <a:t> for 2 % CuSO</a:t>
            </a:r>
            <a:r>
              <a:rPr lang="nb-NO" baseline="-25000" dirty="0" smtClean="0"/>
              <a:t>4</a:t>
            </a:r>
            <a:r>
              <a:rPr lang="nb-NO" dirty="0"/>
              <a:t> </a:t>
            </a:r>
            <a:r>
              <a:rPr lang="nb-NO" dirty="0" smtClean="0"/>
              <a:t>in 1 L </a:t>
            </a:r>
            <a:r>
              <a:rPr lang="nb-NO" dirty="0" err="1" smtClean="0"/>
              <a:t>bottle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001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6"/>
          <p:cNvSpPr txBox="1">
            <a:spLocks noChangeArrowheads="1"/>
          </p:cNvSpPr>
          <p:nvPr/>
        </p:nvSpPr>
        <p:spPr bwMode="auto">
          <a:xfrm>
            <a:off x="1475657" y="620688"/>
            <a:ext cx="6048671" cy="5832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effectLst/>
                <a:latin typeface="Calibri"/>
                <a:ea typeface="Times New Roman"/>
                <a:cs typeface="Times New Roman"/>
              </a:rPr>
              <a:t>Kobber(II)sulfatløsning, 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32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b="1" dirty="0" smtClean="0">
                <a:effectLst/>
                <a:latin typeface="Calibri"/>
                <a:ea typeface="Times New Roman"/>
                <a:cs typeface="Times New Roman"/>
              </a:rPr>
              <a:t>CAS no</a:t>
            </a:r>
            <a:r>
              <a:rPr lang="nb-NO" sz="2000" b="1" dirty="0">
                <a:latin typeface="Calibri"/>
                <a:ea typeface="Times New Roman"/>
                <a:cs typeface="Times New Roman"/>
              </a:rPr>
              <a:t>. 7758-98-7</a:t>
            </a:r>
            <a:endParaRPr lang="nb-NO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nb-NO" sz="2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24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2400" dirty="0" smtClean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Giftig</a:t>
            </a:r>
            <a:r>
              <a:rPr lang="nb-NO" sz="2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, med langtidsvirkning, for liv i vann.</a:t>
            </a:r>
            <a:endParaRPr lang="nb-NO" sz="28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nb-NO" sz="2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b-NO" sz="24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Unngå utslipp til miljøet. Samle opp spill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35" y="1988839"/>
            <a:ext cx="1957253" cy="19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6"/>
          <p:cNvSpPr txBox="1">
            <a:spLocks noChangeArrowheads="1"/>
          </p:cNvSpPr>
          <p:nvPr/>
        </p:nvSpPr>
        <p:spPr bwMode="auto">
          <a:xfrm>
            <a:off x="1475657" y="620688"/>
            <a:ext cx="6048671" cy="58326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nb-NO" sz="3200" b="1" dirty="0" err="1">
                <a:latin typeface="Calibri"/>
                <a:ea typeface="Times New Roman"/>
                <a:cs typeface="Times New Roman"/>
              </a:rPr>
              <a:t>copper</a:t>
            </a:r>
            <a:r>
              <a:rPr lang="nb-NO" sz="3200" b="1" dirty="0">
                <a:latin typeface="Calibri"/>
                <a:ea typeface="Times New Roman"/>
                <a:cs typeface="Times New Roman"/>
              </a:rPr>
              <a:t>(II)</a:t>
            </a:r>
            <a:r>
              <a:rPr lang="nb-NO" sz="3200" b="1" dirty="0" err="1">
                <a:latin typeface="Calibri"/>
                <a:ea typeface="Times New Roman"/>
                <a:cs typeface="Times New Roman"/>
              </a:rPr>
              <a:t>sulphate</a:t>
            </a:r>
            <a:r>
              <a:rPr lang="nb-NO" sz="3200" b="1" dirty="0">
                <a:latin typeface="Calibri"/>
                <a:ea typeface="Times New Roman"/>
                <a:cs typeface="Times New Roman"/>
              </a:rPr>
              <a:t> </a:t>
            </a:r>
            <a:r>
              <a:rPr lang="nb-NO" sz="3200" b="1" dirty="0" smtClean="0">
                <a:effectLst/>
                <a:latin typeface="Calibri"/>
                <a:ea typeface="Times New Roman"/>
                <a:cs typeface="Times New Roman"/>
              </a:rPr>
              <a:t>, 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32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32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20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b="1" dirty="0" smtClean="0">
                <a:effectLst/>
                <a:latin typeface="Calibri"/>
                <a:ea typeface="Times New Roman"/>
                <a:cs typeface="Times New Roman"/>
              </a:rPr>
              <a:t>CAS no</a:t>
            </a:r>
            <a:r>
              <a:rPr lang="nb-NO" sz="2000" b="1" dirty="0">
                <a:latin typeface="Calibri"/>
                <a:ea typeface="Times New Roman"/>
                <a:cs typeface="Times New Roman"/>
              </a:rPr>
              <a:t>. 7758-98-7</a:t>
            </a:r>
            <a:endParaRPr lang="nb-NO" sz="14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     </a:t>
            </a:r>
          </a:p>
          <a:p>
            <a:pPr>
              <a:spcAft>
                <a:spcPts val="0"/>
              </a:spcAft>
            </a:pPr>
            <a:r>
              <a:rPr lang="nb-NO" sz="2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24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endParaRPr lang="nb-NO" sz="2000" dirty="0" smtClean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Toxic to aquatic life with long lasting effects.</a:t>
            </a:r>
          </a:p>
          <a:p>
            <a:pPr>
              <a:spcAft>
                <a:spcPts val="0"/>
              </a:spcAft>
            </a:pPr>
            <a:r>
              <a:rPr lang="nb-NO" sz="28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Avoid release to the environment.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24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Collect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</a:t>
            </a:r>
            <a:r>
              <a:rPr lang="nb-NO" sz="24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spillage</a:t>
            </a:r>
            <a:r>
              <a:rPr lang="nb-NO" sz="24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.</a:t>
            </a:r>
            <a:r>
              <a:rPr lang="nb-NO" sz="2000" dirty="0">
                <a:latin typeface="Calibri"/>
                <a:ea typeface="Times New Roman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b-NO" sz="2400" dirty="0"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Times New Roman"/>
                <a:cs typeface="Times New Roman"/>
              </a:rPr>
              <a:t>Company’s name , </a:t>
            </a:r>
            <a:r>
              <a:rPr lang="en-US" sz="2000" dirty="0" err="1">
                <a:latin typeface="Calibri"/>
                <a:ea typeface="Times New Roman"/>
                <a:cs typeface="Times New Roman"/>
              </a:rPr>
              <a:t>adress</a:t>
            </a:r>
            <a:r>
              <a:rPr lang="en-US" sz="2000" dirty="0">
                <a:latin typeface="Calibri"/>
                <a:ea typeface="Times New Roman"/>
                <a:cs typeface="Times New Roman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Calibri"/>
                <a:ea typeface="Times New Roman"/>
                <a:cs typeface="Times New Roman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35" y="1988839"/>
            <a:ext cx="1957253" cy="19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</a:t>
            </a:r>
            <a:r>
              <a:rPr lang="nb-NO" dirty="0" smtClean="0"/>
              <a:t> and signal </a:t>
            </a:r>
            <a:r>
              <a:rPr lang="nb-NO" dirty="0" err="1" smtClean="0"/>
              <a:t>word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90600" y="2204864"/>
            <a:ext cx="674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/>
              <a:t>Exeptions</a:t>
            </a:r>
            <a:r>
              <a:rPr lang="nb-NO" dirty="0" smtClean="0"/>
              <a:t>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classes</a:t>
            </a:r>
            <a:r>
              <a:rPr lang="nb-NO" dirty="0" smtClean="0"/>
              <a:t> 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contents</a:t>
            </a:r>
            <a:r>
              <a:rPr lang="nb-NO" dirty="0" smtClean="0"/>
              <a:t> do not </a:t>
            </a:r>
            <a:r>
              <a:rPr lang="nb-NO" dirty="0" err="1" smtClean="0"/>
              <a:t>exceed</a:t>
            </a:r>
            <a:r>
              <a:rPr lang="nb-NO" dirty="0" smtClean="0"/>
              <a:t> 125 </a:t>
            </a:r>
            <a:r>
              <a:rPr lang="nb-NO" dirty="0" err="1" smtClean="0"/>
              <a:t>mL</a:t>
            </a:r>
            <a:r>
              <a:rPr lang="nb-NO" dirty="0" smtClean="0"/>
              <a:t> 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page</a:t>
            </a:r>
            <a:r>
              <a:rPr lang="nb-NO" dirty="0" smtClean="0"/>
              <a:t> 5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booklet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exercises</a:t>
            </a:r>
            <a:r>
              <a:rPr lang="nb-NO" dirty="0" smtClean="0"/>
              <a:t>).</a:t>
            </a:r>
            <a:endParaRPr lang="nb-NO" dirty="0"/>
          </a:p>
        </p:txBody>
      </p:sp>
      <p:sp>
        <p:nvSpPr>
          <p:cNvPr id="10" name="Tekstboks 6"/>
          <p:cNvSpPr txBox="1">
            <a:spLocks noChangeArrowheads="1"/>
          </p:cNvSpPr>
          <p:nvPr/>
        </p:nvSpPr>
        <p:spPr bwMode="auto">
          <a:xfrm>
            <a:off x="974659" y="3429000"/>
            <a:ext cx="3168352" cy="13380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Kobber(II)sulfatløsning,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 smtClean="0"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Skole, adresse og telefonnummer: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000" dirty="0">
                <a:latin typeface="Calibri"/>
                <a:ea typeface="Times New Roman"/>
                <a:cs typeface="Times New Roman"/>
              </a:rPr>
              <a:t>(Laget av, dato)</a:t>
            </a:r>
          </a:p>
          <a:p>
            <a:pPr>
              <a:spcAft>
                <a:spcPts val="0"/>
              </a:spcAft>
            </a:pPr>
            <a:r>
              <a:rPr lang="nb-NO" sz="11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Calibri"/>
              </a:rPr>
              <a:t> </a:t>
            </a:r>
            <a:endParaRPr lang="nb-NO" sz="1200" dirty="0">
              <a:solidFill>
                <a:srgbClr val="000000"/>
              </a:solidFill>
              <a:effectLst/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5" y="3470868"/>
            <a:ext cx="864094" cy="854752"/>
          </a:xfrm>
          <a:prstGeom prst="rect">
            <a:avLst/>
          </a:prstGeom>
        </p:spPr>
      </p:pic>
      <p:sp>
        <p:nvSpPr>
          <p:cNvPr id="12" name="Tekstboks 6"/>
          <p:cNvSpPr txBox="1">
            <a:spLocks noChangeArrowheads="1"/>
          </p:cNvSpPr>
          <p:nvPr/>
        </p:nvSpPr>
        <p:spPr bwMode="auto">
          <a:xfrm>
            <a:off x="4860032" y="3429000"/>
            <a:ext cx="3065810" cy="14820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 err="1" smtClean="0">
                <a:latin typeface="Calibri"/>
                <a:ea typeface="Times New Roman"/>
                <a:cs typeface="Times New Roman"/>
              </a:rPr>
              <a:t>copper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(II)</a:t>
            </a:r>
            <a:r>
              <a:rPr lang="nb-NO" sz="1600" b="1" dirty="0" err="1" smtClean="0">
                <a:effectLst/>
                <a:latin typeface="Calibri"/>
                <a:ea typeface="Times New Roman"/>
                <a:cs typeface="Times New Roman"/>
              </a:rPr>
              <a:t>sulphate</a:t>
            </a:r>
            <a:r>
              <a:rPr lang="nb-NO" sz="1600" b="1" dirty="0" smtClean="0"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2 % CuSO</a:t>
            </a:r>
            <a:r>
              <a:rPr lang="nb-NO" sz="1600" b="1" baseline="-25000" dirty="0"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600" b="1" dirty="0"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b-NO" sz="1100" dirty="0">
                <a:effectLst/>
                <a:latin typeface="Calibri"/>
                <a:ea typeface="Times New Roman"/>
                <a:cs typeface="Times New Roman"/>
              </a:rPr>
              <a:t>     </a:t>
            </a:r>
            <a:endParaRPr lang="en-US" sz="1400" dirty="0">
              <a:solidFill>
                <a:srgbClr val="000000"/>
              </a:solidFill>
              <a:latin typeface="Calibri"/>
              <a:ea typeface="Times New Roman"/>
              <a:cs typeface="Calibri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Company’s name , </a:t>
            </a:r>
            <a:r>
              <a:rPr lang="en-US" sz="1000" dirty="0" err="1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adress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 and telephone number: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(Made by, date)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31" y="3470868"/>
            <a:ext cx="864096" cy="8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Exercise</a:t>
            </a:r>
            <a:r>
              <a:rPr lang="nb-NO" dirty="0" smtClean="0"/>
              <a:t> - CLP (</a:t>
            </a:r>
            <a:r>
              <a:rPr lang="nb-NO" dirty="0" err="1" smtClean="0"/>
              <a:t>optional</a:t>
            </a:r>
            <a:r>
              <a:rPr lang="nb-NO" dirty="0" smtClean="0"/>
              <a:t>)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5. </a:t>
            </a:r>
            <a:r>
              <a:rPr lang="nb-NO" dirty="0" err="1" smtClean="0"/>
              <a:t>Wich</a:t>
            </a:r>
            <a:r>
              <a:rPr lang="nb-NO" dirty="0" smtClean="0"/>
              <a:t> </a:t>
            </a:r>
            <a:r>
              <a:rPr lang="nb-NO" dirty="0" err="1" smtClean="0"/>
              <a:t>concentration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a </a:t>
            </a:r>
            <a:r>
              <a:rPr lang="nb-NO" dirty="0" err="1" smtClean="0"/>
              <a:t>nickel</a:t>
            </a:r>
            <a:r>
              <a:rPr lang="nb-NO" dirty="0" smtClean="0"/>
              <a:t>(II)</a:t>
            </a:r>
            <a:r>
              <a:rPr lang="nb-NO" dirty="0" err="1" smtClean="0"/>
              <a:t>sulfate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lowest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will</a:t>
            </a:r>
            <a:r>
              <a:rPr lang="nb-NO" dirty="0" smtClean="0"/>
              <a:t> trigger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classification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solution</a:t>
            </a:r>
            <a:r>
              <a:rPr lang="nb-NO" dirty="0" smtClean="0"/>
              <a:t> as </a:t>
            </a:r>
            <a:r>
              <a:rPr lang="nb-NO" dirty="0" err="1" smtClean="0"/>
              <a:t>hazardous</a:t>
            </a:r>
            <a:r>
              <a:rPr lang="nb-NO" dirty="0" smtClean="0"/>
              <a:t> </a:t>
            </a:r>
            <a:r>
              <a:rPr lang="nb-NO" dirty="0" err="1" smtClean="0"/>
              <a:t>according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CLP </a:t>
            </a:r>
            <a:r>
              <a:rPr lang="nb-NO" dirty="0" err="1" smtClean="0"/>
              <a:t>regulation</a:t>
            </a:r>
            <a:r>
              <a:rPr lang="nb-NO" dirty="0" smtClean="0"/>
              <a:t>?</a:t>
            </a:r>
          </a:p>
          <a:p>
            <a:pPr marL="0" indent="0">
              <a:buNone/>
            </a:pPr>
            <a:endParaRPr lang="nb-NO" baseline="-25000" dirty="0"/>
          </a:p>
          <a:p>
            <a:pPr marL="0" indent="0">
              <a:buNone/>
            </a:pPr>
            <a:r>
              <a:rPr lang="nb-NO" dirty="0" smtClean="0"/>
              <a:t>(</a:t>
            </a:r>
            <a:r>
              <a:rPr lang="nb-NO" dirty="0" err="1" smtClean="0"/>
              <a:t>see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 slide)</a:t>
            </a:r>
            <a:endParaRPr lang="nb-NO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58500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55220"/>
              </p:ext>
            </p:extLst>
          </p:nvPr>
        </p:nvGraphicFramePr>
        <p:xfrm>
          <a:off x="-36512" y="-3"/>
          <a:ext cx="9180512" cy="6987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Hazard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To </a:t>
                      </a:r>
                      <a:r>
                        <a:rPr lang="nn-NO" sz="1400" dirty="0" err="1" smtClean="0">
                          <a:effectLst/>
                        </a:rPr>
                        <a:t>determine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the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classification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of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the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mixture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for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mixture</a:t>
                      </a:r>
                      <a:r>
                        <a:rPr lang="nb-NO" sz="1400" dirty="0" smtClean="0">
                          <a:effectLst/>
                        </a:rPr>
                        <a:t> to be </a:t>
                      </a:r>
                      <a:r>
                        <a:rPr lang="nb-NO" sz="1400" dirty="0" err="1" smtClean="0">
                          <a:effectLst/>
                        </a:rPr>
                        <a:t>classified</a:t>
                      </a:r>
                      <a:r>
                        <a:rPr lang="nb-NO" sz="1400" dirty="0" smtClean="0">
                          <a:effectLst/>
                        </a:rPr>
                        <a:t> as </a:t>
                      </a:r>
                      <a:r>
                        <a:rPr lang="nb-NO" sz="1400" dirty="0" err="1" smtClean="0">
                          <a:effectLst/>
                        </a:rPr>
                        <a:t>hazardous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Acute </a:t>
                      </a:r>
                      <a:r>
                        <a:rPr lang="en-US" sz="1400" dirty="0" err="1">
                          <a:effectLst/>
                        </a:rPr>
                        <a:t>Tox</a:t>
                      </a:r>
                      <a:r>
                        <a:rPr lang="en-US" sz="1400" dirty="0">
                          <a:effectLst/>
                        </a:rPr>
                        <a:t>. 4;H302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Oral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Skin </a:t>
                      </a:r>
                      <a:r>
                        <a:rPr lang="nn-NO" sz="1400" dirty="0" err="1">
                          <a:effectLst/>
                        </a:rPr>
                        <a:t>irrit</a:t>
                      </a:r>
                      <a:r>
                        <a:rPr lang="nn-NO" sz="1400" dirty="0">
                          <a:effectLst/>
                        </a:rPr>
                        <a:t>. </a:t>
                      </a:r>
                      <a:r>
                        <a:rPr lang="nb-NO" sz="1400" dirty="0">
                          <a:effectLst/>
                        </a:rPr>
                        <a:t>2;H315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Skin Sens. 1;H317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0,01 %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Acute Tox. 4;H332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effectLst/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Dust/mist</a:t>
                      </a:r>
                      <a:endParaRPr lang="nb-NO" sz="14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30 %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Resp. Sens. 1;H334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 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3.4.3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Muta. 2;H341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1,0 %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3.5.2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 smtClean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Carc. 1A;H350i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Generic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n-NO" sz="1400" baseline="0" dirty="0" err="1" smtClean="0">
                          <a:effectLst/>
                        </a:rPr>
                        <a:t>limit</a:t>
                      </a:r>
                      <a:r>
                        <a:rPr lang="nn-NO" sz="1400" baseline="0" dirty="0" smtClean="0">
                          <a:effectLst/>
                        </a:rPr>
                        <a:t> </a:t>
                      </a:r>
                      <a:r>
                        <a:rPr lang="nb-NO" sz="1400" dirty="0" smtClean="0">
                          <a:effectLst/>
                        </a:rPr>
                        <a:t>C </a:t>
                      </a:r>
                      <a:r>
                        <a:rPr lang="nb-NO" sz="1400" dirty="0">
                          <a:effectLst/>
                        </a:rPr>
                        <a:t>≥ 0,1 %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3.6.2 </a:t>
                      </a:r>
                      <a:r>
                        <a:rPr lang="nb-NO" sz="1400" dirty="0" smtClean="0">
                          <a:effectLst/>
                        </a:rPr>
                        <a:t>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>
                          <a:effectLst/>
                        </a:rPr>
                        <a:t>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Repr. 1B;H360D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>
                          <a:effectLst/>
                        </a:rPr>
                        <a:t>Generisk konsentrasjonsgrense </a:t>
                      </a:r>
                      <a:r>
                        <a:rPr lang="nb-NO" sz="1400" dirty="0">
                          <a:effectLst/>
                        </a:rPr>
                        <a:t>C ≥ 0,3 % - </a:t>
                      </a:r>
                      <a:r>
                        <a:rPr lang="nb-NO" sz="1400" dirty="0" err="1" smtClean="0">
                          <a:effectLst/>
                        </a:rPr>
                        <a:t>table</a:t>
                      </a:r>
                      <a:r>
                        <a:rPr lang="nb-NO" sz="1400" dirty="0" smtClean="0">
                          <a:effectLst/>
                        </a:rPr>
                        <a:t> 3.7.2 in </a:t>
                      </a:r>
                      <a:r>
                        <a:rPr lang="nb-NO" sz="1400" dirty="0" err="1" smtClean="0">
                          <a:effectLst/>
                        </a:rPr>
                        <a:t>the</a:t>
                      </a:r>
                      <a:r>
                        <a:rPr lang="nb-NO" sz="1400" dirty="0" smtClean="0">
                          <a:effectLst/>
                        </a:rPr>
                        <a:t> CLP </a:t>
                      </a:r>
                      <a:r>
                        <a:rPr lang="nb-NO" sz="1400" dirty="0" err="1" smtClean="0">
                          <a:effectLst/>
                        </a:rPr>
                        <a:t>regulation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0,3 %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RE 1;H372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err="1" smtClean="0">
                          <a:effectLst/>
                        </a:rPr>
                        <a:t>Specific</a:t>
                      </a:r>
                      <a:r>
                        <a:rPr lang="nb-NO" sz="1400" dirty="0" smtClean="0">
                          <a:effectLst/>
                        </a:rPr>
                        <a:t> </a:t>
                      </a:r>
                      <a:r>
                        <a:rPr lang="nb-NO" sz="1400" dirty="0" err="1" smtClean="0">
                          <a:effectLst/>
                        </a:rPr>
                        <a:t>concentration</a:t>
                      </a:r>
                      <a:r>
                        <a:rPr lang="nb-NO" sz="1400" dirty="0" smtClean="0">
                          <a:effectLst/>
                        </a:rPr>
                        <a:t> limit </a:t>
                      </a:r>
                      <a:r>
                        <a:rPr lang="nb-NO" sz="1400" dirty="0">
                          <a:effectLst/>
                        </a:rPr>
                        <a:t>C ≥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STOT R</a:t>
                      </a:r>
                      <a:r>
                        <a:rPr lang="en-US" sz="1400">
                          <a:effectLst/>
                        </a:rPr>
                        <a:t>E 2;H373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err="1" smtClean="0">
                          <a:effectLst/>
                        </a:rPr>
                        <a:t>Specific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concentration</a:t>
                      </a:r>
                      <a:r>
                        <a:rPr lang="nn-NO" sz="1400" dirty="0" smtClean="0">
                          <a:effectLst/>
                        </a:rPr>
                        <a:t> </a:t>
                      </a:r>
                      <a:r>
                        <a:rPr lang="nn-NO" sz="1400" dirty="0" err="1" smtClean="0">
                          <a:effectLst/>
                        </a:rPr>
                        <a:t>limit</a:t>
                      </a:r>
                      <a:r>
                        <a:rPr lang="nn-NO" sz="1400" dirty="0" smtClean="0">
                          <a:effectLst/>
                        </a:rPr>
                        <a:t> 0,1 </a:t>
                      </a:r>
                      <a:r>
                        <a:rPr lang="nn-NO" sz="1400" dirty="0">
                          <a:effectLst/>
                        </a:rPr>
                        <a:t>% ≤ C ≤ 1%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0,1 %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Acute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400" dirty="0" smtClean="0">
                          <a:effectLst/>
                        </a:rPr>
                        <a:t>˂ 25 % </a:t>
                      </a:r>
                      <a:r>
                        <a:rPr lang="nn-NO" sz="1400" dirty="0">
                          <a:effectLst/>
                        </a:rPr>
                        <a:t>∙ 1(M) ˂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25 %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12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Aquatic Chronic 1</a:t>
                      </a:r>
                      <a:endParaRPr lang="nb-NO" sz="14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˂ 0,25 </a:t>
                      </a:r>
                      <a:r>
                        <a:rPr lang="nn-NO" sz="1400" dirty="0">
                          <a:effectLst/>
                        </a:rPr>
                        <a:t>% ∙ 1 (M) ∙ 100 ˂ 25 </a:t>
                      </a:r>
                      <a:r>
                        <a:rPr lang="nn-NO" sz="1400" dirty="0" smtClean="0">
                          <a:effectLst/>
                        </a:rPr>
                        <a:t>%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400" dirty="0" smtClean="0">
                          <a:effectLst/>
                        </a:rPr>
                        <a:t>  0,25 % </a:t>
                      </a:r>
                      <a:endParaRPr lang="nb-NO" sz="1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84812" marR="8481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6444208" y="1484784"/>
            <a:ext cx="1152128" cy="43204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404664"/>
            <a:ext cx="7696200" cy="1143000"/>
          </a:xfrm>
        </p:spPr>
        <p:txBody>
          <a:bodyPr/>
          <a:lstStyle/>
          <a:p>
            <a:r>
              <a:rPr lang="nb-NO" dirty="0" err="1" smtClean="0"/>
              <a:t>Harmonised</a:t>
            </a:r>
            <a:r>
              <a:rPr lang="nb-NO" dirty="0" smtClean="0"/>
              <a:t> </a:t>
            </a:r>
            <a:r>
              <a:rPr lang="nb-NO" dirty="0" err="1"/>
              <a:t>c</a:t>
            </a:r>
            <a:r>
              <a:rPr lang="nb-NO" dirty="0" err="1" smtClean="0"/>
              <a:t>lassification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4232" y="1402432"/>
            <a:ext cx="7696200" cy="4114800"/>
          </a:xfrm>
        </p:spPr>
        <p:txBody>
          <a:bodyPr/>
          <a:lstStyle/>
          <a:p>
            <a:r>
              <a:rPr lang="en-US" dirty="0" err="1" smtClean="0"/>
              <a:t>Harmonised</a:t>
            </a:r>
            <a:r>
              <a:rPr lang="en-US" dirty="0" smtClean="0"/>
              <a:t> </a:t>
            </a:r>
            <a:r>
              <a:rPr lang="en-US" dirty="0"/>
              <a:t>classification </a:t>
            </a:r>
            <a:r>
              <a:rPr lang="en-US" dirty="0" smtClean="0"/>
              <a:t>(as </a:t>
            </a:r>
            <a:r>
              <a:rPr lang="en-US" dirty="0"/>
              <a:t>provided in Annex VI to </a:t>
            </a:r>
            <a:r>
              <a:rPr lang="en-US" dirty="0" smtClean="0"/>
              <a:t>CLP), must </a:t>
            </a:r>
            <a:r>
              <a:rPr lang="en-US" dirty="0"/>
              <a:t>always be used by a </a:t>
            </a:r>
            <a:r>
              <a:rPr lang="en-US" dirty="0" smtClean="0"/>
              <a:t>manufacturer</a:t>
            </a:r>
          </a:p>
          <a:p>
            <a:r>
              <a:rPr lang="en-US" dirty="0" err="1" smtClean="0"/>
              <a:t>Harmonised</a:t>
            </a:r>
            <a:r>
              <a:rPr lang="en-US" dirty="0" smtClean="0"/>
              <a:t> </a:t>
            </a:r>
            <a:r>
              <a:rPr lang="en-US" dirty="0"/>
              <a:t>classification normally applies to those properties of the highest </a:t>
            </a:r>
            <a:r>
              <a:rPr lang="en-US" dirty="0" smtClean="0"/>
              <a:t>concern</a:t>
            </a:r>
          </a:p>
          <a:p>
            <a:r>
              <a:rPr lang="en-US" dirty="0"/>
              <a:t>Where </a:t>
            </a:r>
            <a:r>
              <a:rPr lang="en-US" dirty="0" smtClean="0"/>
              <a:t>some, </a:t>
            </a:r>
            <a:r>
              <a:rPr lang="en-US" dirty="0"/>
              <a:t>but not all hazard classes or differentiations within hazard classes have been </a:t>
            </a:r>
            <a:r>
              <a:rPr lang="en-US" dirty="0" err="1"/>
              <a:t>harmonised</a:t>
            </a:r>
            <a:r>
              <a:rPr lang="en-US" dirty="0"/>
              <a:t>, the remainder </a:t>
            </a:r>
            <a:r>
              <a:rPr lang="en-US" dirty="0" smtClean="0"/>
              <a:t>should </a:t>
            </a:r>
            <a:r>
              <a:rPr lang="en-US" dirty="0"/>
              <a:t>be </a:t>
            </a:r>
            <a:r>
              <a:rPr lang="en-US" b="1" dirty="0"/>
              <a:t>self-classified</a:t>
            </a:r>
            <a:r>
              <a:rPr lang="en-US" dirty="0"/>
              <a:t> to complete the classification</a:t>
            </a:r>
            <a:endParaRPr lang="en-US" dirty="0" smtClean="0"/>
          </a:p>
          <a:p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3203848" y="623731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Guidance on the Application of the CLP Criteria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55576" y="1412776"/>
            <a:ext cx="7776864" cy="23042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8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5800"/>
            <a:ext cx="7696200" cy="1143000"/>
          </a:xfrm>
        </p:spPr>
        <p:txBody>
          <a:bodyPr/>
          <a:lstStyle/>
          <a:p>
            <a:r>
              <a:rPr lang="nb-NO" dirty="0" err="1" smtClean="0"/>
              <a:t>Outline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84784"/>
            <a:ext cx="7696200" cy="4608512"/>
          </a:xfrm>
        </p:spPr>
        <p:txBody>
          <a:bodyPr/>
          <a:lstStyle/>
          <a:p>
            <a:r>
              <a:rPr lang="nb-NO" sz="2400" dirty="0" err="1"/>
              <a:t>B</a:t>
            </a:r>
            <a:r>
              <a:rPr lang="nb-NO" sz="2400" dirty="0" err="1" smtClean="0"/>
              <a:t>ackground</a:t>
            </a:r>
            <a:r>
              <a:rPr lang="nb-NO" sz="2400" dirty="0" smtClean="0"/>
              <a:t> </a:t>
            </a:r>
            <a:r>
              <a:rPr lang="nb-NO" sz="2400" dirty="0" err="1" smtClean="0"/>
              <a:t>information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CLP</a:t>
            </a:r>
          </a:p>
          <a:p>
            <a:r>
              <a:rPr lang="nb-NO" sz="2400" dirty="0" smtClean="0"/>
              <a:t>Definitions and </a:t>
            </a:r>
            <a:r>
              <a:rPr lang="nb-NO" sz="2400" dirty="0" err="1" smtClean="0"/>
              <a:t>rules</a:t>
            </a:r>
            <a:r>
              <a:rPr lang="nb-NO" sz="2400" dirty="0" smtClean="0"/>
              <a:t> used in </a:t>
            </a:r>
            <a:r>
              <a:rPr lang="nb-NO" sz="2400" dirty="0" err="1" smtClean="0"/>
              <a:t>classification</a:t>
            </a:r>
            <a:r>
              <a:rPr lang="nb-NO" sz="2400" dirty="0" smtClean="0"/>
              <a:t> and </a:t>
            </a:r>
            <a:r>
              <a:rPr lang="nb-NO" sz="2400" dirty="0" err="1" smtClean="0"/>
              <a:t>labelling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CLP</a:t>
            </a:r>
          </a:p>
          <a:p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1 &amp; 2</a:t>
            </a:r>
          </a:p>
          <a:p>
            <a:r>
              <a:rPr lang="nb-NO" sz="2400" dirty="0" smtClean="0"/>
              <a:t>More </a:t>
            </a:r>
            <a:r>
              <a:rPr lang="nb-NO" sz="2400" dirty="0" err="1" smtClean="0"/>
              <a:t>definitions</a:t>
            </a:r>
            <a:r>
              <a:rPr lang="nb-NO" sz="2400" dirty="0" smtClean="0"/>
              <a:t> and </a:t>
            </a:r>
            <a:r>
              <a:rPr lang="nb-NO" sz="2400" dirty="0" err="1" smtClean="0"/>
              <a:t>rules</a:t>
            </a:r>
            <a:endParaRPr lang="nb-NO" sz="2400" dirty="0" smtClean="0"/>
          </a:p>
          <a:p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3</a:t>
            </a:r>
          </a:p>
          <a:p>
            <a:r>
              <a:rPr lang="nb-NO" sz="2400" dirty="0" smtClean="0"/>
              <a:t>Even more </a:t>
            </a:r>
            <a:r>
              <a:rPr lang="nb-NO" sz="2400" dirty="0" err="1" smtClean="0"/>
              <a:t>definitions</a:t>
            </a:r>
            <a:r>
              <a:rPr lang="nb-NO" sz="2400" dirty="0" smtClean="0"/>
              <a:t> and </a:t>
            </a:r>
            <a:r>
              <a:rPr lang="nb-NO" sz="2400" dirty="0" err="1" smtClean="0"/>
              <a:t>rules</a:t>
            </a:r>
            <a:endParaRPr lang="nb-NO" sz="2400" dirty="0" smtClean="0"/>
          </a:p>
          <a:p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4</a:t>
            </a:r>
          </a:p>
          <a:p>
            <a:r>
              <a:rPr lang="nb-NO" sz="2400" dirty="0"/>
              <a:t>How do 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label</a:t>
            </a:r>
            <a:r>
              <a:rPr lang="nb-NO" sz="2400" dirty="0"/>
              <a:t> </a:t>
            </a:r>
            <a:r>
              <a:rPr lang="nb-NO" sz="2400" dirty="0" err="1"/>
              <a:t>chemicals</a:t>
            </a:r>
            <a:r>
              <a:rPr lang="nb-NO" sz="2400" dirty="0"/>
              <a:t> </a:t>
            </a:r>
            <a:r>
              <a:rPr lang="nb-NO" sz="2400" dirty="0" smtClean="0"/>
              <a:t>at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university</a:t>
            </a:r>
            <a:endParaRPr lang="nb-NO" sz="2400" dirty="0"/>
          </a:p>
          <a:p>
            <a:r>
              <a:rPr lang="nb-NO" sz="2400" dirty="0" err="1" smtClean="0">
                <a:solidFill>
                  <a:srgbClr val="0070C0"/>
                </a:solidFill>
              </a:rPr>
              <a:t>Optional</a:t>
            </a:r>
            <a:r>
              <a:rPr lang="nb-NO" sz="2400" dirty="0" smtClean="0">
                <a:solidFill>
                  <a:srgbClr val="0070C0"/>
                </a:solidFill>
              </a:rPr>
              <a:t> </a:t>
            </a:r>
            <a:r>
              <a:rPr lang="nb-NO" sz="2400" dirty="0" err="1" smtClean="0">
                <a:solidFill>
                  <a:srgbClr val="0070C0"/>
                </a:solidFill>
              </a:rPr>
              <a:t>exercise</a:t>
            </a:r>
            <a:r>
              <a:rPr lang="nb-NO" sz="2400" dirty="0" smtClean="0">
                <a:solidFill>
                  <a:srgbClr val="0070C0"/>
                </a:solidFill>
              </a:rPr>
              <a:t> 5 – </a:t>
            </a:r>
            <a:r>
              <a:rPr lang="nb-NO" sz="2400" dirty="0" err="1" smtClean="0">
                <a:solidFill>
                  <a:srgbClr val="0070C0"/>
                </a:solidFill>
              </a:rPr>
              <a:t>solve</a:t>
            </a:r>
            <a:r>
              <a:rPr lang="nb-NO" sz="2400" dirty="0" smtClean="0">
                <a:solidFill>
                  <a:srgbClr val="0070C0"/>
                </a:solidFill>
              </a:rPr>
              <a:t> during </a:t>
            </a:r>
            <a:r>
              <a:rPr lang="nb-NO" sz="2400" dirty="0" err="1" smtClean="0">
                <a:solidFill>
                  <a:srgbClr val="0070C0"/>
                </a:solidFill>
              </a:rPr>
              <a:t>the</a:t>
            </a:r>
            <a:r>
              <a:rPr lang="nb-NO" sz="2400" dirty="0" smtClean="0">
                <a:solidFill>
                  <a:srgbClr val="0070C0"/>
                </a:solidFill>
              </a:rPr>
              <a:t> </a:t>
            </a:r>
            <a:r>
              <a:rPr lang="nb-NO" sz="2400" dirty="0" err="1" smtClean="0">
                <a:solidFill>
                  <a:srgbClr val="0070C0"/>
                </a:solidFill>
              </a:rPr>
              <a:t>day</a:t>
            </a:r>
            <a:r>
              <a:rPr lang="nb-NO" sz="2400" dirty="0" smtClean="0">
                <a:solidFill>
                  <a:srgbClr val="0070C0"/>
                </a:solidFill>
              </a:rPr>
              <a:t>.</a:t>
            </a:r>
          </a:p>
          <a:p>
            <a:endParaRPr lang="nb-NO" dirty="0" smtClean="0"/>
          </a:p>
          <a:p>
            <a:endParaRPr lang="nb-NO" dirty="0" smtClean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41413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696200" cy="1143000"/>
          </a:xfrm>
        </p:spPr>
        <p:txBody>
          <a:bodyPr/>
          <a:lstStyle/>
          <a:p>
            <a:r>
              <a:rPr lang="nb-NO" dirty="0" smtClean="0"/>
              <a:t>Leads to different </a:t>
            </a:r>
            <a:r>
              <a:rPr lang="nb-NO" dirty="0" err="1" smtClean="0"/>
              <a:t>classification</a:t>
            </a:r>
            <a:r>
              <a:rPr lang="nb-NO" dirty="0" smtClean="0"/>
              <a:t> for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mixture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981200"/>
            <a:ext cx="4438972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Ammonia</a:t>
            </a:r>
            <a:r>
              <a:rPr lang="nb-NO" dirty="0" smtClean="0"/>
              <a:t> 25 % (Avantor)</a:t>
            </a:r>
          </a:p>
          <a:p>
            <a:pPr marL="0" indent="0">
              <a:buNone/>
            </a:pP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corrosion</a:t>
            </a:r>
            <a:r>
              <a:rPr lang="nb-NO" dirty="0" smtClean="0"/>
              <a:t> 1B</a:t>
            </a:r>
          </a:p>
          <a:p>
            <a:pPr marL="0" indent="0">
              <a:buNone/>
            </a:pPr>
            <a:r>
              <a:rPr lang="nb-NO" dirty="0" err="1"/>
              <a:t>Aquatic</a:t>
            </a:r>
            <a:r>
              <a:rPr lang="nb-NO" dirty="0"/>
              <a:t> </a:t>
            </a:r>
            <a:r>
              <a:rPr lang="nb-NO" dirty="0" err="1"/>
              <a:t>acute</a:t>
            </a:r>
            <a:r>
              <a:rPr lang="nb-NO" dirty="0"/>
              <a:t>, 1</a:t>
            </a:r>
          </a:p>
          <a:p>
            <a:pPr marL="0" indent="0">
              <a:buNone/>
            </a:pPr>
            <a:r>
              <a:rPr lang="nb-NO" dirty="0"/>
              <a:t>STOT, SE, </a:t>
            </a:r>
            <a:r>
              <a:rPr lang="nb-NO" dirty="0" smtClean="0"/>
              <a:t>3</a:t>
            </a:r>
          </a:p>
          <a:p>
            <a:pPr marL="0" indent="0">
              <a:buNone/>
            </a:pPr>
            <a:r>
              <a:rPr lang="nb-NO" dirty="0" err="1" smtClean="0"/>
              <a:t>Serious</a:t>
            </a:r>
            <a:r>
              <a:rPr lang="nb-NO" dirty="0" smtClean="0"/>
              <a:t> </a:t>
            </a:r>
            <a:r>
              <a:rPr lang="nb-NO" dirty="0" err="1" smtClean="0"/>
              <a:t>eyedamage</a:t>
            </a:r>
            <a:r>
              <a:rPr lang="nb-NO" dirty="0" smtClean="0"/>
              <a:t>, 1</a:t>
            </a:r>
          </a:p>
          <a:p>
            <a:pPr marL="0" indent="0">
              <a:buNone/>
            </a:pP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chronic</a:t>
            </a:r>
            <a:r>
              <a:rPr lang="nb-NO" dirty="0" smtClean="0"/>
              <a:t>, 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4121596" cy="4114800"/>
          </a:xfrm>
        </p:spPr>
        <p:txBody>
          <a:bodyPr/>
          <a:lstStyle/>
          <a:p>
            <a:pPr marL="0" indent="0">
              <a:buNone/>
            </a:pPr>
            <a:r>
              <a:rPr lang="nb-NO" dirty="0" err="1" smtClean="0"/>
              <a:t>Ammonia</a:t>
            </a:r>
            <a:r>
              <a:rPr lang="nb-NO" dirty="0" smtClean="0"/>
              <a:t> 25 % (Merck)</a:t>
            </a:r>
          </a:p>
          <a:p>
            <a:pPr marL="0" indent="0">
              <a:buNone/>
            </a:pPr>
            <a:r>
              <a:rPr lang="nb-NO" dirty="0" err="1" smtClean="0"/>
              <a:t>Skin</a:t>
            </a:r>
            <a:r>
              <a:rPr lang="nb-NO" dirty="0" smtClean="0"/>
              <a:t> </a:t>
            </a:r>
            <a:r>
              <a:rPr lang="nb-NO" dirty="0" err="1" smtClean="0"/>
              <a:t>corrosion</a:t>
            </a:r>
            <a:r>
              <a:rPr lang="nb-NO" dirty="0" smtClean="0"/>
              <a:t>, 1B</a:t>
            </a:r>
          </a:p>
          <a:p>
            <a:pPr marL="0" indent="0">
              <a:buNone/>
            </a:pPr>
            <a:r>
              <a:rPr lang="nb-NO" dirty="0" err="1" smtClean="0"/>
              <a:t>Aquatic</a:t>
            </a:r>
            <a:r>
              <a:rPr lang="nb-NO" dirty="0" smtClean="0"/>
              <a:t> </a:t>
            </a:r>
            <a:r>
              <a:rPr lang="nb-NO" dirty="0" err="1" smtClean="0"/>
              <a:t>acute</a:t>
            </a:r>
            <a:r>
              <a:rPr lang="nb-NO" dirty="0" smtClean="0"/>
              <a:t>, 1</a:t>
            </a:r>
          </a:p>
          <a:p>
            <a:pPr marL="0" indent="0">
              <a:buNone/>
            </a:pPr>
            <a:r>
              <a:rPr lang="nb-NO" dirty="0" smtClean="0"/>
              <a:t>STOT, SE, 3</a:t>
            </a:r>
          </a:p>
          <a:p>
            <a:pPr marL="0" indent="0">
              <a:buNone/>
            </a:pPr>
            <a:r>
              <a:rPr lang="nb-NO" dirty="0" err="1" smtClean="0"/>
              <a:t>Corrosive</a:t>
            </a:r>
            <a:r>
              <a:rPr lang="nb-NO" dirty="0" smtClean="0"/>
              <a:t> to metals, 1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9512" y="2492896"/>
            <a:ext cx="8208912" cy="15841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0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96200" cy="1143000"/>
          </a:xfrm>
        </p:spPr>
        <p:txBody>
          <a:bodyPr/>
          <a:lstStyle/>
          <a:p>
            <a:r>
              <a:rPr lang="nb-NO" dirty="0" smtClean="0"/>
              <a:t>CLP in </a:t>
            </a:r>
            <a:r>
              <a:rPr lang="nb-NO" dirty="0" err="1" smtClean="0"/>
              <a:t>scientific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Regulation (CLP) </a:t>
            </a:r>
            <a:r>
              <a:rPr lang="en-US" dirty="0"/>
              <a:t>shall not apply to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substances and mixtures for scientific research and development, which are not placed on the market, provided they are used under controlled conditions in accordance with Community workplace and environmental legislation.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6165303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hlinkClick r:id="rId2"/>
              </a:rPr>
              <a:t>http://</a:t>
            </a:r>
            <a:r>
              <a:rPr lang="nb-NO" sz="1100" dirty="0" smtClean="0">
                <a:hlinkClick r:id="rId2"/>
              </a:rPr>
              <a:t>eur-lex.europa.eu/LexUriServ/LexUriServ.do?uri=OJ:L:2008:353:0001:1355:en:PDF</a:t>
            </a:r>
            <a:endParaRPr lang="nb-NO" sz="1100" dirty="0" smtClean="0"/>
          </a:p>
          <a:p>
            <a:r>
              <a:rPr lang="nb-NO" sz="1100" dirty="0" err="1" smtClean="0"/>
              <a:t>Title</a:t>
            </a:r>
            <a:r>
              <a:rPr lang="nb-NO" sz="1100" dirty="0" smtClean="0"/>
              <a:t> 1, </a:t>
            </a:r>
            <a:r>
              <a:rPr lang="nb-NO" sz="1100" dirty="0" err="1" smtClean="0"/>
              <a:t>Article</a:t>
            </a:r>
            <a:r>
              <a:rPr lang="nb-NO" sz="1100" dirty="0" smtClean="0"/>
              <a:t> 1, 2d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908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73832"/>
            <a:ext cx="8352928" cy="1143000"/>
          </a:xfrm>
        </p:spPr>
        <p:txBody>
          <a:bodyPr/>
          <a:lstStyle/>
          <a:p>
            <a:r>
              <a:rPr lang="nb-NO" dirty="0" smtClean="0"/>
              <a:t>How to </a:t>
            </a:r>
            <a:r>
              <a:rPr lang="nb-NO" dirty="0" err="1" smtClean="0"/>
              <a:t>label</a:t>
            </a:r>
            <a:r>
              <a:rPr lang="nb-NO" dirty="0" smtClean="0"/>
              <a:t> </a:t>
            </a:r>
            <a:r>
              <a:rPr lang="nb-NO" dirty="0" err="1" smtClean="0"/>
              <a:t>mixtures</a:t>
            </a:r>
            <a:r>
              <a:rPr lang="nb-NO" dirty="0" smtClean="0"/>
              <a:t> in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science</a:t>
            </a:r>
            <a:r>
              <a:rPr lang="nb-NO" dirty="0" smtClean="0"/>
              <a:t> lab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to be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same </a:t>
            </a:r>
            <a:r>
              <a:rPr lang="nb-NO" dirty="0" err="1" smtClean="0"/>
              <a:t>day</a:t>
            </a:r>
            <a:r>
              <a:rPr lang="nb-NO" dirty="0" smtClean="0"/>
              <a:t> do not </a:t>
            </a:r>
            <a:r>
              <a:rPr lang="nb-NO" dirty="0" err="1" smtClean="0"/>
              <a:t>require</a:t>
            </a:r>
            <a:r>
              <a:rPr lang="nb-NO" dirty="0" smtClean="0"/>
              <a:t>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labelling</a:t>
            </a:r>
            <a:endParaRPr lang="nb-NO" dirty="0" smtClean="0"/>
          </a:p>
          <a:p>
            <a:r>
              <a:rPr lang="nb-NO" dirty="0" err="1" smtClean="0"/>
              <a:t>Mixtures</a:t>
            </a:r>
            <a:r>
              <a:rPr lang="nb-NO" dirty="0" smtClean="0"/>
              <a:t> </a:t>
            </a:r>
            <a:r>
              <a:rPr lang="nb-NO" dirty="0" err="1" smtClean="0"/>
              <a:t>that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left</a:t>
            </a:r>
            <a:r>
              <a:rPr lang="nb-NO" dirty="0" smtClean="0"/>
              <a:t> over </a:t>
            </a:r>
            <a:r>
              <a:rPr lang="nb-NO" dirty="0" err="1" smtClean="0"/>
              <a:t>night</a:t>
            </a:r>
            <a:r>
              <a:rPr lang="nb-NO" dirty="0" smtClean="0"/>
              <a:t> </a:t>
            </a:r>
            <a:r>
              <a:rPr lang="nb-NO" dirty="0" err="1" smtClean="0"/>
              <a:t>requires</a:t>
            </a:r>
            <a:r>
              <a:rPr lang="nb-NO" dirty="0" smtClean="0"/>
              <a:t> a minimum </a:t>
            </a:r>
            <a:r>
              <a:rPr lang="nb-NO" dirty="0" err="1" smtClean="0"/>
              <a:t>labelling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:</a:t>
            </a:r>
          </a:p>
          <a:p>
            <a:pPr lvl="1"/>
            <a:r>
              <a:rPr lang="nb-NO" dirty="0" err="1" smtClean="0"/>
              <a:t>Name</a:t>
            </a:r>
            <a:r>
              <a:rPr lang="nb-NO" dirty="0" smtClean="0"/>
              <a:t> and molar </a:t>
            </a:r>
            <a:r>
              <a:rPr lang="nb-NO" dirty="0" err="1" smtClean="0"/>
              <a:t>concentration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</a:t>
            </a:r>
            <a:r>
              <a:rPr lang="nb-NO" dirty="0" err="1" smtClean="0"/>
              <a:t>pictograms</a:t>
            </a:r>
            <a:endParaRPr lang="nb-NO" dirty="0" smtClean="0"/>
          </a:p>
          <a:p>
            <a:pPr lvl="1"/>
            <a:r>
              <a:rPr lang="nb-NO" dirty="0" err="1" smtClean="0"/>
              <a:t>Hazard</a:t>
            </a:r>
            <a:r>
              <a:rPr lang="nb-NO" dirty="0" smtClean="0"/>
              <a:t> statements</a:t>
            </a:r>
          </a:p>
          <a:p>
            <a:pPr lvl="1"/>
            <a:r>
              <a:rPr lang="nb-NO" dirty="0" err="1" smtClean="0"/>
              <a:t>Highly</a:t>
            </a:r>
            <a:r>
              <a:rPr lang="nb-NO" dirty="0" smtClean="0"/>
              <a:t> relevant </a:t>
            </a:r>
            <a:r>
              <a:rPr lang="nb-NO" dirty="0" err="1" smtClean="0"/>
              <a:t>precautionairy</a:t>
            </a:r>
            <a:r>
              <a:rPr lang="nb-NO" smtClean="0"/>
              <a:t> statements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6766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Plus, minus, delta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is it </a:t>
            </a:r>
            <a:r>
              <a:rPr lang="nb-NO" dirty="0" err="1" smtClean="0"/>
              <a:t>important</a:t>
            </a:r>
            <a:r>
              <a:rPr lang="nb-NO" dirty="0" smtClean="0"/>
              <a:t> to </a:t>
            </a:r>
            <a:r>
              <a:rPr lang="nb-NO" dirty="0" err="1" smtClean="0"/>
              <a:t>classify</a:t>
            </a:r>
            <a:r>
              <a:rPr lang="nb-NO" dirty="0" smtClean="0"/>
              <a:t> and </a:t>
            </a:r>
            <a:r>
              <a:rPr lang="nb-NO" dirty="0" err="1" smtClean="0"/>
              <a:t>label</a:t>
            </a:r>
            <a:r>
              <a:rPr lang="nb-NO" dirty="0" smtClean="0"/>
              <a:t> </a:t>
            </a:r>
            <a:r>
              <a:rPr lang="nb-NO" dirty="0" err="1" smtClean="0"/>
              <a:t>chemicals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451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0" y="341784"/>
            <a:ext cx="5968008" cy="1143000"/>
          </a:xfrm>
        </p:spPr>
        <p:txBody>
          <a:bodyPr/>
          <a:lstStyle/>
          <a:p>
            <a:r>
              <a:rPr lang="nb-NO" sz="2800" dirty="0" smtClean="0">
                <a:solidFill>
                  <a:srgbClr val="FF0000"/>
                </a:solidFill>
              </a:rPr>
              <a:t>HSE</a:t>
            </a:r>
            <a:r>
              <a:rPr lang="nb-NO" sz="2800" dirty="0" smtClean="0"/>
              <a:t>/</a:t>
            </a:r>
            <a:r>
              <a:rPr lang="nb-NO" sz="2800" dirty="0" smtClean="0">
                <a:solidFill>
                  <a:srgbClr val="0070C0"/>
                </a:solidFill>
              </a:rPr>
              <a:t>HMS</a:t>
            </a:r>
            <a:r>
              <a:rPr lang="nb-NO" sz="2800" dirty="0" smtClean="0"/>
              <a:t> – </a:t>
            </a:r>
            <a:r>
              <a:rPr lang="nb-NO" sz="2800" dirty="0" err="1" smtClean="0"/>
              <a:t>authorities</a:t>
            </a:r>
            <a:r>
              <a:rPr lang="nb-NO" sz="2800" dirty="0" smtClean="0"/>
              <a:t> in Norway</a:t>
            </a:r>
            <a:endParaRPr lang="nb-NO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73336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Nature  </a:t>
                      </a:r>
                      <a:r>
                        <a:rPr lang="nb-NO" sz="2000" dirty="0" err="1">
                          <a:effectLst/>
                        </a:rPr>
                        <a:t>of</a:t>
                      </a:r>
                      <a:r>
                        <a:rPr lang="nb-NO" sz="2000" dirty="0">
                          <a:effectLst/>
                        </a:rPr>
                        <a:t> </a:t>
                      </a:r>
                      <a:r>
                        <a:rPr lang="nb-NO" sz="2000" dirty="0" err="1">
                          <a:effectLst/>
                        </a:rPr>
                        <a:t>hazards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Resposible</a:t>
                      </a:r>
                      <a:r>
                        <a:rPr lang="en-US" sz="2000" dirty="0" smtClean="0">
                          <a:effectLst/>
                        </a:rPr>
                        <a:t> authorities for HSE-laws </a:t>
                      </a:r>
                      <a:r>
                        <a:rPr lang="en-US" sz="2000" dirty="0">
                          <a:effectLst/>
                        </a:rPr>
                        <a:t>and regulations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FF0000"/>
                          </a:solidFill>
                          <a:effectLst/>
                        </a:rPr>
                        <a:t>Health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H</a:t>
                      </a:r>
                      <a:r>
                        <a:rPr lang="nb-NO" sz="2400" dirty="0">
                          <a:effectLst/>
                        </a:rPr>
                        <a:t>else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effectLst/>
                        </a:rPr>
                        <a:t>Health </a:t>
                      </a: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</a:t>
                      </a:r>
                      <a:r>
                        <a:rPr lang="en-US" sz="2400" dirty="0" err="1">
                          <a:effectLst/>
                        </a:rPr>
                        <a:t>Labour</a:t>
                      </a:r>
                      <a:r>
                        <a:rPr lang="en-US" sz="2400" dirty="0">
                          <a:effectLst/>
                        </a:rPr>
                        <a:t> Inspection Authority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err="1">
                          <a:effectLst/>
                        </a:rPr>
                        <a:t>Arbeidstilsynet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solidFill>
                            <a:srgbClr val="FF0000"/>
                          </a:solidFill>
                          <a:effectLst/>
                        </a:rPr>
                        <a:t>Safety</a:t>
                      </a:r>
                      <a:endParaRPr lang="nb-NO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S</a:t>
                      </a:r>
                      <a:r>
                        <a:rPr lang="nb-NO" sz="2400" dirty="0">
                          <a:effectLst/>
                        </a:rPr>
                        <a:t>ikkerhet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 err="1">
                          <a:effectLst/>
                        </a:rPr>
                        <a:t>Physical</a:t>
                      </a:r>
                      <a:r>
                        <a:rPr lang="nb-NO" sz="2400" dirty="0">
                          <a:effectLst/>
                        </a:rPr>
                        <a:t> </a:t>
                      </a: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Directorate for Civil Protection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i="1" dirty="0">
                          <a:effectLst/>
                        </a:rPr>
                        <a:t>Direktoratet for </a:t>
                      </a:r>
                      <a:r>
                        <a:rPr lang="nb-NO" sz="2400" i="1" dirty="0" smtClean="0">
                          <a:effectLst/>
                        </a:rPr>
                        <a:t>samfunnssikkerhet </a:t>
                      </a:r>
                      <a:r>
                        <a:rPr lang="nb-NO" sz="2400" i="1" dirty="0">
                          <a:effectLst/>
                        </a:rPr>
                        <a:t>og </a:t>
                      </a:r>
                      <a:r>
                        <a:rPr lang="nb-NO" sz="2400" i="1" dirty="0" smtClean="0">
                          <a:effectLst/>
                        </a:rPr>
                        <a:t>beredskap (DSB)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6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solidFill>
                            <a:srgbClr val="FF0000"/>
                          </a:solidFill>
                          <a:effectLst/>
                        </a:rPr>
                        <a:t>Environment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dirty="0">
                          <a:solidFill>
                            <a:srgbClr val="0070C0"/>
                          </a:solidFill>
                          <a:effectLst/>
                        </a:rPr>
                        <a:t>M</a:t>
                      </a:r>
                      <a:r>
                        <a:rPr lang="nb-NO" sz="2400" dirty="0">
                          <a:effectLst/>
                        </a:rPr>
                        <a:t>iljø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900" dirty="0">
                          <a:effectLst/>
                        </a:rPr>
                        <a:t> </a:t>
                      </a:r>
                      <a:endParaRPr lang="nb-NO" sz="19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Environment</a:t>
                      </a:r>
                      <a:endParaRPr lang="nb-NO" sz="20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Norwegian Environment Agency</a:t>
                      </a:r>
                      <a:endParaRPr lang="nb-NO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i="1" dirty="0">
                          <a:effectLst/>
                        </a:rPr>
                        <a:t>Miljødirektoratet</a:t>
                      </a:r>
                      <a:endParaRPr lang="nb-NO" sz="2400" i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21" y="2420888"/>
            <a:ext cx="1551235" cy="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01268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42" y="5445224"/>
            <a:ext cx="891014" cy="88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3" y="116632"/>
            <a:ext cx="2809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06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20688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654867"/>
              </p:ext>
            </p:extLst>
          </p:nvPr>
        </p:nvGraphicFramePr>
        <p:xfrm>
          <a:off x="0" y="1700808"/>
          <a:ext cx="9144000" cy="52565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475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8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7383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GHS</a:t>
                      </a:r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G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lobal </a:t>
                      </a:r>
                      <a:r>
                        <a:rPr lang="nb-NO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H</a:t>
                      </a:r>
                      <a:r>
                        <a:rPr lang="nb-NO" sz="2400" b="1" dirty="0" err="1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armonized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nb-NO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SimSun"/>
                          <a:cs typeface="Times New Roman"/>
                        </a:rPr>
                        <a:t>S</a:t>
                      </a:r>
                      <a:r>
                        <a:rPr lang="nb-NO" sz="2400" b="1" dirty="0" smtClean="0">
                          <a:effectLst/>
                          <a:latin typeface="+mn-lt"/>
                          <a:ea typeface="SimSun"/>
                          <a:cs typeface="Times New Roman"/>
                        </a:rPr>
                        <a:t>ystem </a:t>
                      </a:r>
                      <a:r>
                        <a:rPr lang="en-US" sz="2400" b="1" dirty="0" smtClean="0"/>
                        <a:t>for classification and labelling of chemicals </a:t>
                      </a:r>
                      <a:endParaRPr lang="nb-NO" sz="2400" b="1" dirty="0" smtClean="0">
                        <a:effectLst/>
                        <a:latin typeface="+mn-lt"/>
                        <a:ea typeface="SimSu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FNs globalt harmoniserte system for klassifisering og merking </a:t>
                      </a:r>
                      <a:r>
                        <a:rPr lang="nb-NO" sz="24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av kjemikalier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201">
                <a:tc>
                  <a:txBody>
                    <a:bodyPr/>
                    <a:lstStyle/>
                    <a:p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ECHA</a:t>
                      </a:r>
                    </a:p>
                    <a:p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uropean </a:t>
                      </a:r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gency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GHS in EU by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updating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inventory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 GHS 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substances</a:t>
                      </a:r>
                      <a:endParaRPr lang="nb-NO" sz="2400" dirty="0" smtClean="0"/>
                    </a:p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Det europeiske kjemikaliebyrået ECHA har ansvar for å etablere og holde oppdatert et register over stoffers fareklassifisering og -merking.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81200"/>
            <a:ext cx="1080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952"/>
            <a:ext cx="108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47727"/>
              </p:ext>
            </p:extLst>
          </p:nvPr>
        </p:nvGraphicFramePr>
        <p:xfrm>
          <a:off x="26318" y="1772816"/>
          <a:ext cx="9117682" cy="508518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93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2127">
                <a:tc>
                  <a:txBody>
                    <a:bodyPr/>
                    <a:lstStyle/>
                    <a:p>
                      <a:pPr marL="0" marR="0" indent="0" algn="l" defTabSz="36292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Regulation</a:t>
                      </a:r>
                      <a:r>
                        <a:rPr lang="nb-NO" sz="2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(EC) No </a:t>
                      </a:r>
                      <a:r>
                        <a:rPr lang="nb-NO" sz="2400" dirty="0" smtClean="0"/>
                        <a:t>1907/2006 </a:t>
                      </a:r>
                      <a:endParaRPr lang="nb-NO" sz="2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egistration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registrering</a:t>
                      </a:r>
                    </a:p>
                    <a:p>
                      <a:r>
                        <a:rPr lang="nb-NO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valuation,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vurdering </a:t>
                      </a: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uthorisation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nb-NO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estriction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godkjenning og begrensning</a:t>
                      </a:r>
                    </a:p>
                    <a:p>
                      <a:r>
                        <a:rPr lang="nb-NO" sz="2400" b="1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nb-NO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emicals</a:t>
                      </a:r>
                      <a:r>
                        <a:rPr lang="nb-NO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nb-NO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kjemikalier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2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CLP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dirty="0" err="1" smtClean="0"/>
                        <a:t>Regulation</a:t>
                      </a:r>
                      <a:r>
                        <a:rPr lang="nb-NO" sz="2400" dirty="0" smtClean="0"/>
                        <a:t> (EC) No 1272/2008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lassification.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klassifisering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abelling,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merking</a:t>
                      </a:r>
                      <a:endParaRPr lang="en-US" sz="2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ackaging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Substances and Mixtures,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emballering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stoffer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og</a:t>
                      </a:r>
                      <a:r>
                        <a:rPr lang="en-US" sz="24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stoffblandinger</a:t>
                      </a:r>
                      <a:endParaRPr lang="en-US" sz="2400" b="0" kern="12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96200" cy="1143000"/>
          </a:xfrm>
        </p:spPr>
        <p:txBody>
          <a:bodyPr/>
          <a:lstStyle/>
          <a:p>
            <a:r>
              <a:rPr lang="nb-NO" sz="2800" dirty="0" err="1"/>
              <a:t>About</a:t>
            </a:r>
            <a:r>
              <a:rPr lang="nb-NO" sz="2800" dirty="0"/>
              <a:t>  </a:t>
            </a:r>
            <a:r>
              <a:rPr lang="nb-NO" sz="2800" dirty="0" err="1"/>
              <a:t>Regulation</a:t>
            </a:r>
            <a:r>
              <a:rPr lang="nb-NO" sz="2800" dirty="0"/>
              <a:t> (EC) No 1272/2008 </a:t>
            </a:r>
            <a:r>
              <a:rPr lang="nb-NO" sz="2800" dirty="0">
                <a:solidFill>
                  <a:srgbClr val="FF0000"/>
                </a:solidFill>
              </a:rPr>
              <a:t>(CLP)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3164636"/>
            <a:ext cx="1080000" cy="7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2348880"/>
            <a:ext cx="1080000" cy="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5653323"/>
            <a:ext cx="1080000" cy="73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2" y="4869160"/>
            <a:ext cx="1080000" cy="64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4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olelab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C8C92"/>
      </a:hlink>
      <a:folHlink>
        <a:srgbClr val="7299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2013-tynn-tynnere-tynnest-gabriel</Template>
  <TotalTime>7640</TotalTime>
  <Words>1279</Words>
  <Application>Microsoft Office PowerPoint</Application>
  <PresentationFormat>On-screen Show (4:3)</PresentationFormat>
  <Paragraphs>330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SimSun</vt:lpstr>
      <vt:lpstr>Arial</vt:lpstr>
      <vt:lpstr>Calibri</vt:lpstr>
      <vt:lpstr>Cambria Math</vt:lpstr>
      <vt:lpstr>Times New Roman</vt:lpstr>
      <vt:lpstr>ヒラギノ角ゴ Pro W3</vt:lpstr>
      <vt:lpstr>skolelab</vt:lpstr>
      <vt:lpstr>Introduction to</vt:lpstr>
      <vt:lpstr>Competence aims</vt:lpstr>
      <vt:lpstr>Outline</vt:lpstr>
      <vt:lpstr>Breaks</vt:lpstr>
      <vt:lpstr>Outline</vt:lpstr>
      <vt:lpstr>Why is it important to classify and label chemicals?</vt:lpstr>
      <vt:lpstr>HSE/HMS – authorities in Norway</vt:lpstr>
      <vt:lpstr>About  Regulation (EC) No 1272/2008 (CLP)</vt:lpstr>
      <vt:lpstr>About  Regulation (EC) No 1272/2008 (CLP)</vt:lpstr>
      <vt:lpstr>Timeline for implementing CLP</vt:lpstr>
      <vt:lpstr>PowerPoint Presentation</vt:lpstr>
      <vt:lpstr>PowerPoint Presentation</vt:lpstr>
      <vt:lpstr>Product identifier </vt:lpstr>
      <vt:lpstr>Hazard classes and categories</vt:lpstr>
      <vt:lpstr>Hazard pictograms</vt:lpstr>
      <vt:lpstr>Signal words and hazard statements</vt:lpstr>
      <vt:lpstr>Groups of  hazard and precautionary statements</vt:lpstr>
      <vt:lpstr>Exercises - CLP</vt:lpstr>
      <vt:lpstr>PowerPoint Presentation</vt:lpstr>
      <vt:lpstr>PowerPoint Presentation</vt:lpstr>
      <vt:lpstr>PowerPoint Presentation</vt:lpstr>
      <vt:lpstr>PowerPoint Presentation</vt:lpstr>
      <vt:lpstr>Exercises - CLP</vt:lpstr>
      <vt:lpstr>PowerPoint Presentation</vt:lpstr>
      <vt:lpstr>PowerPoint Presentation</vt:lpstr>
      <vt:lpstr>PowerPoint Presentation</vt:lpstr>
      <vt:lpstr>PowerPoint Presentation</vt:lpstr>
      <vt:lpstr>Labelling with only hazard pictogram and signal word</vt:lpstr>
      <vt:lpstr>Concentration limits</vt:lpstr>
      <vt:lpstr>Classification for acute or chronic aquatic hazard</vt:lpstr>
      <vt:lpstr>M - factor</vt:lpstr>
      <vt:lpstr>Classification – Aquatic acute</vt:lpstr>
      <vt:lpstr>Exercises - CLP</vt:lpstr>
      <vt:lpstr>PowerPoint Presentation</vt:lpstr>
      <vt:lpstr>PowerPoint Presentation</vt:lpstr>
      <vt:lpstr>PowerPoint Presentation</vt:lpstr>
      <vt:lpstr>PowerPoint Presentation</vt:lpstr>
      <vt:lpstr>Classification – Aquatic chronic</vt:lpstr>
      <vt:lpstr>Classification – Acute toxicity</vt:lpstr>
      <vt:lpstr>Acute toxicity</vt:lpstr>
      <vt:lpstr>PowerPoint Presentation</vt:lpstr>
      <vt:lpstr>Acute toxicity</vt:lpstr>
      <vt:lpstr>Exercises - CLP</vt:lpstr>
      <vt:lpstr>PowerPoint Presentation</vt:lpstr>
      <vt:lpstr>PowerPoint Presentation</vt:lpstr>
      <vt:lpstr>Labelling with only hazard pictogram and signal word</vt:lpstr>
      <vt:lpstr>Exercise - CLP (optional)</vt:lpstr>
      <vt:lpstr>PowerPoint Presentation</vt:lpstr>
      <vt:lpstr>Harmonised classification</vt:lpstr>
      <vt:lpstr>Leads to different classification for the same mixture</vt:lpstr>
      <vt:lpstr>CLP in scientific research</vt:lpstr>
      <vt:lpstr>How to label mixtures in your science lab </vt:lpstr>
      <vt:lpstr>Evaluation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 Skaugrud</dc:creator>
  <cp:lastModifiedBy>Svein Tveit</cp:lastModifiedBy>
  <cp:revision>248</cp:revision>
  <cp:lastPrinted>2017-01-17T10:50:42Z</cp:lastPrinted>
  <dcterms:created xsi:type="dcterms:W3CDTF">2014-08-11T07:38:08Z</dcterms:created>
  <dcterms:modified xsi:type="dcterms:W3CDTF">2018-08-21T06:58:28Z</dcterms:modified>
</cp:coreProperties>
</file>