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350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53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81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64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66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2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44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7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01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3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0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10AD-A83F-48BC-9C03-6A24334D7FF3}" type="datetimeFigureOut">
              <a:rPr lang="nb-NO" smtClean="0"/>
              <a:t>04.11.2021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C59C-6675-4497-9693-0735E7D619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4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e.chatzitakis@smn.uio.no" TargetMode="External"/><Relationship Id="rId5" Type="http://schemas.openxmlformats.org/officeDocument/2006/relationships/hyperlink" Target="mailto:truls.norby@kjemi.uio.no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3339" y="4727162"/>
            <a:ext cx="2147618" cy="19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/>
          <a:stretch>
            <a:fillRect/>
          </a:stretch>
        </p:blipFill>
        <p:spPr bwMode="auto">
          <a:xfrm>
            <a:off x="2889354" y="4642764"/>
            <a:ext cx="2974870" cy="21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r="11200"/>
          <a:stretch>
            <a:fillRect/>
          </a:stretch>
        </p:blipFill>
        <p:spPr bwMode="auto">
          <a:xfrm>
            <a:off x="6087364" y="4686945"/>
            <a:ext cx="2640457" cy="21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3997" y="76610"/>
            <a:ext cx="917799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B.Sc. and M.Sc. projects related to </a:t>
            </a:r>
            <a:r>
              <a:rPr kumimoji="0" lang="en-GB" alt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photoelectrochemistry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(PEC) as part of the Group for Electrochemistry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(Leader </a:t>
            </a:r>
            <a:r>
              <a:rPr kumimoji="0" lang="en-GB" alt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Truls Norby, 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truls.norby@kjemi.uio.no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(contact: 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athanasios.chatzitakis@smn.uio.no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‘’</a:t>
            </a:r>
            <a:r>
              <a:rPr kumimoji="0" lang="en-GB" alt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Sakis</a:t>
            </a:r>
            <a:r>
              <a:rPr kumimoji="0" lang="en-GB" alt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’’ Chatzitakis)</a:t>
            </a:r>
            <a:endParaRPr kumimoji="0" lang="nb-NO" alt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6523" y="2009699"/>
            <a:ext cx="848422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Aim: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combines synthesis of thin films of </a:t>
            </a:r>
            <a:r>
              <a:rPr kumimoji="0" lang="en-GB" altLang="nb-NO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photoabsorbing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materials and their integration in PV devices for water electrolysis driven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sunlight.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Learning: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and advanced (photo)electrochemistry.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measurements of solar cells.</a:t>
            </a:r>
            <a:endParaRPr kumimoji="0" lang="en-GB" altLang="nb-NO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and structural characterisation of thin films of Ta</a:t>
            </a:r>
            <a:r>
              <a:rPr kumimoji="0" lang="en-GB" altLang="nb-NO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GB" altLang="nb-NO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integrations with PV.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work. </a:t>
            </a:r>
            <a:endParaRPr kumimoji="0" lang="en-GB" alt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23" y="1670162"/>
            <a:ext cx="851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altLang="nb-NO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Tantalum nitride (Ta</a:t>
            </a:r>
            <a:r>
              <a:rPr lang="en-GB" altLang="nb-NO" sz="1600" u="sng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altLang="nb-NO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altLang="nb-NO" sz="1600" u="sng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altLang="nb-NO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films on glass and integration in tandem photovoltaic (PV) structures for water electrolysis with solar light. (</a:t>
            </a:r>
            <a:r>
              <a:rPr lang="en-GB" altLang="nb-NO" sz="16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Kjemi</a:t>
            </a:r>
            <a:r>
              <a:rPr lang="en-GB" altLang="nb-NO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MENA</a:t>
            </a:r>
            <a:r>
              <a:rPr lang="en-GB" altLang="nb-NO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sz="1600" dirty="0"/>
          </a:p>
        </p:txBody>
      </p:sp>
      <p:cxnSp>
        <p:nvCxnSpPr>
          <p:cNvPr id="9" name="Straight Arrow Connector 8"/>
          <p:cNvCxnSpPr>
            <a:endCxn id="11" idx="2"/>
          </p:cNvCxnSpPr>
          <p:nvPr/>
        </p:nvCxnSpPr>
        <p:spPr>
          <a:xfrm flipH="1" flipV="1">
            <a:off x="1346144" y="4134117"/>
            <a:ext cx="197068" cy="12416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663" y="3826340"/>
            <a:ext cx="2466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Your samples will look like that 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139" y="3561026"/>
            <a:ext cx="39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This is how your film looks in powerful </a:t>
            </a:r>
            <a:r>
              <a:rPr lang="en-US" sz="1400" b="1" dirty="0" err="1" smtClean="0">
                <a:solidFill>
                  <a:schemeClr val="accent6"/>
                </a:solidFill>
              </a:rPr>
              <a:t>microspcopes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Observed with Transmission Electron Microscopy (TEM)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>
            <a:endCxn id="15" idx="2"/>
          </p:cNvCxnSpPr>
          <p:nvPr/>
        </p:nvCxnSpPr>
        <p:spPr>
          <a:xfrm flipV="1">
            <a:off x="4404360" y="4515133"/>
            <a:ext cx="83629" cy="8341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3839" y="3476867"/>
            <a:ext cx="2687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Your basic and advanced electrochemical characterization will look like this. You will find a lot new information about your material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/>
          <p:cNvCxnSpPr>
            <a:endCxn id="20" idx="2"/>
          </p:cNvCxnSpPr>
          <p:nvPr/>
        </p:nvCxnSpPr>
        <p:spPr>
          <a:xfrm flipV="1">
            <a:off x="7476942" y="4646418"/>
            <a:ext cx="340887" cy="6353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523" y="1225440"/>
            <a:ext cx="8510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light + light absorbing materials + electrochemistry = Sustainable fuels </a:t>
            </a:r>
            <a:endParaRPr lang="nb-NO" sz="2000" b="1" dirty="0">
              <a:solidFill>
                <a:schemeClr val="accent6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823" y="366345"/>
            <a:ext cx="573995" cy="8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2" y="390002"/>
            <a:ext cx="889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nb-NO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nb-NO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u="sng" dirty="0"/>
              <a:t>Study of the structural evolution of perovskite-based catalysts during water electrolysis. (MENA, </a:t>
            </a:r>
            <a:r>
              <a:rPr lang="en-GB" sz="1600" u="sng" dirty="0" err="1"/>
              <a:t>Kjemi</a:t>
            </a:r>
            <a:r>
              <a:rPr lang="en-GB" sz="1600" u="sng" dirty="0"/>
              <a:t>)</a:t>
            </a:r>
            <a:endParaRPr lang="nb-NO" sz="1600" u="sn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7048" y="1123694"/>
            <a:ext cx="848422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Aim: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combines synthesis and electrochemical characterization of advanced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catalyst materials for the oxygen evolution reaction. These materials are essential for our main purpose to produce </a:t>
            </a:r>
            <a:r>
              <a:rPr kumimoji="0" lang="en-GB" altLang="nb-NO" sz="1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fuels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i="1" dirty="0" smtClean="0"/>
              <a:t>This </a:t>
            </a:r>
            <a:r>
              <a:rPr lang="en-GB" sz="1400" i="1" dirty="0"/>
              <a:t>is a mechanistic study regarding the </a:t>
            </a:r>
            <a:r>
              <a:rPr lang="en-GB" sz="1400" i="1" dirty="0" smtClean="0"/>
              <a:t>degradation </a:t>
            </a:r>
            <a:r>
              <a:rPr lang="en-GB" sz="1400" i="1" dirty="0"/>
              <a:t>of catalysts during water electrolysis. </a:t>
            </a:r>
            <a:r>
              <a:rPr lang="en-GB" sz="1400" i="1" dirty="0" smtClean="0"/>
              <a:t>This </a:t>
            </a:r>
            <a:r>
              <a:rPr lang="en-GB" sz="1400" i="1" dirty="0"/>
              <a:t>can be coupled with theory and calculations and it will be in collaboration with more from the group.</a:t>
            </a:r>
            <a:endParaRPr lang="nb-NO" sz="1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Learning: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and advanced electrochemistry. Stability and mechanistic studies.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and structural characterisation of powders.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work. </a:t>
            </a:r>
            <a:endParaRPr kumimoji="0" lang="en-GB" alt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4" y="3848082"/>
            <a:ext cx="2175510" cy="2177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72" y="3901422"/>
            <a:ext cx="2177428" cy="21774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47582" y="4655520"/>
            <a:ext cx="2388397" cy="5791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166583" y="3952488"/>
            <a:ext cx="30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 smtClean="0"/>
              <a:t>How and why this nicely crystalline materials becomes amorphous?</a:t>
            </a:r>
            <a:endParaRPr lang="en-US" sz="1600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42222" y="3319325"/>
            <a:ext cx="3368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Atomic resolution of the crystal structure…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1440180" y="3627102"/>
            <a:ext cx="386318" cy="12496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3839" y="3281998"/>
            <a:ext cx="2598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…reveals the severe degradation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/>
          <p:cNvCxnSpPr>
            <a:endCxn id="14" idx="2"/>
          </p:cNvCxnSpPr>
          <p:nvPr/>
        </p:nvCxnSpPr>
        <p:spPr>
          <a:xfrm flipH="1" flipV="1">
            <a:off x="7513073" y="3589775"/>
            <a:ext cx="767327" cy="11346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9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7" y="4091940"/>
            <a:ext cx="2112951" cy="194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43" y="390002"/>
            <a:ext cx="851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nb-NO" sz="15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1600" u="sng" dirty="0"/>
              <a:t>Solid state </a:t>
            </a:r>
            <a:r>
              <a:rPr lang="en-GB" sz="1600" u="sng" dirty="0" err="1" smtClean="0"/>
              <a:t>PhotoElectrochemical</a:t>
            </a:r>
            <a:r>
              <a:rPr lang="en-GB" sz="1600" u="sng" dirty="0" smtClean="0"/>
              <a:t> </a:t>
            </a:r>
            <a:r>
              <a:rPr lang="en-GB" sz="1600" u="sng" dirty="0"/>
              <a:t>cells for </a:t>
            </a:r>
            <a:r>
              <a:rPr lang="en-GB" sz="1600" u="sng" dirty="0" smtClean="0"/>
              <a:t>CO</a:t>
            </a:r>
            <a:r>
              <a:rPr lang="en-GB" sz="1600" u="sng" baseline="-25000" dirty="0" smtClean="0"/>
              <a:t>2</a:t>
            </a:r>
            <a:r>
              <a:rPr lang="en-GB" sz="1600" u="sng" dirty="0" smtClean="0"/>
              <a:t> reduction in </a:t>
            </a:r>
            <a:r>
              <a:rPr lang="en-GB" sz="1600" u="sng" dirty="0"/>
              <a:t>the gas </a:t>
            </a:r>
            <a:r>
              <a:rPr lang="en-GB" sz="1600" u="sng" dirty="0" smtClean="0"/>
              <a:t>phase. </a:t>
            </a:r>
            <a:r>
              <a:rPr lang="en-GB" sz="1600" u="sng" dirty="0"/>
              <a:t>(</a:t>
            </a:r>
            <a:r>
              <a:rPr lang="en-GB" sz="1600" u="sng" dirty="0" smtClean="0"/>
              <a:t>MENA)</a:t>
            </a:r>
            <a:endParaRPr lang="nb-NO" sz="1500" u="sn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702" y="715926"/>
            <a:ext cx="8484229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Aim: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combines synthesis and electrochemical characterization of advanced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catalyst materials for CO</a:t>
            </a:r>
            <a:r>
              <a:rPr kumimoji="0" lang="en-GB" altLang="nb-NO" sz="1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reduction and recycling to useful chemicals. These materials and processes are essential for our main purpose to produce </a:t>
            </a:r>
            <a:r>
              <a:rPr kumimoji="0" lang="en-GB" altLang="nb-NO" sz="1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fuels</a:t>
            </a:r>
            <a:r>
              <a:rPr kumimoji="0" lang="en-GB" altLang="nb-NO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i="1" dirty="0" smtClean="0"/>
              <a:t>This </a:t>
            </a:r>
            <a:r>
              <a:rPr lang="en-GB" sz="1400" i="1" dirty="0"/>
              <a:t>is a </a:t>
            </a:r>
            <a:r>
              <a:rPr lang="en-GB" sz="1400" i="1" dirty="0" smtClean="0"/>
              <a:t>fundamental </a:t>
            </a:r>
            <a:r>
              <a:rPr lang="en-GB" sz="1400" i="1" dirty="0"/>
              <a:t>study </a:t>
            </a:r>
            <a:r>
              <a:rPr lang="en-GB" sz="1400" i="1" dirty="0" smtClean="0"/>
              <a:t>for CO</a:t>
            </a:r>
            <a:r>
              <a:rPr lang="en-GB" sz="1400" i="1" baseline="-25000" dirty="0" smtClean="0"/>
              <a:t>2</a:t>
            </a:r>
            <a:r>
              <a:rPr lang="en-GB" sz="1400" i="1" dirty="0" smtClean="0"/>
              <a:t> reduction, combining cell engineering. This </a:t>
            </a:r>
            <a:r>
              <a:rPr lang="en-GB" sz="1400" i="1" dirty="0"/>
              <a:t>can be coupled with theory and calculations and it will be in collaboration with </a:t>
            </a:r>
            <a:r>
              <a:rPr lang="en-GB" sz="1400" b="1" i="1" dirty="0"/>
              <a:t>more from the </a:t>
            </a:r>
            <a:r>
              <a:rPr lang="en-GB" sz="1400" b="1" i="1" dirty="0" smtClean="0"/>
              <a:t>SMN group</a:t>
            </a:r>
            <a:r>
              <a:rPr lang="en-GB" sz="1400" i="1" dirty="0"/>
              <a:t>.</a:t>
            </a:r>
            <a:endParaRPr lang="nb-NO" sz="1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b-NO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nb-NO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Learning: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and advanced (photo)electrochemistry. Gas phase operation.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 spectrometry.</a:t>
            </a:r>
            <a:endParaRPr kumimoji="0" lang="en-GB" altLang="nb-NO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and structural characterisation of films and powders.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of gas phase </a:t>
            </a:r>
            <a:r>
              <a:rPr lang="en-GB" altLang="nb-NO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photoelectrochemical</a:t>
            </a:r>
            <a:r>
              <a:rPr lang="en-GB" altLang="nb-NO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cells.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nb-NO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• </a:t>
            </a:r>
            <a:r>
              <a:rPr kumimoji="0" lang="en-GB" altLang="nb-NO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work. </a:t>
            </a:r>
            <a:endParaRPr kumimoji="0" lang="en-GB" alt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936" y="3304009"/>
            <a:ext cx="365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Nanostructured materials for high surface area</a:t>
            </a:r>
          </a:p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catalysis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1633338" y="3827229"/>
            <a:ext cx="343106" cy="8743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3839" y="3281998"/>
            <a:ext cx="278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Cell performance for CO</a:t>
            </a:r>
            <a:r>
              <a:rPr lang="en-US" sz="1400" b="1" baseline="-25000" dirty="0" smtClean="0">
                <a:solidFill>
                  <a:schemeClr val="accent6"/>
                </a:solidFill>
              </a:rPr>
              <a:t>2</a:t>
            </a:r>
            <a:r>
              <a:rPr lang="en-US" sz="1400" b="1" dirty="0" smtClean="0">
                <a:solidFill>
                  <a:schemeClr val="accent6"/>
                </a:solidFill>
              </a:rPr>
              <a:t> reduction</a:t>
            </a:r>
          </a:p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and recycling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89" y="4078417"/>
            <a:ext cx="3400767" cy="19487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87308" y="3497919"/>
            <a:ext cx="23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</a:rPr>
              <a:t>Ready for some engineering?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 flipV="1">
            <a:off x="4859809" y="3805696"/>
            <a:ext cx="0" cy="5148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0115" r="42328" b="16321"/>
          <a:stretch/>
        </p:blipFill>
        <p:spPr>
          <a:xfrm>
            <a:off x="6784832" y="4078138"/>
            <a:ext cx="2214388" cy="1962556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14" idx="2"/>
          </p:cNvCxnSpPr>
          <p:nvPr/>
        </p:nvCxnSpPr>
        <p:spPr>
          <a:xfrm flipH="1" flipV="1">
            <a:off x="7607458" y="3805218"/>
            <a:ext cx="330831" cy="6448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5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485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Athanasios Chatzitakis</dc:creator>
  <cp:lastModifiedBy>Athanasios Chatzitakis</cp:lastModifiedBy>
  <cp:revision>20</cp:revision>
  <dcterms:created xsi:type="dcterms:W3CDTF">2021-11-04T14:23:46Z</dcterms:created>
  <dcterms:modified xsi:type="dcterms:W3CDTF">2021-11-04T23:07:02Z</dcterms:modified>
</cp:coreProperties>
</file>