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9" r:id="rId5"/>
    <p:sldId id="262" r:id="rId6"/>
    <p:sldId id="283" r:id="rId7"/>
    <p:sldId id="284" r:id="rId8"/>
    <p:sldId id="285" r:id="rId9"/>
    <p:sldId id="293" r:id="rId10"/>
    <p:sldId id="297" r:id="rId11"/>
    <p:sldId id="296" r:id="rId12"/>
    <p:sldId id="298" r:id="rId13"/>
    <p:sldId id="299"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154FD-98FF-9C4E-C660-A85D5FB7DCDC}" v="18" dt="2021-05-07T13:23:14.622"/>
    <p1510:client id="{CF2A418F-F99D-A464-955A-F0FB64921B92}" v="2793" dt="2021-04-10T08:14:10.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79DD2-EF2A-4046-949C-9CCE17A74FB5}" type="datetimeFigureOut">
              <a:rPr lang="en-US" smtClean="0"/>
              <a:t>5/7/21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A0F12-5556-41CD-92B4-D6FB944EF7F8}" type="slidenum">
              <a:rPr lang="en-US" smtClean="0"/>
              <a:t>‹#›</a:t>
            </a:fld>
            <a:endParaRPr lang="en-US"/>
          </a:p>
        </p:txBody>
      </p:sp>
    </p:spTree>
    <p:extLst>
      <p:ext uri="{BB962C8B-B14F-4D97-AF65-F5344CB8AC3E}">
        <p14:creationId xmlns:p14="http://schemas.microsoft.com/office/powerpoint/2010/main" val="192001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09610-8B68-4999-A0C7-0265A1CE23A3}" type="slidenum">
              <a:rPr lang="en-US" smtClean="0"/>
              <a:t>1</a:t>
            </a:fld>
            <a:endParaRPr lang="en-US"/>
          </a:p>
        </p:txBody>
      </p:sp>
    </p:spTree>
    <p:extLst>
      <p:ext uri="{BB962C8B-B14F-4D97-AF65-F5344CB8AC3E}">
        <p14:creationId xmlns:p14="http://schemas.microsoft.com/office/powerpoint/2010/main" val="178837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82550" y="754063"/>
            <a:ext cx="6708775" cy="37750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687388" y="4779963"/>
            <a:ext cx="5499100" cy="4529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lstStyle/>
          <a:p>
            <a:r>
              <a:rPr lang="nb-NO" altLang="en-US"/>
              <a:t>Green energy related projects.</a:t>
            </a:r>
            <a:endParaRPr lang="en-US" altLang="en-US"/>
          </a:p>
        </p:txBody>
      </p:sp>
      <p:sp>
        <p:nvSpPr>
          <p:cNvPr id="16388" name="Slide Number Placeholder 3"/>
          <p:cNvSpPr>
            <a:spLocks noGrp="1"/>
          </p:cNvSpPr>
          <p:nvPr>
            <p:ph type="sldNum" sz="quarter" idx="4294967295"/>
          </p:nvPr>
        </p:nvSpPr>
        <p:spPr bwMode="auto">
          <a:xfrm>
            <a:off x="3894138" y="9558338"/>
            <a:ext cx="2978150" cy="503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lstStyle>
            <a:lvl1pPr>
              <a:defRPr sz="2400">
                <a:solidFill>
                  <a:schemeClr val="tx1"/>
                </a:solidFill>
                <a:latin typeface="Book Antiqua" panose="02040602050305030304" pitchFamily="18" charset="0"/>
              </a:defRPr>
            </a:lvl1pPr>
            <a:lvl2pPr marL="785813" indent="-301625">
              <a:defRPr sz="2400">
                <a:solidFill>
                  <a:schemeClr val="tx1"/>
                </a:solidFill>
                <a:latin typeface="Book Antiqua" panose="02040602050305030304" pitchFamily="18" charset="0"/>
              </a:defRPr>
            </a:lvl2pPr>
            <a:lvl3pPr marL="1209675" indent="-241300">
              <a:defRPr sz="2400">
                <a:solidFill>
                  <a:schemeClr val="tx1"/>
                </a:solidFill>
                <a:latin typeface="Book Antiqua" panose="02040602050305030304" pitchFamily="18" charset="0"/>
              </a:defRPr>
            </a:lvl3pPr>
            <a:lvl4pPr marL="1692275" indent="-241300">
              <a:defRPr sz="2400">
                <a:solidFill>
                  <a:schemeClr val="tx1"/>
                </a:solidFill>
                <a:latin typeface="Book Antiqua" panose="02040602050305030304" pitchFamily="18" charset="0"/>
              </a:defRPr>
            </a:lvl4pPr>
            <a:lvl5pPr marL="2176463" indent="-241300">
              <a:defRPr sz="2400">
                <a:solidFill>
                  <a:schemeClr val="tx1"/>
                </a:solidFill>
                <a:latin typeface="Book Antiqua" panose="02040602050305030304" pitchFamily="18" charset="0"/>
              </a:defRPr>
            </a:lvl5pPr>
            <a:lvl6pPr marL="2633663" indent="-241300" eaLnBrk="0" fontAlgn="base" hangingPunct="0">
              <a:spcBef>
                <a:spcPct val="0"/>
              </a:spcBef>
              <a:spcAft>
                <a:spcPct val="0"/>
              </a:spcAft>
              <a:defRPr sz="2400">
                <a:solidFill>
                  <a:schemeClr val="tx1"/>
                </a:solidFill>
                <a:latin typeface="Book Antiqua" panose="02040602050305030304" pitchFamily="18" charset="0"/>
              </a:defRPr>
            </a:lvl6pPr>
            <a:lvl7pPr marL="3090863" indent="-241300" eaLnBrk="0" fontAlgn="base" hangingPunct="0">
              <a:spcBef>
                <a:spcPct val="0"/>
              </a:spcBef>
              <a:spcAft>
                <a:spcPct val="0"/>
              </a:spcAft>
              <a:defRPr sz="2400">
                <a:solidFill>
                  <a:schemeClr val="tx1"/>
                </a:solidFill>
                <a:latin typeface="Book Antiqua" panose="02040602050305030304" pitchFamily="18" charset="0"/>
              </a:defRPr>
            </a:lvl7pPr>
            <a:lvl8pPr marL="3548063" indent="-241300" eaLnBrk="0" fontAlgn="base" hangingPunct="0">
              <a:spcBef>
                <a:spcPct val="0"/>
              </a:spcBef>
              <a:spcAft>
                <a:spcPct val="0"/>
              </a:spcAft>
              <a:defRPr sz="2400">
                <a:solidFill>
                  <a:schemeClr val="tx1"/>
                </a:solidFill>
                <a:latin typeface="Book Antiqua" panose="02040602050305030304" pitchFamily="18" charset="0"/>
              </a:defRPr>
            </a:lvl8pPr>
            <a:lvl9pPr marL="4005263" indent="-2413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CD0C866-6F23-44DB-AE85-DD18E944ED72}"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8515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82550" y="754063"/>
            <a:ext cx="6708775" cy="37750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687388" y="4779963"/>
            <a:ext cx="5499100" cy="4529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lstStyle/>
          <a:p>
            <a:r>
              <a:rPr lang="nb-NO" altLang="en-US"/>
              <a:t>Green </a:t>
            </a:r>
            <a:r>
              <a:rPr lang="nb-NO" altLang="en-US" err="1"/>
              <a:t>energy</a:t>
            </a:r>
            <a:r>
              <a:rPr lang="nb-NO" altLang="en-US"/>
              <a:t> </a:t>
            </a:r>
            <a:r>
              <a:rPr lang="nb-NO" altLang="en-US" err="1"/>
              <a:t>related</a:t>
            </a:r>
            <a:r>
              <a:rPr lang="nb-NO" altLang="en-US"/>
              <a:t> </a:t>
            </a:r>
            <a:r>
              <a:rPr lang="nb-NO" altLang="en-US" err="1"/>
              <a:t>projects</a:t>
            </a:r>
            <a:r>
              <a:rPr lang="nb-NO" altLang="en-US"/>
              <a:t>.</a:t>
            </a:r>
            <a:endParaRPr lang="en-US" altLang="en-US"/>
          </a:p>
        </p:txBody>
      </p:sp>
      <p:sp>
        <p:nvSpPr>
          <p:cNvPr id="16388" name="Slide Number Placeholder 3"/>
          <p:cNvSpPr>
            <a:spLocks noGrp="1"/>
          </p:cNvSpPr>
          <p:nvPr>
            <p:ph type="sldNum" sz="quarter" idx="4294967295"/>
          </p:nvPr>
        </p:nvSpPr>
        <p:spPr bwMode="auto">
          <a:xfrm>
            <a:off x="3894138" y="9558338"/>
            <a:ext cx="2978150" cy="503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lstStyle>
            <a:lvl1pPr>
              <a:defRPr sz="2400">
                <a:solidFill>
                  <a:schemeClr val="tx1"/>
                </a:solidFill>
                <a:latin typeface="Book Antiqua" panose="02040602050305030304" pitchFamily="18" charset="0"/>
              </a:defRPr>
            </a:lvl1pPr>
            <a:lvl2pPr marL="785813" indent="-301625">
              <a:defRPr sz="2400">
                <a:solidFill>
                  <a:schemeClr val="tx1"/>
                </a:solidFill>
                <a:latin typeface="Book Antiqua" panose="02040602050305030304" pitchFamily="18" charset="0"/>
              </a:defRPr>
            </a:lvl2pPr>
            <a:lvl3pPr marL="1209675" indent="-241300">
              <a:defRPr sz="2400">
                <a:solidFill>
                  <a:schemeClr val="tx1"/>
                </a:solidFill>
                <a:latin typeface="Book Antiqua" panose="02040602050305030304" pitchFamily="18" charset="0"/>
              </a:defRPr>
            </a:lvl3pPr>
            <a:lvl4pPr marL="1692275" indent="-241300">
              <a:defRPr sz="2400">
                <a:solidFill>
                  <a:schemeClr val="tx1"/>
                </a:solidFill>
                <a:latin typeface="Book Antiqua" panose="02040602050305030304" pitchFamily="18" charset="0"/>
              </a:defRPr>
            </a:lvl4pPr>
            <a:lvl5pPr marL="2176463" indent="-241300">
              <a:defRPr sz="2400">
                <a:solidFill>
                  <a:schemeClr val="tx1"/>
                </a:solidFill>
                <a:latin typeface="Book Antiqua" panose="02040602050305030304" pitchFamily="18" charset="0"/>
              </a:defRPr>
            </a:lvl5pPr>
            <a:lvl6pPr marL="2633663" indent="-241300" eaLnBrk="0" fontAlgn="base" hangingPunct="0">
              <a:spcBef>
                <a:spcPct val="0"/>
              </a:spcBef>
              <a:spcAft>
                <a:spcPct val="0"/>
              </a:spcAft>
              <a:defRPr sz="2400">
                <a:solidFill>
                  <a:schemeClr val="tx1"/>
                </a:solidFill>
                <a:latin typeface="Book Antiqua" panose="02040602050305030304" pitchFamily="18" charset="0"/>
              </a:defRPr>
            </a:lvl6pPr>
            <a:lvl7pPr marL="3090863" indent="-241300" eaLnBrk="0" fontAlgn="base" hangingPunct="0">
              <a:spcBef>
                <a:spcPct val="0"/>
              </a:spcBef>
              <a:spcAft>
                <a:spcPct val="0"/>
              </a:spcAft>
              <a:defRPr sz="2400">
                <a:solidFill>
                  <a:schemeClr val="tx1"/>
                </a:solidFill>
                <a:latin typeface="Book Antiqua" panose="02040602050305030304" pitchFamily="18" charset="0"/>
              </a:defRPr>
            </a:lvl7pPr>
            <a:lvl8pPr marL="3548063" indent="-241300" eaLnBrk="0" fontAlgn="base" hangingPunct="0">
              <a:spcBef>
                <a:spcPct val="0"/>
              </a:spcBef>
              <a:spcAft>
                <a:spcPct val="0"/>
              </a:spcAft>
              <a:defRPr sz="2400">
                <a:solidFill>
                  <a:schemeClr val="tx1"/>
                </a:solidFill>
                <a:latin typeface="Book Antiqua" panose="02040602050305030304" pitchFamily="18" charset="0"/>
              </a:defRPr>
            </a:lvl8pPr>
            <a:lvl9pPr marL="4005263" indent="-2413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fld id="{DCD0C866-6F23-44DB-AE85-DD18E944ED72}" type="slidenum">
              <a:rPr lang="en-US" altLang="en-US" sz="1300">
                <a:latin typeface="Calibri" panose="020F0502020204030204" pitchFamily="34" charset="0"/>
              </a:rPr>
              <a:pPr eaLnBrk="1" hangingPunct="1"/>
              <a:t>3</a:t>
            </a:fld>
            <a:endParaRPr lang="en-US" altLang="en-US" sz="1300">
              <a:latin typeface="Calibri" panose="020F0502020204030204" pitchFamily="34" charset="0"/>
            </a:endParaRPr>
          </a:p>
        </p:txBody>
      </p:sp>
    </p:spTree>
    <p:extLst>
      <p:ext uri="{BB962C8B-B14F-4D97-AF65-F5344CB8AC3E}">
        <p14:creationId xmlns:p14="http://schemas.microsoft.com/office/powerpoint/2010/main" val="326590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09610-8B68-4999-A0C7-0265A1CE23A3}" type="slidenum">
              <a:rPr lang="en-US" smtClean="0"/>
              <a:t>4</a:t>
            </a:fld>
            <a:endParaRPr lang="en-US"/>
          </a:p>
        </p:txBody>
      </p:sp>
    </p:spTree>
    <p:extLst>
      <p:ext uri="{BB962C8B-B14F-4D97-AF65-F5344CB8AC3E}">
        <p14:creationId xmlns:p14="http://schemas.microsoft.com/office/powerpoint/2010/main" val="316525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82550" y="754063"/>
            <a:ext cx="6708775" cy="37750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687388" y="4779963"/>
            <a:ext cx="5499100" cy="4529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lstStyle/>
          <a:p>
            <a:r>
              <a:rPr lang="nb-NO" altLang="en-US"/>
              <a:t>Green </a:t>
            </a:r>
            <a:r>
              <a:rPr lang="nb-NO" altLang="en-US" err="1"/>
              <a:t>energy</a:t>
            </a:r>
            <a:r>
              <a:rPr lang="nb-NO" altLang="en-US"/>
              <a:t> </a:t>
            </a:r>
            <a:r>
              <a:rPr lang="nb-NO" altLang="en-US" err="1"/>
              <a:t>related</a:t>
            </a:r>
            <a:r>
              <a:rPr lang="nb-NO" altLang="en-US"/>
              <a:t> </a:t>
            </a:r>
            <a:r>
              <a:rPr lang="nb-NO" altLang="en-US" err="1"/>
              <a:t>projects</a:t>
            </a:r>
            <a:r>
              <a:rPr lang="nb-NO" altLang="en-US"/>
              <a:t>.</a:t>
            </a:r>
            <a:endParaRPr lang="en-US" altLang="en-US"/>
          </a:p>
        </p:txBody>
      </p:sp>
      <p:sp>
        <p:nvSpPr>
          <p:cNvPr id="16388" name="Slide Number Placeholder 3"/>
          <p:cNvSpPr>
            <a:spLocks noGrp="1"/>
          </p:cNvSpPr>
          <p:nvPr>
            <p:ph type="sldNum" sz="quarter" idx="4294967295"/>
          </p:nvPr>
        </p:nvSpPr>
        <p:spPr bwMode="auto">
          <a:xfrm>
            <a:off x="3894138" y="9558338"/>
            <a:ext cx="2978150" cy="503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lstStyle>
            <a:lvl1pPr>
              <a:defRPr sz="2400">
                <a:solidFill>
                  <a:schemeClr val="tx1"/>
                </a:solidFill>
                <a:latin typeface="Book Antiqua" panose="02040602050305030304" pitchFamily="18" charset="0"/>
              </a:defRPr>
            </a:lvl1pPr>
            <a:lvl2pPr marL="785813" indent="-301625">
              <a:defRPr sz="2400">
                <a:solidFill>
                  <a:schemeClr val="tx1"/>
                </a:solidFill>
                <a:latin typeface="Book Antiqua" panose="02040602050305030304" pitchFamily="18" charset="0"/>
              </a:defRPr>
            </a:lvl2pPr>
            <a:lvl3pPr marL="1209675" indent="-241300">
              <a:defRPr sz="2400">
                <a:solidFill>
                  <a:schemeClr val="tx1"/>
                </a:solidFill>
                <a:latin typeface="Book Antiqua" panose="02040602050305030304" pitchFamily="18" charset="0"/>
              </a:defRPr>
            </a:lvl3pPr>
            <a:lvl4pPr marL="1692275" indent="-241300">
              <a:defRPr sz="2400">
                <a:solidFill>
                  <a:schemeClr val="tx1"/>
                </a:solidFill>
                <a:latin typeface="Book Antiqua" panose="02040602050305030304" pitchFamily="18" charset="0"/>
              </a:defRPr>
            </a:lvl4pPr>
            <a:lvl5pPr marL="2176463" indent="-241300">
              <a:defRPr sz="2400">
                <a:solidFill>
                  <a:schemeClr val="tx1"/>
                </a:solidFill>
                <a:latin typeface="Book Antiqua" panose="02040602050305030304" pitchFamily="18" charset="0"/>
              </a:defRPr>
            </a:lvl5pPr>
            <a:lvl6pPr marL="2633663" indent="-241300" eaLnBrk="0" fontAlgn="base" hangingPunct="0">
              <a:spcBef>
                <a:spcPct val="0"/>
              </a:spcBef>
              <a:spcAft>
                <a:spcPct val="0"/>
              </a:spcAft>
              <a:defRPr sz="2400">
                <a:solidFill>
                  <a:schemeClr val="tx1"/>
                </a:solidFill>
                <a:latin typeface="Book Antiqua" panose="02040602050305030304" pitchFamily="18" charset="0"/>
              </a:defRPr>
            </a:lvl6pPr>
            <a:lvl7pPr marL="3090863" indent="-241300" eaLnBrk="0" fontAlgn="base" hangingPunct="0">
              <a:spcBef>
                <a:spcPct val="0"/>
              </a:spcBef>
              <a:spcAft>
                <a:spcPct val="0"/>
              </a:spcAft>
              <a:defRPr sz="2400">
                <a:solidFill>
                  <a:schemeClr val="tx1"/>
                </a:solidFill>
                <a:latin typeface="Book Antiqua" panose="02040602050305030304" pitchFamily="18" charset="0"/>
              </a:defRPr>
            </a:lvl7pPr>
            <a:lvl8pPr marL="3548063" indent="-241300" eaLnBrk="0" fontAlgn="base" hangingPunct="0">
              <a:spcBef>
                <a:spcPct val="0"/>
              </a:spcBef>
              <a:spcAft>
                <a:spcPct val="0"/>
              </a:spcAft>
              <a:defRPr sz="2400">
                <a:solidFill>
                  <a:schemeClr val="tx1"/>
                </a:solidFill>
                <a:latin typeface="Book Antiqua" panose="02040602050305030304" pitchFamily="18" charset="0"/>
              </a:defRPr>
            </a:lvl8pPr>
            <a:lvl9pPr marL="4005263" indent="-2413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fld id="{DCD0C866-6F23-44DB-AE85-DD18E944ED72}" type="slidenum">
              <a:rPr lang="en-US" altLang="en-US" sz="1300">
                <a:latin typeface="Calibri" panose="020F0502020204030204" pitchFamily="34" charset="0"/>
              </a:rPr>
              <a:pPr eaLnBrk="1" hangingPunct="1"/>
              <a:t>6</a:t>
            </a:fld>
            <a:endParaRPr lang="en-US" altLang="en-US" sz="1300">
              <a:latin typeface="Calibri" panose="020F0502020204030204" pitchFamily="34" charset="0"/>
            </a:endParaRPr>
          </a:p>
        </p:txBody>
      </p:sp>
    </p:spTree>
    <p:extLst>
      <p:ext uri="{BB962C8B-B14F-4D97-AF65-F5344CB8AC3E}">
        <p14:creationId xmlns:p14="http://schemas.microsoft.com/office/powerpoint/2010/main" val="125569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8ED856-9D54-44E6-B0D2-FEA1FE966C5A}"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356668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D856-9D54-44E6-B0D2-FEA1FE966C5A}"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152462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D856-9D54-44E6-B0D2-FEA1FE966C5A}"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52391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D856-9D54-44E6-B0D2-FEA1FE966C5A}"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291356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8ED856-9D54-44E6-B0D2-FEA1FE966C5A}"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101655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8ED856-9D54-44E6-B0D2-FEA1FE966C5A}" type="datetimeFigureOut">
              <a:rPr lang="en-US" smtClean="0"/>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249958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8ED856-9D54-44E6-B0D2-FEA1FE966C5A}" type="datetimeFigureOut">
              <a:rPr lang="en-US" smtClean="0"/>
              <a:t>5/7/21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49237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8ED856-9D54-44E6-B0D2-FEA1FE966C5A}" type="datetimeFigureOut">
              <a:rPr lang="en-US" smtClean="0"/>
              <a:t>5/7/21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133022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ED856-9D54-44E6-B0D2-FEA1FE966C5A}" type="datetimeFigureOut">
              <a:rPr lang="en-US" smtClean="0"/>
              <a:t>5/7/21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384760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8ED856-9D54-44E6-B0D2-FEA1FE966C5A}" type="datetimeFigureOut">
              <a:rPr lang="en-US" smtClean="0"/>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364446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8ED856-9D54-44E6-B0D2-FEA1FE966C5A}" type="datetimeFigureOut">
              <a:rPr lang="en-US" smtClean="0"/>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2CF0F-0CD9-4831-B9B5-742742D1C894}" type="slidenum">
              <a:rPr lang="en-US" smtClean="0"/>
              <a:t>‹#›</a:t>
            </a:fld>
            <a:endParaRPr lang="en-US"/>
          </a:p>
        </p:txBody>
      </p:sp>
    </p:spTree>
    <p:extLst>
      <p:ext uri="{BB962C8B-B14F-4D97-AF65-F5344CB8AC3E}">
        <p14:creationId xmlns:p14="http://schemas.microsoft.com/office/powerpoint/2010/main" val="43724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ED856-9D54-44E6-B0D2-FEA1FE966C5A}" type="datetimeFigureOut">
              <a:rPr lang="en-US" smtClean="0"/>
              <a:t>5/7/21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2CF0F-0CD9-4831-B9B5-742742D1C894}" type="slidenum">
              <a:rPr lang="en-US" smtClean="0"/>
              <a:t>‹#›</a:t>
            </a:fld>
            <a:endParaRPr lang="en-US"/>
          </a:p>
        </p:txBody>
      </p:sp>
    </p:spTree>
    <p:extLst>
      <p:ext uri="{BB962C8B-B14F-4D97-AF65-F5344CB8AC3E}">
        <p14:creationId xmlns:p14="http://schemas.microsoft.com/office/powerpoint/2010/main" val="152844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mailto:oystein.prytz@fys.uio.no" TargetMode="External"/><Relationship Id="rId7" Type="http://schemas.openxmlformats.org/officeDocument/2006/relationships/image" Target="../media/image40.png"/><Relationship Id="rId2" Type="http://schemas.openxmlformats.org/officeDocument/2006/relationships/hyperlink" Target="mailto:eleonora@fys.uio.no"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hyperlink" Target="http://folk.uio.no/oysteinp/grou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7.jpeg"/><Relationship Id="rId5" Type="http://schemas.openxmlformats.org/officeDocument/2006/relationships/image" Target="../media/image14.jpeg"/><Relationship Id="rId15" Type="http://schemas.openxmlformats.org/officeDocument/2006/relationships/image" Target="../media/image21.png"/><Relationship Id="rId10" Type="http://schemas.openxmlformats.org/officeDocument/2006/relationships/image" Target="../media/image16.jpeg"/><Relationship Id="rId19" Type="http://schemas.openxmlformats.org/officeDocument/2006/relationships/image" Target="../media/image5.jpeg"/><Relationship Id="rId4" Type="http://schemas.openxmlformats.org/officeDocument/2006/relationships/image" Target="../media/image13.png"/><Relationship Id="rId9" Type="http://schemas.openxmlformats.org/officeDocument/2006/relationships/image" Target="../media/image8.pn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2.jpeg"/><Relationship Id="rId3" Type="http://schemas.openxmlformats.org/officeDocument/2006/relationships/image" Target="../media/image26.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15.png"/><Relationship Id="rId15" Type="http://schemas.openxmlformats.org/officeDocument/2006/relationships/image" Target="../media/image34.jpeg"/><Relationship Id="rId10"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30.jpeg"/><Relationship Id="rId1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mailto:eleonora@fys.uio.no" TargetMode="External"/><Relationship Id="rId2" Type="http://schemas.openxmlformats.org/officeDocument/2006/relationships/hyperlink" Target="https://www.sciencedirect.com/topics/chemistry/martensitic-transformation" TargetMode="External"/><Relationship Id="rId1" Type="http://schemas.openxmlformats.org/officeDocument/2006/relationships/slideLayout" Target="../slideLayouts/slideLayout2.xml"/><Relationship Id="rId6" Type="http://schemas.openxmlformats.org/officeDocument/2006/relationships/hyperlink" Target="mailto:o.b.karlsen@fys.uio.no" TargetMode="External"/><Relationship Id="rId5" Type="http://schemas.openxmlformats.org/officeDocument/2006/relationships/image" Target="../media/image36.jpe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hyperlink" Target="https://sites.google.com/site/cl663lcj1/home/thermoelectric-materials" TargetMode="External"/><Relationship Id="rId7"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mailto:eleonora@fys.uio.no" TargetMode="External"/><Relationship Id="rId5" Type="http://schemas.openxmlformats.org/officeDocument/2006/relationships/hyperlink" Target="https://www.ge.com/additive/additive-manufacturing" TargetMode="External"/><Relationship Id="rId4" Type="http://schemas.openxmlformats.org/officeDocument/2006/relationships/hyperlink" Target="https://en.wikipedia.org/wiki/High_entropy_alloy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eleonora@fys.uio.no"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598503" y="3937341"/>
            <a:ext cx="2971355" cy="1268583"/>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algn="ctr" eaLnBrk="1" hangingPunct="1">
              <a:spcBef>
                <a:spcPct val="0"/>
              </a:spcBef>
              <a:buClrTx/>
              <a:buSzTx/>
              <a:buFontTx/>
              <a:buNone/>
            </a:pPr>
            <a:r>
              <a:rPr lang="nb-NO" altLang="nb-NO" sz="2400" i="0">
                <a:solidFill>
                  <a:schemeClr val="accent1">
                    <a:lumMod val="75000"/>
                  </a:schemeClr>
                </a:solidFill>
                <a:cs typeface="Times New Roman" panose="02020603050405020304" pitchFamily="18" charset="0"/>
              </a:rPr>
              <a:t>Vit. ansatte</a:t>
            </a:r>
          </a:p>
          <a:p>
            <a:pPr algn="ctr" eaLnBrk="1" hangingPunct="1">
              <a:spcBef>
                <a:spcPct val="0"/>
              </a:spcBef>
              <a:buClrTx/>
              <a:buSzTx/>
              <a:buFontTx/>
              <a:buNone/>
            </a:pPr>
            <a:r>
              <a:rPr lang="nb-NO" altLang="nb-NO" sz="1500" b="0" i="0">
                <a:solidFill>
                  <a:schemeClr val="tx1"/>
                </a:solidFill>
                <a:latin typeface="Book Antiqua" panose="02040602050305030304" pitchFamily="18" charset="0"/>
              </a:rPr>
              <a:t>Clas Person, Prof.</a:t>
            </a:r>
          </a:p>
          <a:p>
            <a:pPr algn="ctr" eaLnBrk="1" hangingPunct="1">
              <a:spcBef>
                <a:spcPct val="0"/>
              </a:spcBef>
              <a:buClrTx/>
              <a:buSzTx/>
              <a:buFontTx/>
              <a:buNone/>
            </a:pPr>
            <a:r>
              <a:rPr lang="nb-NO" altLang="nb-NO" sz="1500" b="0" i="0">
                <a:solidFill>
                  <a:schemeClr val="tx1"/>
                </a:solidFill>
                <a:latin typeface="Book Antiqua" panose="02040602050305030304" pitchFamily="18" charset="0"/>
              </a:rPr>
              <a:t>Anette E. Gunnæs, Ass. Prof.</a:t>
            </a:r>
          </a:p>
          <a:p>
            <a:pPr algn="ctr" eaLnBrk="1" hangingPunct="1">
              <a:spcBef>
                <a:spcPct val="0"/>
              </a:spcBef>
              <a:buClrTx/>
              <a:buSzTx/>
              <a:buFontTx/>
              <a:buNone/>
            </a:pPr>
            <a:r>
              <a:rPr lang="nb-NO" altLang="nb-NO" sz="1500" b="0" i="0">
                <a:solidFill>
                  <a:schemeClr val="tx1"/>
                </a:solidFill>
                <a:latin typeface="Book Antiqua" panose="02040602050305030304" pitchFamily="18" charset="0"/>
              </a:rPr>
              <a:t>Øystein Prytz, Prof.</a:t>
            </a:r>
          </a:p>
          <a:p>
            <a:pPr algn="ctr" eaLnBrk="1" hangingPunct="1">
              <a:spcBef>
                <a:spcPct val="0"/>
              </a:spcBef>
              <a:buClrTx/>
              <a:buSzTx/>
              <a:buFontTx/>
              <a:buNone/>
            </a:pPr>
            <a:r>
              <a:rPr lang="nb-NO" altLang="nb-NO" sz="1500" b="0" i="0">
                <a:solidFill>
                  <a:schemeClr val="tx1"/>
                </a:solidFill>
                <a:latin typeface="Book Antiqua" panose="02040602050305030304" pitchFamily="18" charset="0"/>
              </a:rPr>
              <a:t>Fredrik Hage, Ass Prof.</a:t>
            </a:r>
          </a:p>
        </p:txBody>
      </p:sp>
      <p:sp>
        <p:nvSpPr>
          <p:cNvPr id="5123" name="Rectangle 4"/>
          <p:cNvSpPr>
            <a:spLocks noChangeArrowheads="1"/>
          </p:cNvSpPr>
          <p:nvPr/>
        </p:nvSpPr>
        <p:spPr bwMode="auto">
          <a:xfrm>
            <a:off x="8790049" y="1181912"/>
            <a:ext cx="2803075" cy="1937933"/>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algn="ctr" eaLnBrk="1" hangingPunct="1">
              <a:spcBef>
                <a:spcPct val="0"/>
              </a:spcBef>
              <a:buClrTx/>
              <a:buSzTx/>
              <a:buFontTx/>
              <a:buNone/>
            </a:pPr>
            <a:r>
              <a:rPr lang="nb-NO" altLang="nb-NO" sz="2400" i="0" err="1">
                <a:solidFill>
                  <a:schemeClr val="accent1">
                    <a:lumMod val="75000"/>
                  </a:schemeClr>
                </a:solidFill>
              </a:rPr>
              <a:t>PhD</a:t>
            </a:r>
            <a:r>
              <a:rPr lang="nb-NO" altLang="nb-NO" sz="2400" i="0">
                <a:solidFill>
                  <a:schemeClr val="accent1">
                    <a:lumMod val="75000"/>
                  </a:schemeClr>
                </a:solidFill>
              </a:rPr>
              <a:t> studenter</a:t>
            </a:r>
          </a:p>
          <a:p>
            <a:pPr algn="ctr" eaLnBrk="1" hangingPunct="1">
              <a:spcBef>
                <a:spcPct val="0"/>
              </a:spcBef>
              <a:buClrTx/>
              <a:buSzTx/>
              <a:buFontTx/>
              <a:buNone/>
            </a:pPr>
            <a:r>
              <a:rPr lang="nb-NO" altLang="nb-NO" sz="1500" b="0" i="0">
                <a:solidFill>
                  <a:schemeClr val="tx1"/>
                </a:solidFill>
                <a:latin typeface="Book Antiqua" panose="02040602050305030304" pitchFamily="18" charset="0"/>
              </a:rPr>
              <a:t>Henrik Riis</a:t>
            </a:r>
          </a:p>
          <a:p>
            <a:pPr algn="ctr">
              <a:spcBef>
                <a:spcPct val="0"/>
              </a:spcBef>
              <a:buClrTx/>
              <a:buSzTx/>
              <a:buNone/>
            </a:pPr>
            <a:r>
              <a:rPr lang="en-GB" altLang="nb-NO" sz="1500" b="0" i="0">
                <a:solidFill>
                  <a:schemeClr val="tx1"/>
                </a:solidFill>
                <a:latin typeface="Book Antiqua" panose="02040602050305030304" pitchFamily="18" charset="0"/>
              </a:rPr>
              <a:t>Monika Amundsen</a:t>
            </a:r>
          </a:p>
          <a:p>
            <a:pPr algn="ctr" eaLnBrk="1" hangingPunct="1">
              <a:spcBef>
                <a:spcPct val="0"/>
              </a:spcBef>
              <a:buClrTx/>
              <a:buSzTx/>
              <a:buFontTx/>
              <a:buNone/>
            </a:pPr>
            <a:r>
              <a:rPr lang="nb-NO" altLang="nb-NO" sz="1600" b="0" i="0">
                <a:solidFill>
                  <a:schemeClr val="tx1"/>
                </a:solidFill>
                <a:latin typeface="Book Antiqua" panose="02040602050305030304" pitchFamily="18" charset="0"/>
              </a:rPr>
              <a:t>Vilde Reinertsen</a:t>
            </a:r>
          </a:p>
          <a:p>
            <a:pPr algn="ctr" eaLnBrk="1" hangingPunct="1">
              <a:spcBef>
                <a:spcPct val="0"/>
              </a:spcBef>
              <a:buClrTx/>
              <a:buSzTx/>
              <a:buFontTx/>
              <a:buNone/>
            </a:pPr>
            <a:r>
              <a:rPr lang="nb-NO" altLang="nb-NO" sz="1600" b="0" i="0">
                <a:solidFill>
                  <a:schemeClr val="tx1"/>
                </a:solidFill>
                <a:latin typeface="Book Antiqua" panose="02040602050305030304" pitchFamily="18" charset="0"/>
              </a:rPr>
              <a:t>Marte Orderud Skare (IFE)</a:t>
            </a:r>
          </a:p>
        </p:txBody>
      </p:sp>
      <p:sp>
        <p:nvSpPr>
          <p:cNvPr id="5124" name="Rectangle 5"/>
          <p:cNvSpPr>
            <a:spLocks noChangeArrowheads="1"/>
          </p:cNvSpPr>
          <p:nvPr/>
        </p:nvSpPr>
        <p:spPr bwMode="auto">
          <a:xfrm>
            <a:off x="8790048" y="5266600"/>
            <a:ext cx="2803075" cy="1045026"/>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algn="ctr" eaLnBrk="1" hangingPunct="1">
              <a:spcBef>
                <a:spcPct val="0"/>
              </a:spcBef>
              <a:buClrTx/>
              <a:buSzTx/>
              <a:buFontTx/>
              <a:buNone/>
            </a:pPr>
            <a:r>
              <a:rPr lang="nb-NO" altLang="nb-NO" sz="2400" i="0">
                <a:solidFill>
                  <a:schemeClr val="accent1">
                    <a:lumMod val="75000"/>
                  </a:schemeClr>
                </a:solidFill>
              </a:rPr>
              <a:t>Vit. II</a:t>
            </a:r>
          </a:p>
          <a:p>
            <a:pPr algn="ctr" eaLnBrk="1" hangingPunct="1">
              <a:spcBef>
                <a:spcPct val="0"/>
              </a:spcBef>
              <a:buClrTx/>
              <a:buSzTx/>
              <a:buFont typeface="Arial" panose="020B0604020202020204" pitchFamily="34" charset="0"/>
              <a:buNone/>
            </a:pPr>
            <a:r>
              <a:rPr lang="nb-NO" altLang="nb-NO" sz="1500" b="0" i="0">
                <a:solidFill>
                  <a:schemeClr val="tx1"/>
                </a:solidFill>
                <a:latin typeface="Book Antiqua" panose="02040602050305030304" pitchFamily="18" charset="0"/>
              </a:rPr>
              <a:t>Ole Martin Løvvik, SINTEF</a:t>
            </a:r>
          </a:p>
          <a:p>
            <a:pPr algn="ctr" eaLnBrk="1" hangingPunct="1">
              <a:spcBef>
                <a:spcPct val="0"/>
              </a:spcBef>
              <a:buClrTx/>
              <a:buSzTx/>
              <a:buFont typeface="Arial" panose="020B0604020202020204" pitchFamily="34" charset="0"/>
              <a:buNone/>
            </a:pPr>
            <a:r>
              <a:rPr lang="nb-NO" altLang="nb-NO" sz="1500" b="0" i="0">
                <a:solidFill>
                  <a:schemeClr val="tx1"/>
                </a:solidFill>
                <a:latin typeface="Book Antiqua" panose="02040602050305030304" pitchFamily="18" charset="0"/>
              </a:rPr>
              <a:t>Espen Flage Larsen, SINTEF</a:t>
            </a:r>
          </a:p>
          <a:p>
            <a:pPr algn="ctr" eaLnBrk="1" hangingPunct="1">
              <a:spcBef>
                <a:spcPct val="0"/>
              </a:spcBef>
              <a:buClrTx/>
              <a:buSzTx/>
              <a:buFont typeface="Arial" panose="020B0604020202020204" pitchFamily="34" charset="0"/>
              <a:buNone/>
            </a:pPr>
            <a:r>
              <a:rPr lang="nb-NO" altLang="nb-NO" sz="1500" b="0" i="0">
                <a:solidFill>
                  <a:schemeClr val="tx1"/>
                </a:solidFill>
                <a:latin typeface="Book Antiqua" panose="02040602050305030304" pitchFamily="18" charset="0"/>
              </a:rPr>
              <a:t>Vidar Hansen, </a:t>
            </a:r>
            <a:r>
              <a:rPr lang="nb-NO" altLang="nb-NO" sz="1500" b="0" i="0" err="1">
                <a:solidFill>
                  <a:schemeClr val="tx1"/>
                </a:solidFill>
                <a:latin typeface="Book Antiqua" panose="02040602050305030304" pitchFamily="18" charset="0"/>
              </a:rPr>
              <a:t>UiS</a:t>
            </a:r>
            <a:endParaRPr lang="nb-NO" altLang="nb-NO" sz="1500" b="0" i="0">
              <a:solidFill>
                <a:schemeClr val="tx1"/>
              </a:solidFill>
              <a:latin typeface="Book Antiqua" panose="02040602050305030304" pitchFamily="18" charset="0"/>
            </a:endParaRPr>
          </a:p>
        </p:txBody>
      </p:sp>
      <p:sp>
        <p:nvSpPr>
          <p:cNvPr id="5125" name="Rectangle 7"/>
          <p:cNvSpPr>
            <a:spLocks noChangeArrowheads="1"/>
          </p:cNvSpPr>
          <p:nvPr/>
        </p:nvSpPr>
        <p:spPr bwMode="auto">
          <a:xfrm>
            <a:off x="8790048" y="3143886"/>
            <a:ext cx="2803075" cy="1721909"/>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algn="ctr" eaLnBrk="1" hangingPunct="1">
              <a:spcBef>
                <a:spcPct val="0"/>
              </a:spcBef>
              <a:buClrTx/>
              <a:buSzTx/>
              <a:buFontTx/>
              <a:buNone/>
            </a:pPr>
            <a:r>
              <a:rPr lang="nb-NO" altLang="nb-NO" sz="2400" i="0">
                <a:solidFill>
                  <a:schemeClr val="accent1">
                    <a:lumMod val="75000"/>
                  </a:schemeClr>
                </a:solidFill>
              </a:rPr>
              <a:t>Forskere/PDs</a:t>
            </a:r>
          </a:p>
          <a:p>
            <a:pPr algn="ctr" eaLnBrk="1" hangingPunct="1">
              <a:spcBef>
                <a:spcPct val="0"/>
              </a:spcBef>
              <a:buClrTx/>
              <a:buSzTx/>
              <a:buFontTx/>
              <a:buNone/>
            </a:pPr>
            <a:r>
              <a:rPr lang="en-GB" altLang="en-US" sz="1600" b="0" i="0">
                <a:solidFill>
                  <a:schemeClr val="tx1"/>
                </a:solidFill>
                <a:latin typeface="Book Antiqua" panose="02040602050305030304" pitchFamily="18" charset="0"/>
              </a:rPr>
              <a:t>Thomas </a:t>
            </a:r>
            <a:r>
              <a:rPr lang="en-GB" altLang="en-US" sz="1600" b="0" i="0" err="1">
                <a:solidFill>
                  <a:schemeClr val="tx1"/>
                </a:solidFill>
                <a:latin typeface="Book Antiqua" panose="02040602050305030304" pitchFamily="18" charset="0"/>
              </a:rPr>
              <a:t>Aarholt</a:t>
            </a:r>
            <a:endParaRPr lang="en-GB" altLang="en-US" sz="1600" b="0" i="0">
              <a:solidFill>
                <a:schemeClr val="tx1"/>
              </a:solidFill>
              <a:latin typeface="Book Antiqua" panose="02040602050305030304" pitchFamily="18" charset="0"/>
            </a:endParaRPr>
          </a:p>
          <a:p>
            <a:pPr algn="ctr" eaLnBrk="1" hangingPunct="1">
              <a:spcBef>
                <a:spcPct val="0"/>
              </a:spcBef>
              <a:buClrTx/>
              <a:buSzTx/>
              <a:buFontTx/>
              <a:buNone/>
            </a:pPr>
            <a:r>
              <a:rPr lang="en-GB" altLang="en-US" sz="1600" b="0" i="0" err="1">
                <a:solidFill>
                  <a:schemeClr val="tx1"/>
                </a:solidFill>
                <a:latin typeface="Book Antiqua" panose="02040602050305030304" pitchFamily="18" charset="0"/>
              </a:rPr>
              <a:t>Kalliopi</a:t>
            </a:r>
            <a:r>
              <a:rPr lang="en-GB" altLang="en-US" sz="1600" b="0" i="0">
                <a:solidFill>
                  <a:schemeClr val="tx1"/>
                </a:solidFill>
                <a:latin typeface="Book Antiqua" panose="02040602050305030304" pitchFamily="18" charset="0"/>
              </a:rPr>
              <a:t> </a:t>
            </a:r>
            <a:r>
              <a:rPr lang="en-GB" altLang="en-US" sz="1600" b="0" i="0" err="1">
                <a:solidFill>
                  <a:schemeClr val="tx1"/>
                </a:solidFill>
                <a:latin typeface="Book Antiqua" panose="02040602050305030304" pitchFamily="18" charset="0"/>
              </a:rPr>
              <a:t>Bazioti</a:t>
            </a:r>
            <a:r>
              <a:rPr lang="en-GB" altLang="en-US" sz="1600" b="0" i="0">
                <a:solidFill>
                  <a:schemeClr val="tx1"/>
                </a:solidFill>
                <a:latin typeface="Book Antiqua" panose="02040602050305030304" pitchFamily="18" charset="0"/>
              </a:rPr>
              <a:t> </a:t>
            </a:r>
          </a:p>
          <a:p>
            <a:pPr lvl="0" algn="ctr" eaLnBrk="0" fontAlgn="base" hangingPunct="0">
              <a:spcBef>
                <a:spcPct val="0"/>
              </a:spcBef>
              <a:spcAft>
                <a:spcPct val="0"/>
              </a:spcAft>
              <a:buClrTx/>
              <a:buSzTx/>
              <a:buNone/>
            </a:pPr>
            <a:r>
              <a:rPr lang="nb-NO" altLang="en-US" sz="1600" b="0" i="0">
                <a:solidFill>
                  <a:schemeClr val="tx1"/>
                </a:solidFill>
                <a:latin typeface="Book Antiqua" panose="02040602050305030304" pitchFamily="18" charset="0"/>
              </a:rPr>
              <a:t>Anthoula Poulia</a:t>
            </a:r>
          </a:p>
        </p:txBody>
      </p:sp>
      <p:sp>
        <p:nvSpPr>
          <p:cNvPr id="5126" name="Rectangle 8"/>
          <p:cNvSpPr>
            <a:spLocks noChangeArrowheads="1"/>
          </p:cNvSpPr>
          <p:nvPr/>
        </p:nvSpPr>
        <p:spPr bwMode="auto">
          <a:xfrm>
            <a:off x="5641444" y="1390927"/>
            <a:ext cx="2971355" cy="2375532"/>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algn="ctr" eaLnBrk="1" hangingPunct="1">
              <a:spcBef>
                <a:spcPct val="0"/>
              </a:spcBef>
              <a:buClrTx/>
              <a:buSzTx/>
              <a:buFontTx/>
              <a:buNone/>
            </a:pPr>
            <a:endParaRPr lang="nb-NO" altLang="nb-NO" sz="2000" i="0">
              <a:solidFill>
                <a:schemeClr val="accent4">
                  <a:lumMod val="75000"/>
                </a:schemeClr>
              </a:solidFill>
            </a:endParaRPr>
          </a:p>
          <a:p>
            <a:pPr algn="ctr" eaLnBrk="1" hangingPunct="1">
              <a:spcBef>
                <a:spcPct val="0"/>
              </a:spcBef>
              <a:buClrTx/>
              <a:buSzTx/>
              <a:buFontTx/>
              <a:buNone/>
            </a:pPr>
            <a:r>
              <a:rPr lang="nb-NO" altLang="nb-NO" sz="2400" i="0">
                <a:solidFill>
                  <a:schemeClr val="accent1">
                    <a:lumMod val="75000"/>
                  </a:schemeClr>
                </a:solidFill>
              </a:rPr>
              <a:t>Masterstudenter </a:t>
            </a:r>
          </a:p>
          <a:p>
            <a:pPr algn="ctr" eaLnBrk="1" hangingPunct="1">
              <a:spcBef>
                <a:spcPct val="0"/>
              </a:spcBef>
              <a:buClrTx/>
              <a:buSzTx/>
              <a:buFontTx/>
              <a:buNone/>
            </a:pPr>
            <a:r>
              <a:rPr lang="nb-NO" altLang="nb-NO" sz="1600" b="0" i="0">
                <a:solidFill>
                  <a:schemeClr val="tx1"/>
                </a:solidFill>
                <a:latin typeface="Book Antiqua" panose="02040602050305030304" pitchFamily="18" charset="0"/>
              </a:rPr>
              <a:t>Mari </a:t>
            </a:r>
            <a:r>
              <a:rPr lang="nb-NO" altLang="nb-NO" sz="1600" b="0" i="0" err="1">
                <a:solidFill>
                  <a:schemeClr val="tx1"/>
                </a:solidFill>
                <a:latin typeface="Book Antiqua" panose="02040602050305030304" pitchFamily="18" charset="0"/>
              </a:rPr>
              <a:t>Mathillas</a:t>
            </a:r>
            <a:r>
              <a:rPr lang="nb-NO" altLang="nb-NO" sz="1600" b="0" i="0">
                <a:solidFill>
                  <a:schemeClr val="tx1"/>
                </a:solidFill>
                <a:latin typeface="Book Antiqua" panose="02040602050305030304" pitchFamily="18" charset="0"/>
              </a:rPr>
              <a:t> Røsvik</a:t>
            </a:r>
          </a:p>
          <a:p>
            <a:pPr algn="ctr" eaLnBrk="1" hangingPunct="1">
              <a:spcBef>
                <a:spcPct val="0"/>
              </a:spcBef>
              <a:buClrTx/>
              <a:buSzTx/>
              <a:buFontTx/>
              <a:buNone/>
            </a:pPr>
            <a:r>
              <a:rPr lang="nb-NO" altLang="nb-NO" sz="1600" b="0" i="0">
                <a:solidFill>
                  <a:schemeClr val="tx1"/>
                </a:solidFill>
                <a:latin typeface="Book Antiqua" panose="02040602050305030304" pitchFamily="18" charset="0"/>
              </a:rPr>
              <a:t>Aleksander Amble Larsen</a:t>
            </a:r>
          </a:p>
          <a:p>
            <a:pPr algn="ctr" eaLnBrk="1" hangingPunct="1">
              <a:spcBef>
                <a:spcPct val="0"/>
              </a:spcBef>
              <a:buClrTx/>
              <a:buSzTx/>
              <a:buFontTx/>
              <a:buNone/>
            </a:pPr>
            <a:r>
              <a:rPr lang="nb-NO" altLang="nb-NO" sz="1600" b="0" i="0">
                <a:solidFill>
                  <a:schemeClr val="tx1"/>
                </a:solidFill>
                <a:latin typeface="Book Antiqua" panose="02040602050305030304" pitchFamily="18" charset="0"/>
              </a:rPr>
              <a:t>Magnus Reiersen</a:t>
            </a:r>
          </a:p>
          <a:p>
            <a:pPr algn="ctr" eaLnBrk="1" hangingPunct="1">
              <a:spcBef>
                <a:spcPct val="0"/>
              </a:spcBef>
              <a:buClrTx/>
              <a:buSzTx/>
              <a:buFontTx/>
              <a:buNone/>
            </a:pPr>
            <a:r>
              <a:rPr lang="nb-NO" altLang="nb-NO" sz="1600" b="0" i="0">
                <a:solidFill>
                  <a:schemeClr val="tx1"/>
                </a:solidFill>
                <a:latin typeface="Book Antiqua" panose="02040602050305030304" pitchFamily="18" charset="0"/>
              </a:rPr>
              <a:t>Jørgen  Bergli</a:t>
            </a:r>
          </a:p>
          <a:p>
            <a:pPr algn="ctr" eaLnBrk="1" hangingPunct="1">
              <a:spcBef>
                <a:spcPct val="0"/>
              </a:spcBef>
              <a:buClrTx/>
              <a:buSzTx/>
              <a:buFontTx/>
              <a:buNone/>
            </a:pPr>
            <a:r>
              <a:rPr lang="nb-NO" altLang="nb-NO" sz="1600" b="0" i="0" err="1">
                <a:solidFill>
                  <a:schemeClr val="tx1"/>
                </a:solidFill>
                <a:latin typeface="Book Antiqua" panose="02040602050305030304" pitchFamily="18" charset="0"/>
              </a:rPr>
              <a:t>Cana</a:t>
            </a:r>
            <a:r>
              <a:rPr lang="nb-NO" altLang="nb-NO" sz="1600" b="0" i="0">
                <a:solidFill>
                  <a:schemeClr val="tx1"/>
                </a:solidFill>
                <a:latin typeface="Book Antiqua" panose="02040602050305030304" pitchFamily="18" charset="0"/>
              </a:rPr>
              <a:t> </a:t>
            </a:r>
            <a:r>
              <a:rPr lang="nb-NO" altLang="nb-NO" sz="1600" b="0" i="0" err="1">
                <a:solidFill>
                  <a:schemeClr val="tx1"/>
                </a:solidFill>
                <a:latin typeface="Book Antiqua" panose="02040602050305030304" pitchFamily="18" charset="0"/>
              </a:rPr>
              <a:t>Elgvin</a:t>
            </a:r>
            <a:endParaRPr lang="nb-NO" altLang="nb-NO" sz="1600" b="0" i="0">
              <a:solidFill>
                <a:schemeClr val="tx1"/>
              </a:solidFill>
              <a:latin typeface="Book Antiqua" panose="02040602050305030304" pitchFamily="18" charset="0"/>
            </a:endParaRPr>
          </a:p>
          <a:p>
            <a:pPr algn="ctr" eaLnBrk="1" hangingPunct="1">
              <a:spcBef>
                <a:spcPct val="0"/>
              </a:spcBef>
              <a:buClrTx/>
              <a:buSzTx/>
              <a:buFontTx/>
              <a:buNone/>
            </a:pPr>
            <a:r>
              <a:rPr lang="nb-NO" altLang="nb-NO" sz="1600" b="0" i="0">
                <a:solidFill>
                  <a:schemeClr val="tx1"/>
                </a:solidFill>
                <a:latin typeface="Book Antiqua" panose="02040602050305030304" pitchFamily="18" charset="0"/>
              </a:rPr>
              <a:t>Mohamed Ismail</a:t>
            </a:r>
          </a:p>
          <a:p>
            <a:pPr algn="ctr" eaLnBrk="1" hangingPunct="1">
              <a:spcBef>
                <a:spcPct val="0"/>
              </a:spcBef>
              <a:buClrTx/>
              <a:buSzTx/>
              <a:buFontTx/>
              <a:buNone/>
            </a:pPr>
            <a:r>
              <a:rPr lang="nb-NO" altLang="nb-NO" sz="1600" b="0" i="0">
                <a:solidFill>
                  <a:schemeClr val="tx1"/>
                </a:solidFill>
                <a:latin typeface="Book Antiqua" panose="02040602050305030304" pitchFamily="18" charset="0"/>
              </a:rPr>
              <a:t>Mariel Hinderaker</a:t>
            </a:r>
          </a:p>
          <a:p>
            <a:pPr algn="ctr">
              <a:spcBef>
                <a:spcPct val="0"/>
              </a:spcBef>
              <a:buClrTx/>
              <a:buSzTx/>
              <a:buNone/>
            </a:pPr>
            <a:r>
              <a:rPr lang="nb-NO" altLang="nb-NO" sz="1600" b="0" i="0">
                <a:solidFill>
                  <a:schemeClr val="tx1"/>
                </a:solidFill>
                <a:latin typeface="Book Antiqua" panose="02040602050305030304" pitchFamily="18" charset="0"/>
              </a:rPr>
              <a:t>Jørn-Marcus H. Rosenberg</a:t>
            </a:r>
          </a:p>
          <a:p>
            <a:pPr algn="ctr" eaLnBrk="1" hangingPunct="1">
              <a:spcBef>
                <a:spcPct val="0"/>
              </a:spcBef>
              <a:buClrTx/>
              <a:buSzTx/>
              <a:buFontTx/>
              <a:buNone/>
            </a:pPr>
            <a:r>
              <a:rPr lang="nb-NO" altLang="nb-NO" sz="1600" b="0" i="0">
                <a:solidFill>
                  <a:schemeClr val="tx1"/>
                </a:solidFill>
                <a:latin typeface="Book Antiqua" panose="02040602050305030304" pitchFamily="18" charset="0"/>
              </a:rPr>
              <a:t>Martin Schønning </a:t>
            </a:r>
            <a:r>
              <a:rPr lang="nb-NO" altLang="nb-NO" sz="1600" b="0" i="0" err="1">
                <a:solidFill>
                  <a:schemeClr val="tx1"/>
                </a:solidFill>
                <a:latin typeface="Book Antiqua" panose="02040602050305030304" pitchFamily="18" charset="0"/>
              </a:rPr>
              <a:t>Vikne</a:t>
            </a:r>
            <a:endParaRPr lang="nb-NO" altLang="nb-NO" sz="1600" b="0" i="0">
              <a:solidFill>
                <a:schemeClr val="tx1"/>
              </a:solidFill>
              <a:latin typeface="Book Antiqua" panose="02040602050305030304" pitchFamily="18" charset="0"/>
            </a:endParaRPr>
          </a:p>
          <a:p>
            <a:pPr algn="ctr" eaLnBrk="1" hangingPunct="1">
              <a:spcBef>
                <a:spcPct val="0"/>
              </a:spcBef>
              <a:buClrTx/>
              <a:buSzTx/>
              <a:buFontTx/>
              <a:buNone/>
            </a:pPr>
            <a:endParaRPr lang="nb-NO" altLang="nb-NO" sz="2000" b="0" i="0">
              <a:solidFill>
                <a:schemeClr val="tx1"/>
              </a:solidFill>
              <a:latin typeface="Book Antiqua" panose="02040602050305030304" pitchFamily="18" charset="0"/>
            </a:endParaRPr>
          </a:p>
        </p:txBody>
      </p:sp>
      <p:sp>
        <p:nvSpPr>
          <p:cNvPr id="5127" name="Rectangle 11"/>
          <p:cNvSpPr>
            <a:spLocks noChangeArrowheads="1"/>
          </p:cNvSpPr>
          <p:nvPr/>
        </p:nvSpPr>
        <p:spPr bwMode="auto">
          <a:xfrm>
            <a:off x="5519926" y="5481934"/>
            <a:ext cx="2971355" cy="115416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algn="ctr" eaLnBrk="1" hangingPunct="1">
              <a:spcBef>
                <a:spcPct val="0"/>
              </a:spcBef>
              <a:buClrTx/>
              <a:buSzTx/>
              <a:buFontTx/>
              <a:buNone/>
            </a:pPr>
            <a:r>
              <a:rPr lang="nb-NO" altLang="nb-NO" sz="2400" i="0">
                <a:solidFill>
                  <a:schemeClr val="accent1">
                    <a:lumMod val="75000"/>
                  </a:schemeClr>
                </a:solidFill>
                <a:cs typeface="Times New Roman" panose="02020603050405020304" pitchFamily="18" charset="0"/>
              </a:rPr>
              <a:t>Teknisk</a:t>
            </a:r>
          </a:p>
          <a:p>
            <a:pPr algn="ctr" eaLnBrk="1" hangingPunct="1">
              <a:spcBef>
                <a:spcPct val="0"/>
              </a:spcBef>
              <a:buClrTx/>
              <a:buSzTx/>
              <a:buFontTx/>
              <a:buNone/>
            </a:pPr>
            <a:r>
              <a:rPr lang="nb-NO" altLang="nb-NO" sz="1500" b="0" i="0">
                <a:solidFill>
                  <a:schemeClr val="tx1"/>
                </a:solidFill>
                <a:latin typeface="Book Antiqua" panose="02040602050305030304" pitchFamily="18" charset="0"/>
              </a:rPr>
              <a:t>Ole Bjørn Karlsen</a:t>
            </a:r>
          </a:p>
          <a:p>
            <a:pPr algn="ctr" eaLnBrk="1" hangingPunct="1">
              <a:spcBef>
                <a:spcPct val="0"/>
              </a:spcBef>
              <a:buClrTx/>
              <a:buSzTx/>
              <a:buFontTx/>
              <a:buNone/>
            </a:pPr>
            <a:r>
              <a:rPr lang="nb-NO" altLang="nb-NO" sz="1500" b="0" i="0">
                <a:solidFill>
                  <a:schemeClr val="tx1"/>
                </a:solidFill>
                <a:latin typeface="Book Antiqua" panose="02040602050305030304" pitchFamily="18" charset="0"/>
              </a:rPr>
              <a:t>Phuong Dan Nguyen</a:t>
            </a:r>
          </a:p>
          <a:p>
            <a:pPr algn="ctr" eaLnBrk="1" hangingPunct="1">
              <a:spcBef>
                <a:spcPct val="0"/>
              </a:spcBef>
              <a:buClrTx/>
              <a:buSzTx/>
              <a:buFontTx/>
              <a:buNone/>
            </a:pPr>
            <a:r>
              <a:rPr lang="nb-NO" altLang="nb-NO" sz="1500" b="0" i="0">
                <a:solidFill>
                  <a:schemeClr val="tx1"/>
                </a:solidFill>
                <a:latin typeface="Book Antiqua" panose="02040602050305030304" pitchFamily="18" charset="0"/>
              </a:rPr>
              <a:t>Jørgen </a:t>
            </a:r>
            <a:r>
              <a:rPr lang="nb-NO" altLang="nb-NO" sz="1500" b="0" i="0" err="1">
                <a:solidFill>
                  <a:schemeClr val="tx1"/>
                </a:solidFill>
                <a:latin typeface="Book Antiqua" panose="02040602050305030304" pitchFamily="18" charset="0"/>
              </a:rPr>
              <a:t>Mundgjel</a:t>
            </a:r>
            <a:r>
              <a:rPr lang="nb-NO" altLang="nb-NO" sz="1500" b="0" i="0">
                <a:solidFill>
                  <a:schemeClr val="tx1"/>
                </a:solidFill>
                <a:latin typeface="Book Antiqua" panose="02040602050305030304" pitchFamily="18" charset="0"/>
              </a:rPr>
              <a:t> (1/2) </a:t>
            </a:r>
          </a:p>
        </p:txBody>
      </p:sp>
      <p:sp>
        <p:nvSpPr>
          <p:cNvPr id="5128" name="Title 1"/>
          <p:cNvSpPr txBox="1">
            <a:spLocks/>
          </p:cNvSpPr>
          <p:nvPr/>
        </p:nvSpPr>
        <p:spPr bwMode="auto">
          <a:xfrm>
            <a:off x="0" y="0"/>
            <a:ext cx="12192000" cy="1143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algn="ctr" eaLnBrk="1" hangingPunct="1">
              <a:spcBef>
                <a:spcPct val="0"/>
              </a:spcBef>
              <a:buClrTx/>
              <a:buSzTx/>
              <a:buFontTx/>
              <a:buNone/>
            </a:pPr>
            <a:r>
              <a:rPr lang="nb-NO" altLang="en-US" sz="6000" i="0" dirty="0">
                <a:solidFill>
                  <a:schemeClr val="bg1"/>
                </a:solidFill>
                <a:latin typeface="Arial" panose="020B0604020202020204" pitchFamily="34" charset="0"/>
              </a:rPr>
              <a:t>Strukturfysikk </a:t>
            </a:r>
            <a:r>
              <a:rPr lang="nb-NO" altLang="en-US" sz="3600" i="0" dirty="0">
                <a:solidFill>
                  <a:srgbClr val="C00000"/>
                </a:solidFill>
                <a:latin typeface="Arial" panose="020B0604020202020204" pitchFamily="34" charset="0"/>
              </a:rPr>
              <a:t>medlemmer</a:t>
            </a:r>
            <a:endParaRPr lang="nb-NO" altLang="en-US" sz="6000" i="0" dirty="0">
              <a:solidFill>
                <a:srgbClr val="C00000"/>
              </a:solidFill>
              <a:latin typeface="Arial" panose="020B0604020202020204" pitchFamily="34" charset="0"/>
            </a:endParaRPr>
          </a:p>
        </p:txBody>
      </p:sp>
      <p:pic>
        <p:nvPicPr>
          <p:cNvPr id="16" name="Picture 6" descr="Fasade hovedinngang Forskningspar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7" y="1275497"/>
            <a:ext cx="4108814" cy="273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1809" y="4623486"/>
            <a:ext cx="5163091" cy="584775"/>
          </a:xfrm>
          <a:prstGeom prst="rect">
            <a:avLst/>
          </a:prstGeom>
          <a:noFill/>
        </p:spPr>
        <p:txBody>
          <a:bodyPr wrap="square" rtlCol="0">
            <a:spAutoFit/>
          </a:bodyPr>
          <a:lstStyle/>
          <a:p>
            <a:r>
              <a:rPr lang="nb-NO" sz="2400" b="1">
                <a:solidFill>
                  <a:schemeClr val="accent1">
                    <a:lumMod val="75000"/>
                  </a:schemeClr>
                </a:solidFill>
              </a:rPr>
              <a:t>Antall medlemmer: </a:t>
            </a:r>
            <a:r>
              <a:rPr lang="nb-NO" sz="3200" b="1">
                <a:solidFill>
                  <a:srgbClr val="C00000"/>
                </a:solidFill>
              </a:rPr>
              <a:t>~ 25-30</a:t>
            </a:r>
            <a:endParaRPr lang="en-US" sz="3200" b="1">
              <a:solidFill>
                <a:srgbClr val="C00000"/>
              </a:solidFill>
            </a:endParaRPr>
          </a:p>
        </p:txBody>
      </p:sp>
      <p:sp>
        <p:nvSpPr>
          <p:cNvPr id="2" name="TextBox 1"/>
          <p:cNvSpPr txBox="1"/>
          <p:nvPr/>
        </p:nvSpPr>
        <p:spPr>
          <a:xfrm>
            <a:off x="174555" y="4126284"/>
            <a:ext cx="5336158" cy="461665"/>
          </a:xfrm>
          <a:prstGeom prst="rect">
            <a:avLst/>
          </a:prstGeom>
          <a:noFill/>
        </p:spPr>
        <p:txBody>
          <a:bodyPr wrap="square" rtlCol="0">
            <a:spAutoFit/>
          </a:bodyPr>
          <a:lstStyle/>
          <a:p>
            <a:r>
              <a:rPr lang="nb-NO" sz="2400" b="1">
                <a:solidFill>
                  <a:schemeClr val="accent1">
                    <a:lumMod val="75000"/>
                  </a:schemeClr>
                </a:solidFill>
              </a:rPr>
              <a:t>I forskningsparken </a:t>
            </a:r>
            <a:r>
              <a:rPr lang="nb-NO" b="1"/>
              <a:t>(FERMIO)</a:t>
            </a:r>
          </a:p>
        </p:txBody>
      </p:sp>
      <p:pic>
        <p:nvPicPr>
          <p:cNvPr id="12" name="Picture 40" descr="Bilde av Øystein Prytz"/>
          <p:cNvPicPr>
            <a:picLocks noChangeAspect="1" noChangeArrowheads="1"/>
          </p:cNvPicPr>
          <p:nvPr/>
        </p:nvPicPr>
        <p:blipFill>
          <a:blip r:embed="rId4">
            <a:extLst>
              <a:ext uri="{28A0092B-C50C-407E-A947-70E740481C1C}">
                <a14:useLocalDpi xmlns:a14="http://schemas.microsoft.com/office/drawing/2010/main" val="0"/>
              </a:ext>
            </a:extLst>
          </a:blip>
          <a:srcRect l="5635" r="9842" b="14349"/>
          <a:stretch>
            <a:fillRect/>
          </a:stretch>
        </p:blipFill>
        <p:spPr bwMode="auto">
          <a:xfrm>
            <a:off x="4485822" y="4213592"/>
            <a:ext cx="841279" cy="112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58230" t="18266" r="33301" b="64977"/>
          <a:stretch/>
        </p:blipFill>
        <p:spPr>
          <a:xfrm>
            <a:off x="4485822" y="3021874"/>
            <a:ext cx="848993" cy="1120644"/>
          </a:xfrm>
          <a:prstGeom prst="rect">
            <a:avLst/>
          </a:prstGeom>
        </p:spPr>
      </p:pic>
      <p:pic>
        <p:nvPicPr>
          <p:cNvPr id="14" name="Content Placeholder 3"/>
          <p:cNvPicPr>
            <a:picLocks noGrp="1" noChangeAspect="1"/>
          </p:cNvPicPr>
          <p:nvPr>
            <p:ph idx="1"/>
          </p:nvPr>
        </p:nvPicPr>
        <p:blipFill rotWithShape="1">
          <a:blip r:embed="rId6">
            <a:extLst>
              <a:ext uri="{28A0092B-C50C-407E-A947-70E740481C1C}">
                <a14:useLocalDpi xmlns:a14="http://schemas.microsoft.com/office/drawing/2010/main" val="0"/>
              </a:ext>
            </a:extLst>
          </a:blip>
          <a:srcRect l="85656" t="2876" r="-539" b="60198"/>
          <a:stretch/>
        </p:blipFill>
        <p:spPr>
          <a:xfrm>
            <a:off x="4517225" y="5417997"/>
            <a:ext cx="853318" cy="1093363"/>
          </a:xfrm>
        </p:spPr>
      </p:pic>
      <p:pic>
        <p:nvPicPr>
          <p:cNvPr id="15" name="Picture 13" descr="ClasPersson.jpg"/>
          <p:cNvPicPr>
            <a:picLocks noChangeAspect="1"/>
          </p:cNvPicPr>
          <p:nvPr/>
        </p:nvPicPr>
        <p:blipFill>
          <a:blip r:embed="rId7" cstate="print">
            <a:extLst>
              <a:ext uri="{28A0092B-C50C-407E-A947-70E740481C1C}">
                <a14:useLocalDpi xmlns:a14="http://schemas.microsoft.com/office/drawing/2010/main" val="0"/>
              </a:ext>
            </a:extLst>
          </a:blip>
          <a:srcRect l="23608" r="26173" b="48578"/>
          <a:stretch>
            <a:fillRect/>
          </a:stretch>
        </p:blipFill>
        <p:spPr bwMode="auto">
          <a:xfrm>
            <a:off x="4485823" y="1897861"/>
            <a:ext cx="846314" cy="101647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5519926" y="4885402"/>
            <a:ext cx="268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542914" y="4142518"/>
            <a:ext cx="326664" cy="459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590789" y="3518140"/>
            <a:ext cx="278788" cy="740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4555" y="5186913"/>
            <a:ext cx="2664296" cy="738664"/>
          </a:xfrm>
          <a:prstGeom prst="rect">
            <a:avLst/>
          </a:prstGeom>
          <a:noFill/>
        </p:spPr>
        <p:txBody>
          <a:bodyPr wrap="square" rtlCol="0">
            <a:spAutoFit/>
          </a:bodyPr>
          <a:lstStyle/>
          <a:p>
            <a:r>
              <a:rPr lang="nb-NO" sz="1400">
                <a:solidFill>
                  <a:srgbClr val="0070C0"/>
                </a:solidFill>
              </a:rPr>
              <a:t>Kanskje interessert?</a:t>
            </a:r>
          </a:p>
          <a:p>
            <a:r>
              <a:rPr lang="nb-NO" sz="1400">
                <a:solidFill>
                  <a:srgbClr val="C00000"/>
                </a:solidFill>
              </a:rPr>
              <a:t>Ta kontakt!</a:t>
            </a:r>
          </a:p>
          <a:p>
            <a:endParaRPr lang="en-US" sz="1400">
              <a:solidFill>
                <a:srgbClr val="C00000"/>
              </a:solidFill>
            </a:endParaRPr>
          </a:p>
        </p:txBody>
      </p:sp>
      <p:sp>
        <p:nvSpPr>
          <p:cNvPr id="22" name="TextBox 25"/>
          <p:cNvSpPr txBox="1"/>
          <p:nvPr/>
        </p:nvSpPr>
        <p:spPr>
          <a:xfrm>
            <a:off x="1368961" y="5520406"/>
            <a:ext cx="2549634" cy="1077218"/>
          </a:xfrm>
          <a:prstGeom prst="rect">
            <a:avLst/>
          </a:prstGeom>
          <a:noFill/>
          <a:ln w="28575">
            <a:solidFill>
              <a:srgbClr val="C00000"/>
            </a:solidFill>
          </a:ln>
        </p:spPr>
        <p:txBody>
          <a:bodyPr wrap="square"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a:lstStyle>
          <a:p>
            <a:r>
              <a:rPr lang="nb-NO" sz="1600">
                <a:latin typeface="Calibri" panose="020F0502020204030204" pitchFamily="34" charset="0"/>
                <a:cs typeface="Calibri" panose="020F0502020204030204" pitchFamily="34" charset="0"/>
              </a:rPr>
              <a:t>clas.person@fys.uio.no</a:t>
            </a:r>
          </a:p>
          <a:p>
            <a:r>
              <a:rPr lang="nb-NO" sz="1600">
                <a:latin typeface="Calibri" panose="020F0502020204030204" pitchFamily="34" charset="0"/>
                <a:cs typeface="Calibri" panose="020F0502020204030204" pitchFamily="34" charset="0"/>
              </a:rPr>
              <a:t>oystein.prytz@fys.uio.no</a:t>
            </a:r>
          </a:p>
          <a:p>
            <a:r>
              <a:rPr lang="nb-NO" sz="1600">
                <a:latin typeface="Calibri" panose="020F0502020204030204" pitchFamily="34" charset="0"/>
                <a:cs typeface="Calibri" panose="020F0502020204030204" pitchFamily="34" charset="0"/>
              </a:rPr>
              <a:t>a.e.gunnas@fys.uio.no</a:t>
            </a:r>
          </a:p>
          <a:p>
            <a:r>
              <a:rPr lang="nb-NO" sz="1600">
                <a:latin typeface="Calibri" panose="020F0502020204030204" pitchFamily="34" charset="0"/>
                <a:cs typeface="Calibri" panose="020F0502020204030204" pitchFamily="34" charset="0"/>
              </a:rPr>
              <a:t>f.s.hage@fys.uioi.no</a:t>
            </a:r>
            <a:endParaRPr lang="en-US" sz="1600">
              <a:latin typeface="Calibri" panose="020F0502020204030204" pitchFamily="34" charset="0"/>
              <a:cs typeface="Calibri" panose="020F0502020204030204" pitchFamily="34" charset="0"/>
            </a:endParaRPr>
          </a:p>
        </p:txBody>
      </p:sp>
      <p:cxnSp>
        <p:nvCxnSpPr>
          <p:cNvPr id="23" name="Straight Arrow Connector 22"/>
          <p:cNvCxnSpPr/>
          <p:nvPr/>
        </p:nvCxnSpPr>
        <p:spPr>
          <a:xfrm flipH="1">
            <a:off x="5542914" y="5226668"/>
            <a:ext cx="350616" cy="398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86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733" y="292360"/>
            <a:ext cx="6344423" cy="1668999"/>
          </a:xfrm>
        </p:spPr>
        <p:txBody>
          <a:bodyPr>
            <a:normAutofit fontScale="90000"/>
          </a:bodyPr>
          <a:lstStyle/>
          <a:p>
            <a:r>
              <a:rPr lang="nb-NO" sz="3600" b="1">
                <a:solidFill>
                  <a:srgbClr val="C00000"/>
                </a:solidFill>
              </a:rPr>
              <a:t>Masteroppgaver på struktur og optiske egenskaper til fotovoltaiske og fotokatalytiske materialer</a:t>
            </a:r>
            <a:endParaRPr lang="en-US" sz="3600" b="1">
              <a:solidFill>
                <a:srgbClr val="C00000"/>
              </a:solidFill>
            </a:endParaRPr>
          </a:p>
        </p:txBody>
      </p:sp>
      <p:sp>
        <p:nvSpPr>
          <p:cNvPr id="3" name="Content Placeholder 2"/>
          <p:cNvSpPr>
            <a:spLocks noGrp="1"/>
          </p:cNvSpPr>
          <p:nvPr>
            <p:ph idx="1"/>
          </p:nvPr>
        </p:nvSpPr>
        <p:spPr>
          <a:xfrm>
            <a:off x="761356" y="1982138"/>
            <a:ext cx="11128357" cy="3305318"/>
          </a:xfrm>
        </p:spPr>
        <p:txBody>
          <a:bodyPr vert="horz" lIns="91440" tIns="45720" rIns="91440" bIns="45720" rtlCol="0" anchor="t">
            <a:normAutofit/>
          </a:bodyPr>
          <a:lstStyle/>
          <a:p>
            <a:pPr marL="0" indent="0">
              <a:lnSpc>
                <a:spcPct val="120000"/>
              </a:lnSpc>
              <a:buNone/>
            </a:pPr>
            <a:r>
              <a:rPr lang="nb-NO" sz="1600"/>
              <a:t>I samarbeid med Seksjon for halvlederfysikk og Gruppen for elektrokjemi studerer vi </a:t>
            </a:r>
            <a:r>
              <a:rPr lang="nb-NO" sz="1600" b="1"/>
              <a:t>foto</a:t>
            </a:r>
            <a:r>
              <a:rPr lang="en-US" sz="1600" b="1" err="1"/>
              <a:t>voltaiske</a:t>
            </a:r>
            <a:r>
              <a:rPr lang="en-US" sz="1600"/>
              <a:t> </a:t>
            </a:r>
            <a:r>
              <a:rPr lang="en-US" sz="1600" err="1"/>
              <a:t>og</a:t>
            </a:r>
            <a:r>
              <a:rPr lang="en-US" sz="1600"/>
              <a:t> </a:t>
            </a:r>
            <a:r>
              <a:rPr lang="en-US" sz="1600" b="1" err="1"/>
              <a:t>fotokatalytiske</a:t>
            </a:r>
            <a:r>
              <a:rPr lang="en-US" sz="1600"/>
              <a:t> </a:t>
            </a:r>
            <a:r>
              <a:rPr lang="en-US" sz="1600" err="1"/>
              <a:t>materialer</a:t>
            </a:r>
            <a:r>
              <a:rPr lang="en-US" sz="1600"/>
              <a:t>. For å </a:t>
            </a:r>
            <a:r>
              <a:rPr lang="en-US" sz="1600" err="1"/>
              <a:t>optimalisere</a:t>
            </a:r>
            <a:r>
              <a:rPr lang="en-US" sz="1600"/>
              <a:t> </a:t>
            </a:r>
            <a:r>
              <a:rPr lang="en-US" sz="1600" err="1"/>
              <a:t>innhøstingen</a:t>
            </a:r>
            <a:r>
              <a:rPr lang="en-US" sz="1600"/>
              <a:t> av </a:t>
            </a:r>
            <a:r>
              <a:rPr lang="en-US" sz="1600" err="1"/>
              <a:t>energi</a:t>
            </a:r>
            <a:r>
              <a:rPr lang="en-US" sz="1600"/>
              <a:t> </a:t>
            </a:r>
            <a:r>
              <a:rPr lang="en-US" sz="1600" err="1"/>
              <a:t>fra</a:t>
            </a:r>
            <a:r>
              <a:rPr lang="en-US" sz="1600"/>
              <a:t> </a:t>
            </a:r>
            <a:r>
              <a:rPr lang="en-US" sz="1600" err="1"/>
              <a:t>sollys</a:t>
            </a:r>
            <a:r>
              <a:rPr lang="en-US" sz="1600"/>
              <a:t> </a:t>
            </a:r>
            <a:r>
              <a:rPr lang="en-US" sz="1600" err="1"/>
              <a:t>trenger</a:t>
            </a:r>
            <a:r>
              <a:rPr lang="en-US" sz="1600"/>
              <a:t> vi en </a:t>
            </a:r>
            <a:r>
              <a:rPr lang="en-US" sz="1600" err="1"/>
              <a:t>detaljert</a:t>
            </a:r>
            <a:r>
              <a:rPr lang="en-US" sz="1600"/>
              <a:t> </a:t>
            </a:r>
            <a:r>
              <a:rPr lang="en-US" sz="1600" err="1"/>
              <a:t>forståelse</a:t>
            </a:r>
            <a:r>
              <a:rPr lang="en-US" sz="1600"/>
              <a:t> av</a:t>
            </a:r>
            <a:r>
              <a:rPr lang="en-US" sz="1600">
                <a:ea typeface="+mn-lt"/>
                <a:cs typeface="+mn-lt"/>
              </a:rPr>
              <a:t> </a:t>
            </a:r>
            <a:r>
              <a:rPr lang="nb-NO" sz="1600">
                <a:ea typeface="+mn-lt"/>
                <a:cs typeface="+mn-lt"/>
              </a:rPr>
              <a:t>sammenhengen mellom </a:t>
            </a:r>
            <a:r>
              <a:rPr lang="nb-NO" sz="1600" b="1">
                <a:ea typeface="+mn-lt"/>
                <a:cs typeface="+mn-lt"/>
              </a:rPr>
              <a:t>atomær struktur, kjemisk sammensetning, og optiske egenskaper</a:t>
            </a:r>
            <a:r>
              <a:rPr lang="nb-NO" sz="1600">
                <a:ea typeface="+mn-lt"/>
                <a:cs typeface="+mn-lt"/>
              </a:rPr>
              <a:t> til disse materialene. Som masterstudent hos oss vil du bruke avansert </a:t>
            </a:r>
            <a:r>
              <a:rPr lang="nb-NO" sz="1600" err="1">
                <a:ea typeface="+mn-lt"/>
                <a:cs typeface="+mn-lt"/>
              </a:rPr>
              <a:t>elektronmikroskopi</a:t>
            </a:r>
            <a:r>
              <a:rPr lang="nb-NO" sz="1600">
                <a:ea typeface="+mn-lt"/>
                <a:cs typeface="+mn-lt"/>
              </a:rPr>
              <a:t> til å studere disse sammenhengene. En eksperimentell oppgave hos oss med fokus på </a:t>
            </a:r>
            <a:r>
              <a:rPr lang="nb-NO" sz="1600" err="1">
                <a:ea typeface="+mn-lt"/>
                <a:cs typeface="+mn-lt"/>
              </a:rPr>
              <a:t>elektronmikroskopi</a:t>
            </a:r>
            <a:r>
              <a:rPr lang="nb-NO" sz="1600">
                <a:ea typeface="+mn-lt"/>
                <a:cs typeface="+mn-lt"/>
              </a:rPr>
              <a:t> kan kombineres både med teori/modellering, og arbeid på lab for å lage helt nye materialer. </a:t>
            </a:r>
          </a:p>
          <a:p>
            <a:pPr marL="0" indent="0">
              <a:lnSpc>
                <a:spcPct val="120000"/>
              </a:lnSpc>
              <a:buNone/>
            </a:pPr>
            <a:r>
              <a:rPr lang="nb-NO" sz="1600">
                <a:cs typeface="Calibri" panose="020F0502020204030204"/>
              </a:rPr>
              <a:t>Du vil bli del av en større gruppe master- og </a:t>
            </a:r>
            <a:r>
              <a:rPr lang="nb-NO" sz="1600" err="1">
                <a:cs typeface="Calibri" panose="020F0502020204030204"/>
              </a:rPr>
              <a:t>PhD</a:t>
            </a:r>
            <a:r>
              <a:rPr lang="nb-NO" sz="1600">
                <a:cs typeface="Calibri" panose="020F0502020204030204"/>
              </a:rPr>
              <a:t>-studenter, postdoktorer, og forskere. Vi har faste gruppemøter hver uke med faglige diskusjoner og vitenskapelige foredrag. Vi samarbeider tett med andre grupper, og mange av våre studenter har veiledere både fra Strukturfysikk og andre seksjoner på Fysisk og Kjemisk institutt</a:t>
            </a:r>
          </a:p>
        </p:txBody>
      </p:sp>
      <p:sp>
        <p:nvSpPr>
          <p:cNvPr id="7" name="Rectangle 6"/>
          <p:cNvSpPr/>
          <p:nvPr/>
        </p:nvSpPr>
        <p:spPr>
          <a:xfrm>
            <a:off x="8813710" y="280609"/>
            <a:ext cx="3057504" cy="1323439"/>
          </a:xfrm>
          <a:prstGeom prst="rect">
            <a:avLst/>
          </a:prstGeom>
        </p:spPr>
        <p:txBody>
          <a:bodyPr wrap="none" lIns="91440" tIns="45720" rIns="91440" bIns="45720" anchor="t">
            <a:spAutoFit/>
          </a:bodyPr>
          <a:lstStyle/>
          <a:p>
            <a:r>
              <a:rPr lang="nb-NO" sz="1600"/>
              <a:t>Kontakt </a:t>
            </a:r>
            <a:endParaRPr lang="nb-NO" sz="1600" b="1" u="sng">
              <a:cs typeface="Calibri" panose="020F0502020204030204"/>
              <a:hlinkClick r:id="rId2"/>
            </a:endParaRPr>
          </a:p>
          <a:p>
            <a:r>
              <a:rPr lang="nb-NO" sz="1600"/>
              <a:t>Øystein Prytz</a:t>
            </a:r>
            <a:endParaRPr lang="nb-NO" sz="1600">
              <a:cs typeface="Calibri"/>
            </a:endParaRPr>
          </a:p>
          <a:p>
            <a:r>
              <a:rPr lang="nb-NO" sz="1600">
                <a:latin typeface="Calibri" panose="020F0502020204030204"/>
                <a:cs typeface="Calibri" panose="020F0502020204030204"/>
                <a:hlinkClick r:id="rId3"/>
              </a:rPr>
              <a:t>oystein.prytz@fys.uio.no</a:t>
            </a:r>
            <a:br>
              <a:rPr lang="nb-NO" sz="1600">
                <a:latin typeface="Calibri" panose="020F0502020204030204"/>
                <a:cs typeface="Calibri" panose="020F0502020204030204"/>
              </a:rPr>
            </a:br>
            <a:r>
              <a:rPr lang="nb-NO" sz="1600">
                <a:ea typeface="+mn-lt"/>
                <a:cs typeface="+mn-lt"/>
                <a:hlinkClick r:id="rId4"/>
              </a:rPr>
              <a:t>http://folk.uio.no/oysteinp/group/</a:t>
            </a:r>
            <a:br>
              <a:rPr lang="nb-NO" sz="1600">
                <a:ea typeface="+mn-lt"/>
                <a:cs typeface="+mn-lt"/>
              </a:rPr>
            </a:br>
            <a:endParaRPr lang="nb-NO" sz="1600">
              <a:latin typeface="Calibri" panose="020F0502020204030204"/>
              <a:cs typeface="Calibri" panose="020F0502020204030204"/>
            </a:endParaRPr>
          </a:p>
        </p:txBody>
      </p:sp>
      <p:pic>
        <p:nvPicPr>
          <p:cNvPr id="6" name="Picture 7">
            <a:extLst>
              <a:ext uri="{FF2B5EF4-FFF2-40B4-BE49-F238E27FC236}">
                <a16:creationId xmlns:a16="http://schemas.microsoft.com/office/drawing/2014/main" id="{C017E4EF-4A94-41DC-93C2-01276F2A1669}"/>
              </a:ext>
            </a:extLst>
          </p:cNvPr>
          <p:cNvPicPr>
            <a:picLocks noChangeAspect="1"/>
          </p:cNvPicPr>
          <p:nvPr/>
        </p:nvPicPr>
        <p:blipFill>
          <a:blip r:embed="rId5"/>
          <a:stretch>
            <a:fillRect/>
          </a:stretch>
        </p:blipFill>
        <p:spPr>
          <a:xfrm>
            <a:off x="7600548" y="361652"/>
            <a:ext cx="1127961" cy="1503948"/>
          </a:xfrm>
          <a:prstGeom prst="rect">
            <a:avLst/>
          </a:prstGeom>
        </p:spPr>
      </p:pic>
      <p:pic>
        <p:nvPicPr>
          <p:cNvPr id="8" name="Picture 8">
            <a:extLst>
              <a:ext uri="{FF2B5EF4-FFF2-40B4-BE49-F238E27FC236}">
                <a16:creationId xmlns:a16="http://schemas.microsoft.com/office/drawing/2014/main" id="{A9D08E21-DC64-492D-92DA-54C50CCEF71C}"/>
              </a:ext>
            </a:extLst>
          </p:cNvPr>
          <p:cNvPicPr>
            <a:picLocks noChangeAspect="1"/>
          </p:cNvPicPr>
          <p:nvPr/>
        </p:nvPicPr>
        <p:blipFill>
          <a:blip r:embed="rId6"/>
          <a:stretch>
            <a:fillRect/>
          </a:stretch>
        </p:blipFill>
        <p:spPr>
          <a:xfrm>
            <a:off x="4480173" y="4537471"/>
            <a:ext cx="3142122" cy="2131512"/>
          </a:xfrm>
          <a:prstGeom prst="rect">
            <a:avLst/>
          </a:prstGeom>
        </p:spPr>
      </p:pic>
      <p:pic>
        <p:nvPicPr>
          <p:cNvPr id="9" name="Picture 15" descr="A picture containing text, electronics&#10;&#10;Description automatically generated">
            <a:extLst>
              <a:ext uri="{FF2B5EF4-FFF2-40B4-BE49-F238E27FC236}">
                <a16:creationId xmlns:a16="http://schemas.microsoft.com/office/drawing/2014/main" id="{982DF9DB-0362-4897-A6B3-B1AF37BCB1F9}"/>
              </a:ext>
            </a:extLst>
          </p:cNvPr>
          <p:cNvPicPr>
            <a:picLocks noChangeAspect="1"/>
          </p:cNvPicPr>
          <p:nvPr/>
        </p:nvPicPr>
        <p:blipFill>
          <a:blip r:embed="rId7"/>
          <a:stretch>
            <a:fillRect/>
          </a:stretch>
        </p:blipFill>
        <p:spPr>
          <a:xfrm>
            <a:off x="8616069" y="4536971"/>
            <a:ext cx="3211097" cy="2132513"/>
          </a:xfrm>
          <a:prstGeom prst="rect">
            <a:avLst/>
          </a:prstGeom>
        </p:spPr>
      </p:pic>
      <p:pic>
        <p:nvPicPr>
          <p:cNvPr id="16" name="Picture 16" descr="Graphical user interface, chart, histogram&#10;&#10;Description automatically generated">
            <a:extLst>
              <a:ext uri="{FF2B5EF4-FFF2-40B4-BE49-F238E27FC236}">
                <a16:creationId xmlns:a16="http://schemas.microsoft.com/office/drawing/2014/main" id="{4B3052EF-ACE8-40D8-9B2C-FE6595A09926}"/>
              </a:ext>
            </a:extLst>
          </p:cNvPr>
          <p:cNvPicPr>
            <a:picLocks noChangeAspect="1"/>
          </p:cNvPicPr>
          <p:nvPr/>
        </p:nvPicPr>
        <p:blipFill>
          <a:blip r:embed="rId8"/>
          <a:stretch>
            <a:fillRect/>
          </a:stretch>
        </p:blipFill>
        <p:spPr>
          <a:xfrm>
            <a:off x="765982" y="4541054"/>
            <a:ext cx="2466277" cy="2203854"/>
          </a:xfrm>
          <a:prstGeom prst="rect">
            <a:avLst/>
          </a:prstGeom>
        </p:spPr>
      </p:pic>
    </p:spTree>
    <p:extLst>
      <p:ext uri="{BB962C8B-B14F-4D97-AF65-F5344CB8AC3E}">
        <p14:creationId xmlns:p14="http://schemas.microsoft.com/office/powerpoint/2010/main" val="99029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79866744-23DD-4EED-8218-34FF25DD0FD3}"/>
              </a:ext>
            </a:extLst>
          </p:cNvPr>
          <p:cNvSpPr txBox="1"/>
          <p:nvPr/>
        </p:nvSpPr>
        <p:spPr>
          <a:xfrm>
            <a:off x="611038" y="348564"/>
            <a:ext cx="7224862" cy="107721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200" b="1" i="0" u="none" strike="noStrike" dirty="0">
                <a:solidFill>
                  <a:srgbClr val="C00000"/>
                </a:solidFill>
                <a:effectLst/>
                <a:latin typeface="Calibri Light" panose="020F0302020204030204" pitchFamily="34" charset="0"/>
              </a:rPr>
              <a:t>Masteroppgaver på elektronisk </a:t>
            </a:r>
            <a:r>
              <a:rPr lang="nb-NO" sz="3200" b="1" dirty="0">
                <a:solidFill>
                  <a:srgbClr val="C00000"/>
                </a:solidFill>
                <a:latin typeface="Calibri Light" panose="020F0302020204030204" pitchFamily="34" charset="0"/>
              </a:rPr>
              <a:t>struktur og</a:t>
            </a:r>
            <a:r>
              <a:rPr lang="nb-NO" sz="3200" b="1" i="0" u="none" strike="noStrike" dirty="0">
                <a:solidFill>
                  <a:srgbClr val="C00000"/>
                </a:solidFill>
                <a:effectLst/>
                <a:latin typeface="Calibri Light" panose="020F0302020204030204" pitchFamily="34" charset="0"/>
              </a:rPr>
              <a:t> </a:t>
            </a:r>
            <a:r>
              <a:rPr lang="nb-NO" sz="3200" b="1" i="0" u="none" strike="noStrike" dirty="0" err="1">
                <a:solidFill>
                  <a:srgbClr val="C00000"/>
                </a:solidFill>
                <a:effectLst/>
                <a:latin typeface="Calibri Light" panose="020F0302020204030204" pitchFamily="34" charset="0"/>
              </a:rPr>
              <a:t>opto</a:t>
            </a:r>
            <a:r>
              <a:rPr lang="nb-NO" sz="3200" b="1" i="0" u="none" strike="noStrike" dirty="0">
                <a:solidFill>
                  <a:srgbClr val="C00000"/>
                </a:solidFill>
                <a:effectLst/>
                <a:latin typeface="Calibri Light" panose="020F0302020204030204" pitchFamily="34" charset="0"/>
              </a:rPr>
              <a:t>-elektroniske egenskaper i materialer</a:t>
            </a:r>
            <a:endParaRPr lang="en-GB" sz="3200" dirty="0"/>
          </a:p>
        </p:txBody>
      </p:sp>
      <p:pic>
        <p:nvPicPr>
          <p:cNvPr id="7" name="Picture 6" descr="A person with a beard&#10;&#10;Description automatically generated">
            <a:extLst>
              <a:ext uri="{FF2B5EF4-FFF2-40B4-BE49-F238E27FC236}">
                <a16:creationId xmlns:a16="http://schemas.microsoft.com/office/drawing/2014/main" id="{2B123289-2299-4421-94B9-0D71FCE1E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733" y="290748"/>
            <a:ext cx="1130060" cy="1525581"/>
          </a:xfrm>
          <a:prstGeom prst="rect">
            <a:avLst/>
          </a:prstGeom>
        </p:spPr>
      </p:pic>
      <p:sp>
        <p:nvSpPr>
          <p:cNvPr id="8" name="TextBox 3">
            <a:extLst>
              <a:ext uri="{FF2B5EF4-FFF2-40B4-BE49-F238E27FC236}">
                <a16:creationId xmlns:a16="http://schemas.microsoft.com/office/drawing/2014/main" id="{3037BB89-9D1F-41BD-8CA8-D0CE4BE7E7AA}"/>
              </a:ext>
            </a:extLst>
          </p:cNvPr>
          <p:cNvSpPr txBox="1"/>
          <p:nvPr/>
        </p:nvSpPr>
        <p:spPr>
          <a:xfrm>
            <a:off x="9707593" y="502452"/>
            <a:ext cx="2070631"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b-NO" dirty="0"/>
              <a:t>Kontakt</a:t>
            </a:r>
          </a:p>
          <a:p>
            <a:pPr algn="ctr"/>
            <a:r>
              <a:rPr lang="nb-NO" dirty="0"/>
              <a:t>Fredrik S. Hage</a:t>
            </a:r>
          </a:p>
          <a:p>
            <a:pPr algn="ctr"/>
            <a:r>
              <a:rPr lang="nb-NO" b="1" i="1" dirty="0">
                <a:solidFill>
                  <a:srgbClr val="0070C0"/>
                </a:solidFill>
              </a:rPr>
              <a:t>f.s.hage@fys.uio.no</a:t>
            </a:r>
            <a:endParaRPr lang="en-GB" b="1" i="1" dirty="0">
              <a:solidFill>
                <a:srgbClr val="0070C0"/>
              </a:solidFill>
            </a:endParaRPr>
          </a:p>
        </p:txBody>
      </p:sp>
      <p:sp>
        <p:nvSpPr>
          <p:cNvPr id="9" name="TextBox 4">
            <a:extLst>
              <a:ext uri="{FF2B5EF4-FFF2-40B4-BE49-F238E27FC236}">
                <a16:creationId xmlns:a16="http://schemas.microsoft.com/office/drawing/2014/main" id="{5F9A7DFB-4AAC-4591-8277-E7DC47E2F9F4}"/>
              </a:ext>
            </a:extLst>
          </p:cNvPr>
          <p:cNvSpPr txBox="1"/>
          <p:nvPr/>
        </p:nvSpPr>
        <p:spPr>
          <a:xfrm>
            <a:off x="611038" y="3135392"/>
            <a:ext cx="11352362"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t>Som masterstudent vil du bruke transmisjonselektronmikroskopet for å utvikle og teste nye metoder for å studere optiske og elektroniske egenskaper til materialer, med et fokus på individuelle defekter og/ eller </a:t>
            </a:r>
            <a:r>
              <a:rPr lang="nb-NO" dirty="0" err="1"/>
              <a:t>dimensjonalitet</a:t>
            </a:r>
            <a:r>
              <a:rPr lang="nb-NO" dirty="0"/>
              <a:t>. Dette arbeidet kan kombineres med teoretisk modellering. Materialvalg og andre detaljer ved masterprosjektet blir vi enig om etter diskusjon. </a:t>
            </a:r>
          </a:p>
          <a:p>
            <a:endParaRPr lang="nb-NO" dirty="0"/>
          </a:p>
          <a:p>
            <a:endParaRPr lang="nb-NO" dirty="0"/>
          </a:p>
          <a:p>
            <a:r>
              <a:rPr lang="nb-NO" dirty="0"/>
              <a:t>Eksempel på relevante materialsystemer er: </a:t>
            </a:r>
          </a:p>
          <a:p>
            <a:pPr marL="800100" lvl="1" indent="-342900">
              <a:buFont typeface="Arial" panose="020B0604020202020204" pitchFamily="34" charset="0"/>
              <a:buChar char="•"/>
            </a:pPr>
            <a:r>
              <a:rPr lang="nb-NO" b="1" dirty="0">
                <a:solidFill>
                  <a:srgbClr val="00B050"/>
                </a:solidFill>
              </a:rPr>
              <a:t>Halvledere</a:t>
            </a:r>
            <a:r>
              <a:rPr lang="nb-NO" dirty="0"/>
              <a:t>, f. eks. solcellematerialer.</a:t>
            </a:r>
          </a:p>
          <a:p>
            <a:pPr marL="800100" lvl="1" indent="-342900">
              <a:buFont typeface="Arial" panose="020B0604020202020204" pitchFamily="34" charset="0"/>
              <a:buChar char="•"/>
            </a:pPr>
            <a:r>
              <a:rPr lang="nb-NO" b="1" dirty="0">
                <a:solidFill>
                  <a:srgbClr val="00B050"/>
                </a:solidFill>
              </a:rPr>
              <a:t>Todimensjonale materialer</a:t>
            </a:r>
            <a:r>
              <a:rPr lang="nb-NO" dirty="0"/>
              <a:t>, f. eks. grafen. </a:t>
            </a:r>
          </a:p>
        </p:txBody>
      </p:sp>
      <p:sp>
        <p:nvSpPr>
          <p:cNvPr id="10" name="TextBox 5">
            <a:extLst>
              <a:ext uri="{FF2B5EF4-FFF2-40B4-BE49-F238E27FC236}">
                <a16:creationId xmlns:a16="http://schemas.microsoft.com/office/drawing/2014/main" id="{F0739D55-CF1C-4ED0-AFC6-5838C2A7BCB6}"/>
              </a:ext>
            </a:extLst>
          </p:cNvPr>
          <p:cNvSpPr txBox="1"/>
          <p:nvPr/>
        </p:nvSpPr>
        <p:spPr>
          <a:xfrm>
            <a:off x="641762" y="1897013"/>
            <a:ext cx="11352362" cy="120032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800" dirty="0"/>
              <a:t>Å forstå sammenhengen mellom </a:t>
            </a:r>
            <a:r>
              <a:rPr lang="nb-NO" sz="1800" b="1" dirty="0">
                <a:solidFill>
                  <a:srgbClr val="00B050"/>
                </a:solidFill>
              </a:rPr>
              <a:t>struktur</a:t>
            </a:r>
            <a:r>
              <a:rPr lang="nb-NO" sz="1800" dirty="0"/>
              <a:t>, </a:t>
            </a:r>
            <a:r>
              <a:rPr lang="nb-NO" sz="1800" b="1" dirty="0">
                <a:solidFill>
                  <a:srgbClr val="00B050"/>
                </a:solidFill>
              </a:rPr>
              <a:t>elektroniske</a:t>
            </a:r>
            <a:r>
              <a:rPr lang="nb-NO" sz="1800" dirty="0"/>
              <a:t> og </a:t>
            </a:r>
            <a:r>
              <a:rPr lang="nb-NO" sz="1800" b="1" dirty="0">
                <a:solidFill>
                  <a:srgbClr val="00B050"/>
                </a:solidFill>
              </a:rPr>
              <a:t>optiske</a:t>
            </a:r>
            <a:r>
              <a:rPr lang="nb-NO" sz="1800" dirty="0"/>
              <a:t> egenskaper er sentral i utviklingen av nye materialer. Ved å bruke forskjellige metoder i transmisjonselektronmikroskopet kan man trekke ut slik </a:t>
            </a:r>
            <a:r>
              <a:rPr lang="nb-NO" sz="1800" b="1" dirty="0">
                <a:solidFill>
                  <a:srgbClr val="00B050"/>
                </a:solidFill>
              </a:rPr>
              <a:t>informasjon på nanometer til atom-skala</a:t>
            </a:r>
            <a:r>
              <a:rPr lang="nb-NO" sz="1800" dirty="0"/>
              <a:t>. Dette er spesielt relevant for problemstillinger hvor man er interessert i hvordan </a:t>
            </a:r>
            <a:r>
              <a:rPr lang="nb-NO" sz="1800" b="1" dirty="0">
                <a:solidFill>
                  <a:srgbClr val="00B050"/>
                </a:solidFill>
              </a:rPr>
              <a:t>individuelle defekter </a:t>
            </a:r>
            <a:r>
              <a:rPr lang="nb-NO" sz="1800" dirty="0"/>
              <a:t>påvirker materialegenskaper. </a:t>
            </a:r>
          </a:p>
        </p:txBody>
      </p:sp>
      <p:pic>
        <p:nvPicPr>
          <p:cNvPr id="11" name="Picture 10">
            <a:extLst>
              <a:ext uri="{FF2B5EF4-FFF2-40B4-BE49-F238E27FC236}">
                <a16:creationId xmlns:a16="http://schemas.microsoft.com/office/drawing/2014/main" id="{2008AD66-5FD8-4D23-98F0-FCF891070F51}"/>
              </a:ext>
            </a:extLst>
          </p:cNvPr>
          <p:cNvPicPr>
            <a:picLocks noChangeAspect="1"/>
          </p:cNvPicPr>
          <p:nvPr/>
        </p:nvPicPr>
        <p:blipFill rotWithShape="1">
          <a:blip r:embed="rId3"/>
          <a:srcRect t="13393"/>
          <a:stretch/>
        </p:blipFill>
        <p:spPr>
          <a:xfrm>
            <a:off x="5765800" y="4531842"/>
            <a:ext cx="2365028" cy="2035409"/>
          </a:xfrm>
          <a:prstGeom prst="rect">
            <a:avLst/>
          </a:prstGeom>
        </p:spPr>
      </p:pic>
      <p:sp>
        <p:nvSpPr>
          <p:cNvPr id="12" name="TextBox 7">
            <a:extLst>
              <a:ext uri="{FF2B5EF4-FFF2-40B4-BE49-F238E27FC236}">
                <a16:creationId xmlns:a16="http://schemas.microsoft.com/office/drawing/2014/main" id="{F48846FA-1565-4A0E-99D8-1F3E44985BCE}"/>
              </a:ext>
            </a:extLst>
          </p:cNvPr>
          <p:cNvSpPr txBox="1"/>
          <p:nvPr/>
        </p:nvSpPr>
        <p:spPr>
          <a:xfrm>
            <a:off x="5876458" y="4502352"/>
            <a:ext cx="22733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dirty="0">
                <a:solidFill>
                  <a:schemeClr val="bg1"/>
                </a:solidFill>
              </a:rPr>
              <a:t>3-lags </a:t>
            </a:r>
          </a:p>
          <a:p>
            <a:pPr algn="r"/>
            <a:r>
              <a:rPr lang="nb-NO" dirty="0">
                <a:solidFill>
                  <a:schemeClr val="bg1"/>
                </a:solidFill>
              </a:rPr>
              <a:t>karbonnanorør</a:t>
            </a:r>
            <a:endParaRPr lang="en-GB" dirty="0">
              <a:solidFill>
                <a:schemeClr val="bg1"/>
              </a:solidFill>
            </a:endParaRPr>
          </a:p>
        </p:txBody>
      </p:sp>
      <p:pic>
        <p:nvPicPr>
          <p:cNvPr id="13" name="Picture 12">
            <a:extLst>
              <a:ext uri="{FF2B5EF4-FFF2-40B4-BE49-F238E27FC236}">
                <a16:creationId xmlns:a16="http://schemas.microsoft.com/office/drawing/2014/main" id="{D7310522-9C43-4433-A2F3-BA68B85DCC0D}"/>
              </a:ext>
            </a:extLst>
          </p:cNvPr>
          <p:cNvPicPr>
            <a:picLocks noChangeAspect="1"/>
          </p:cNvPicPr>
          <p:nvPr/>
        </p:nvPicPr>
        <p:blipFill rotWithShape="1">
          <a:blip r:embed="rId4"/>
          <a:srcRect l="-2" t="31427" r="-991" b="1"/>
          <a:stretch/>
        </p:blipFill>
        <p:spPr>
          <a:xfrm>
            <a:off x="8516234" y="4572000"/>
            <a:ext cx="2957190" cy="1995252"/>
          </a:xfrm>
          <a:prstGeom prst="rect">
            <a:avLst/>
          </a:prstGeom>
        </p:spPr>
      </p:pic>
      <p:sp>
        <p:nvSpPr>
          <p:cNvPr id="14" name="TextBox 9">
            <a:extLst>
              <a:ext uri="{FF2B5EF4-FFF2-40B4-BE49-F238E27FC236}">
                <a16:creationId xmlns:a16="http://schemas.microsoft.com/office/drawing/2014/main" id="{94306394-96EF-42D1-9FB2-A783BBFF5CE9}"/>
              </a:ext>
            </a:extLst>
          </p:cNvPr>
          <p:cNvSpPr txBox="1"/>
          <p:nvPr/>
        </p:nvSpPr>
        <p:spPr>
          <a:xfrm>
            <a:off x="8750300" y="5920921"/>
            <a:ext cx="2723124"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dirty="0">
                <a:solidFill>
                  <a:schemeClr val="bg1"/>
                </a:solidFill>
              </a:rPr>
              <a:t>Grafen med en </a:t>
            </a:r>
          </a:p>
          <a:p>
            <a:pPr algn="r"/>
            <a:r>
              <a:rPr lang="nb-NO" dirty="0">
                <a:solidFill>
                  <a:schemeClr val="bg1"/>
                </a:solidFill>
              </a:rPr>
              <a:t>kompleks 5-7-ring-defekt</a:t>
            </a:r>
            <a:endParaRPr lang="en-GB" dirty="0">
              <a:solidFill>
                <a:schemeClr val="bg1"/>
              </a:solidFill>
            </a:endParaRPr>
          </a:p>
        </p:txBody>
      </p:sp>
    </p:spTree>
    <p:extLst>
      <p:ext uri="{BB962C8B-B14F-4D97-AF65-F5344CB8AC3E}">
        <p14:creationId xmlns:p14="http://schemas.microsoft.com/office/powerpoint/2010/main" val="48578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16063" y="7939"/>
            <a:ext cx="9144001" cy="1984576"/>
          </a:xfrm>
          <a:prstGeom prst="rect">
            <a:avLst/>
          </a:prstGeom>
          <a:solidFill>
            <a:srgbClr val="0070C0"/>
          </a:solidFill>
          <a:ln w="9525">
            <a:noFill/>
            <a:miter lim="800000"/>
            <a:headEnd/>
            <a:tailEnd/>
          </a:ln>
        </p:spPr>
        <p:txBody>
          <a:bodyPr anchor="ctr"/>
          <a:lstStyle/>
          <a:p>
            <a:pPr lvl="0" algn="ctr">
              <a:defRPr/>
            </a:pPr>
            <a:r>
              <a:rPr lang="en-US" sz="4000" b="1" err="1">
                <a:solidFill>
                  <a:prstClr val="white"/>
                </a:solidFill>
                <a:latin typeface="Century Gothic" pitchFamily="34" charset="0"/>
              </a:rPr>
              <a:t>Structurfysikk</a:t>
            </a:r>
            <a:r>
              <a:rPr lang="en-US" sz="4000" b="1">
                <a:solidFill>
                  <a:prstClr val="white"/>
                </a:solidFill>
                <a:latin typeface="Century Gothic" pitchFamily="34" charset="0"/>
              </a:rPr>
              <a:t> sin </a:t>
            </a:r>
            <a:r>
              <a:rPr lang="en-US" sz="4000" b="1" err="1">
                <a:solidFill>
                  <a:prstClr val="white"/>
                </a:solidFill>
                <a:latin typeface="Century Gothic" pitchFamily="34" charset="0"/>
              </a:rPr>
              <a:t>forskningsprofil</a:t>
            </a:r>
            <a:endParaRPr kumimoji="0" lang="en-US" sz="4000" b="1" i="0" u="none" strike="noStrike" kern="1200" cap="none" spc="0" normalizeH="0" baseline="0" noProof="0">
              <a:ln>
                <a:noFill/>
              </a:ln>
              <a:solidFill>
                <a:prstClr val="white"/>
              </a:solidFill>
              <a:effectLst/>
              <a:uLnTx/>
              <a:uFillTx/>
              <a:latin typeface="Century Gothic"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prstClr val="black"/>
                </a:solidFill>
                <a:effectLst/>
                <a:uLnTx/>
                <a:uFillTx/>
                <a:latin typeface="Century Gothic" pitchFamily="34" charset="0"/>
              </a:rPr>
              <a:t>Forstå</a:t>
            </a:r>
            <a:r>
              <a:rPr kumimoji="0" lang="en-US" sz="3200" b="1" i="0" u="none" strike="noStrike" kern="1200" cap="none" spc="0" normalizeH="0" baseline="0" noProof="0">
                <a:ln>
                  <a:noFill/>
                </a:ln>
                <a:solidFill>
                  <a:prstClr val="black"/>
                </a:solidFill>
                <a:effectLst/>
                <a:uLnTx/>
                <a:uFillTx/>
                <a:latin typeface="Century Gothic" pitchFamily="34" charset="0"/>
              </a:rPr>
              <a:t> </a:t>
            </a:r>
            <a:r>
              <a:rPr kumimoji="0" lang="en-US" sz="3200" b="1" i="0" u="none" strike="noStrike" kern="1200" cap="none" spc="0" normalizeH="0" baseline="0" noProof="0" err="1">
                <a:ln>
                  <a:noFill/>
                </a:ln>
                <a:solidFill>
                  <a:prstClr val="black"/>
                </a:solidFill>
                <a:effectLst/>
                <a:uLnTx/>
                <a:uFillTx/>
                <a:latin typeface="Century Gothic" pitchFamily="34" charset="0"/>
              </a:rPr>
              <a:t>sammenhenger</a:t>
            </a:r>
            <a:r>
              <a:rPr kumimoji="0" lang="en-US" sz="3200" b="1" i="0" u="none" strike="noStrike" kern="1200" cap="none" spc="0" normalizeH="0" baseline="0" noProof="0">
                <a:ln>
                  <a:noFill/>
                </a:ln>
                <a:solidFill>
                  <a:prstClr val="black"/>
                </a:solidFill>
                <a:effectLst/>
                <a:uLnTx/>
                <a:uFillTx/>
                <a:latin typeface="Century Gothic" pitchFamily="34" charset="0"/>
              </a:rPr>
              <a:t> </a:t>
            </a:r>
            <a:r>
              <a:rPr lang="en-US" sz="3200" b="1" err="1">
                <a:solidFill>
                  <a:prstClr val="black"/>
                </a:solidFill>
                <a:latin typeface="Century Gothic" pitchFamily="34" charset="0"/>
              </a:rPr>
              <a:t>mellom</a:t>
            </a:r>
            <a:r>
              <a:rPr lang="en-US" sz="3200" b="1">
                <a:solidFill>
                  <a:prstClr val="black"/>
                </a:solidFill>
                <a:latin typeface="Century Gothic"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err="1">
                <a:solidFill>
                  <a:prstClr val="black"/>
                </a:solidFill>
                <a:latin typeface="Century Gothic" pitchFamily="34" charset="0"/>
              </a:rPr>
              <a:t>struktur</a:t>
            </a:r>
            <a:r>
              <a:rPr lang="en-US" sz="3200" b="1">
                <a:solidFill>
                  <a:prstClr val="black"/>
                </a:solidFill>
                <a:latin typeface="Century Gothic" pitchFamily="34" charset="0"/>
              </a:rPr>
              <a:t> </a:t>
            </a:r>
            <a:r>
              <a:rPr lang="en-US" sz="3200" b="1" err="1">
                <a:solidFill>
                  <a:prstClr val="black"/>
                </a:solidFill>
                <a:latin typeface="Century Gothic" pitchFamily="34" charset="0"/>
              </a:rPr>
              <a:t>og</a:t>
            </a:r>
            <a:r>
              <a:rPr lang="en-US" sz="3200" b="1">
                <a:solidFill>
                  <a:prstClr val="black"/>
                </a:solidFill>
                <a:latin typeface="Century Gothic" pitchFamily="34" charset="0"/>
              </a:rPr>
              <a:t> </a:t>
            </a:r>
            <a:r>
              <a:rPr lang="en-US" sz="3200" b="1" err="1">
                <a:solidFill>
                  <a:prstClr val="black"/>
                </a:solidFill>
                <a:latin typeface="Century Gothic" pitchFamily="34" charset="0"/>
              </a:rPr>
              <a:t>egenskaper</a:t>
            </a:r>
            <a:endParaRPr kumimoji="0" lang="en-US" sz="4800" b="1" i="0" u="none" strike="noStrike" kern="1200" cap="none" spc="0" normalizeH="0" baseline="0" noProof="0">
              <a:ln>
                <a:noFill/>
              </a:ln>
              <a:solidFill>
                <a:prstClr val="black"/>
              </a:solidFill>
              <a:effectLst/>
              <a:uLnTx/>
              <a:uFillTx/>
              <a:latin typeface="Century Gothic" pitchFamily="34" charset="0"/>
              <a:ea typeface="+mn-ea"/>
              <a:cs typeface="+mn-cs"/>
            </a:endParaRPr>
          </a:p>
        </p:txBody>
      </p:sp>
      <p:sp>
        <p:nvSpPr>
          <p:cNvPr id="2" name="TextBox 1"/>
          <p:cNvSpPr txBox="1">
            <a:spLocks noChangeArrowheads="1"/>
          </p:cNvSpPr>
          <p:nvPr/>
        </p:nvSpPr>
        <p:spPr bwMode="auto">
          <a:xfrm>
            <a:off x="3998821" y="2945565"/>
            <a:ext cx="397609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b-NO" altLang="en-US" sz="5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Materialer og energi</a:t>
            </a:r>
            <a:endParaRPr kumimoji="0" lang="en-GB" altLang="en-US" sz="1200" b="1" i="0" u="none" strike="noStrike" kern="1200" cap="none" spc="0" normalizeH="0" baseline="0" noProof="0">
              <a:ln>
                <a:noFill/>
              </a:ln>
              <a:solidFill>
                <a:srgbClr val="008000"/>
              </a:solidFill>
              <a:effectLst/>
              <a:uLnTx/>
              <a:uFillTx/>
              <a:latin typeface="Arial" panose="020B0604020202020204" pitchFamily="34" charset="0"/>
              <a:ea typeface="+mn-ea"/>
              <a:cs typeface="+mn-cs"/>
            </a:endParaRPr>
          </a:p>
        </p:txBody>
      </p:sp>
      <p:sp>
        <p:nvSpPr>
          <p:cNvPr id="3" name="TextBox 2"/>
          <p:cNvSpPr txBox="1">
            <a:spLocks noChangeArrowheads="1"/>
          </p:cNvSpPr>
          <p:nvPr/>
        </p:nvSpPr>
        <p:spPr bwMode="auto">
          <a:xfrm>
            <a:off x="3397873" y="2628375"/>
            <a:ext cx="2319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mn-cs"/>
              </a:rPr>
              <a:t>Thermoelectricity</a:t>
            </a:r>
            <a:endPar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p:txBody>
      </p:sp>
      <p:sp>
        <p:nvSpPr>
          <p:cNvPr id="10" name="TextBox 9"/>
          <p:cNvSpPr txBox="1">
            <a:spLocks noChangeArrowheads="1"/>
          </p:cNvSpPr>
          <p:nvPr/>
        </p:nvSpPr>
        <p:spPr bwMode="auto">
          <a:xfrm>
            <a:off x="1886890" y="3282332"/>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mn-cs"/>
              </a:rPr>
              <a:t>Photovoltaic</a:t>
            </a:r>
            <a:endPar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p:txBody>
      </p:sp>
      <p:sp>
        <p:nvSpPr>
          <p:cNvPr id="12" name="TextBox 11"/>
          <p:cNvSpPr txBox="1">
            <a:spLocks noChangeArrowheads="1"/>
          </p:cNvSpPr>
          <p:nvPr/>
        </p:nvSpPr>
        <p:spPr bwMode="auto">
          <a:xfrm>
            <a:off x="3322995" y="4721000"/>
            <a:ext cx="1351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mn-cs"/>
              </a:rPr>
              <a:t>Fuel cells</a:t>
            </a:r>
            <a:endPar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p:txBody>
      </p:sp>
      <p:sp>
        <p:nvSpPr>
          <p:cNvPr id="13" name="TextBox 12"/>
          <p:cNvSpPr txBox="1">
            <a:spLocks noChangeArrowheads="1"/>
          </p:cNvSpPr>
          <p:nvPr/>
        </p:nvSpPr>
        <p:spPr bwMode="auto">
          <a:xfrm>
            <a:off x="2363930" y="4086255"/>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mn-cs"/>
              </a:rPr>
              <a:t>Catalysis</a:t>
            </a:r>
            <a:endPar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p:txBody>
      </p:sp>
      <p:sp>
        <p:nvSpPr>
          <p:cNvPr id="14" name="TextBox 13"/>
          <p:cNvSpPr txBox="1">
            <a:spLocks noChangeArrowheads="1"/>
          </p:cNvSpPr>
          <p:nvPr/>
        </p:nvSpPr>
        <p:spPr bwMode="auto">
          <a:xfrm>
            <a:off x="5322575" y="4699910"/>
            <a:ext cx="19928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mn-cs"/>
              </a:rPr>
              <a:t>Light emission</a:t>
            </a:r>
            <a:endPar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p:txBody>
      </p:sp>
      <p:sp>
        <p:nvSpPr>
          <p:cNvPr id="6154" name="Rectangle 3"/>
          <p:cNvSpPr>
            <a:spLocks noChangeArrowheads="1"/>
          </p:cNvSpPr>
          <p:nvPr/>
        </p:nvSpPr>
        <p:spPr bwMode="auto">
          <a:xfrm>
            <a:off x="1803198" y="5637534"/>
            <a:ext cx="8769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a:spcBef>
                <a:spcPct val="0"/>
              </a:spcBef>
              <a:spcAft>
                <a:spcPts val="800"/>
              </a:spcAft>
              <a:buClrTx/>
              <a:buSzTx/>
              <a:buNone/>
              <a:defRPr/>
            </a:pPr>
            <a:r>
              <a:rPr kumimoji="0" lang="sv-SE"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and sensors materials, </a:t>
            </a:r>
            <a:r>
              <a:rPr lang="en-US" altLang="en-US" sz="2000" i="0" noProof="0">
                <a:solidFill>
                  <a:srgbClr val="0070C0"/>
                </a:solidFill>
                <a:latin typeface="Arial" panose="020B0604020202020204" pitchFamily="34" charset="0"/>
              </a:rPr>
              <a:t>b</a:t>
            </a:r>
            <a:r>
              <a:rPr lang="en-US" altLang="en-US" sz="2000" i="0" err="1">
                <a:solidFill>
                  <a:srgbClr val="0070C0"/>
                </a:solidFill>
                <a:latin typeface="Arial" panose="020B0604020202020204" pitchFamily="34" charset="0"/>
              </a:rPr>
              <a:t>atteries</a:t>
            </a:r>
            <a:r>
              <a:rPr lang="en-US" altLang="en-US" sz="2000" i="0">
                <a:solidFill>
                  <a:srgbClr val="0070C0"/>
                </a:solidFill>
                <a:latin typeface="Arial" panose="020B0604020202020204" pitchFamily="34" charset="0"/>
              </a:rPr>
              <a:t>, </a:t>
            </a:r>
            <a:r>
              <a:rPr kumimoji="0" lang="sv-SE" altLang="en-US" sz="200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magnetic</a:t>
            </a:r>
            <a:r>
              <a:rPr kumimoji="0" lang="sv-SE"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r>
              <a:rPr kumimoji="0" lang="sv-SE" altLang="en-US" sz="200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semiconductors</a:t>
            </a:r>
            <a:r>
              <a:rPr kumimoji="0" lang="sv-SE"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CO</a:t>
            </a:r>
            <a:r>
              <a:rPr kumimoji="0" lang="sv-SE" altLang="en-US" sz="2000" b="1" i="0" u="none" strike="noStrike" kern="1200" cap="none" spc="0" normalizeH="0" baseline="-12000" noProof="0">
                <a:ln>
                  <a:noFill/>
                </a:ln>
                <a:solidFill>
                  <a:srgbClr val="0070C0"/>
                </a:solidFill>
                <a:effectLst/>
                <a:uLnTx/>
                <a:uFillTx/>
                <a:latin typeface="Arial" panose="020B0604020202020204" pitchFamily="34" charset="0"/>
                <a:ea typeface="+mn-ea"/>
                <a:cs typeface="Arial" panose="020B0604020202020204" pitchFamily="34" charset="0"/>
              </a:rPr>
              <a:t>2 </a:t>
            </a:r>
            <a:r>
              <a:rPr kumimoji="0" lang="sv-SE"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t>
            </a:r>
            <a:r>
              <a:rPr kumimoji="0" lang="sv-SE" altLang="en-US" sz="200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storage</a:t>
            </a:r>
            <a:r>
              <a:rPr kumimoji="0" lang="sv-SE"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 </a:t>
            </a:r>
            <a:r>
              <a:rPr kumimoji="0" lang="en-GB"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smart windows, </a:t>
            </a:r>
            <a:r>
              <a:rPr kumimoji="0" lang="sv-SE" altLang="en-US" sz="200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high-power</a:t>
            </a:r>
            <a:r>
              <a:rPr kumimoji="0" lang="sv-SE"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r>
              <a:rPr kumimoji="0" lang="sv-SE" altLang="en-US" sz="200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electronics</a:t>
            </a:r>
            <a:r>
              <a:rPr kumimoji="0" lang="en-US" altLang="en-US" sz="2000" b="0" i="1"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endParaRPr kumimoji="0" lang="en-GB"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 y="0"/>
            <a:ext cx="1711855"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0504488" y="0"/>
            <a:ext cx="1662159"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altLang="en-US"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endParaRPr>
          </a:p>
        </p:txBody>
      </p:sp>
      <p:grpSp>
        <p:nvGrpSpPr>
          <p:cNvPr id="16" name="Group 10"/>
          <p:cNvGrpSpPr>
            <a:grpSpLocks/>
          </p:cNvGrpSpPr>
          <p:nvPr/>
        </p:nvGrpSpPr>
        <p:grpSpPr bwMode="auto">
          <a:xfrm>
            <a:off x="140548" y="4836669"/>
            <a:ext cx="1442528" cy="1788079"/>
            <a:chOff x="236" y="483"/>
            <a:chExt cx="1240" cy="1410"/>
          </a:xfrm>
        </p:grpSpPr>
        <p:pic>
          <p:nvPicPr>
            <p:cNvPr id="17" name="Picture 11" descr="logo3"/>
            <p:cNvPicPr>
              <a:picLocks noChangeAspect="1" noChangeArrowheads="1"/>
            </p:cNvPicPr>
            <p:nvPr/>
          </p:nvPicPr>
          <p:blipFill>
            <a:blip r:embed="rId3">
              <a:extLst>
                <a:ext uri="{28A0092B-C50C-407E-A947-70E740481C1C}">
                  <a14:useLocalDpi xmlns:a14="http://schemas.microsoft.com/office/drawing/2010/main" val="0"/>
                </a:ext>
              </a:extLst>
            </a:blip>
            <a:srcRect t="23727"/>
            <a:stretch>
              <a:fillRect/>
            </a:stretch>
          </p:blipFill>
          <p:spPr bwMode="auto">
            <a:xfrm>
              <a:off x="916" y="751"/>
              <a:ext cx="56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2"/>
            <p:cNvSpPr txBox="1">
              <a:spLocks noChangeArrowheads="1"/>
            </p:cNvSpPr>
            <p:nvPr/>
          </p:nvSpPr>
          <p:spPr bwMode="auto">
            <a:xfrm>
              <a:off x="236" y="483"/>
              <a:ext cx="159" cy="24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marL="0" marR="0" lvl="0" indent="0" algn="l" defTabSz="801688" rtl="0" eaLnBrk="1" fontAlgn="auto" latinLnBrk="0" hangingPunct="1">
                <a:lnSpc>
                  <a:spcPct val="100000"/>
                </a:lnSpc>
                <a:spcBef>
                  <a:spcPct val="0"/>
                </a:spcBef>
                <a:spcAft>
                  <a:spcPts val="0"/>
                </a:spcAft>
                <a:buClrTx/>
                <a:buSzTx/>
                <a:buFontTx/>
                <a:buNone/>
                <a:tabLst/>
                <a:defRPr/>
              </a:pPr>
              <a:endParaRPr kumimoji="0" lang="sv-SE" altLang="en-US" sz="1400" b="1"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endParaRPr>
            </a:p>
          </p:txBody>
        </p:sp>
        <p:pic>
          <p:nvPicPr>
            <p:cNvPr id="19" name="Picture 13" descr="wien2k_logo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 y="751"/>
              <a:ext cx="56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img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 y="1394"/>
              <a:ext cx="90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 descr="D:\Dropbox\Logistikk\Pictur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04488" y="4932581"/>
            <a:ext cx="1662159" cy="1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rot="16200000">
            <a:off x="-1115355" y="2215607"/>
            <a:ext cx="38088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err="1">
                <a:ln>
                  <a:noFill/>
                </a:ln>
                <a:solidFill>
                  <a:prstClr val="black"/>
                </a:solidFill>
                <a:effectLst/>
                <a:uLnTx/>
                <a:uFillTx/>
                <a:latin typeface="Calibri" panose="020F0502020204030204"/>
                <a:ea typeface="+mn-ea"/>
                <a:cs typeface="+mn-cs"/>
              </a:rPr>
              <a:t>Theoretical</a:t>
            </a:r>
            <a:r>
              <a:rPr kumimoji="0" lang="nb-NO" sz="3600" b="1" i="0" u="none" strike="noStrike" kern="1200" cap="none" spc="0" normalizeH="0" baseline="0" noProof="0">
                <a:ln>
                  <a:noFill/>
                </a:ln>
                <a:solidFill>
                  <a:prstClr val="black"/>
                </a:solidFill>
                <a:effectLst/>
                <a:uLnTx/>
                <a:uFillTx/>
                <a:latin typeface="Calibri" panose="020F0502020204030204"/>
                <a:ea typeface="+mn-ea"/>
                <a:cs typeface="+mn-cs"/>
              </a:rPr>
              <a:t> studies</a:t>
            </a:r>
            <a:endParaRPr kumimoji="0" lang="en-US" sz="3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rot="5400000">
            <a:off x="9205658" y="2464505"/>
            <a:ext cx="436254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err="1">
                <a:ln>
                  <a:noFill/>
                </a:ln>
                <a:solidFill>
                  <a:prstClr val="black"/>
                </a:solidFill>
                <a:effectLst/>
                <a:uLnTx/>
                <a:uFillTx/>
                <a:latin typeface="Calibri" panose="020F0502020204030204"/>
                <a:ea typeface="+mn-ea"/>
                <a:cs typeface="+mn-cs"/>
              </a:rPr>
              <a:t>Experimental</a:t>
            </a:r>
            <a:r>
              <a:rPr kumimoji="0" lang="nb-NO" sz="3600" b="1" i="0" u="none" strike="noStrike" kern="1200" cap="none" spc="0" normalizeH="0" baseline="0" noProof="0">
                <a:ln>
                  <a:noFill/>
                </a:ln>
                <a:solidFill>
                  <a:prstClr val="black"/>
                </a:solidFill>
                <a:effectLst/>
                <a:uLnTx/>
                <a:uFillTx/>
                <a:latin typeface="Calibri" panose="020F0502020204030204"/>
                <a:ea typeface="+mn-ea"/>
                <a:cs typeface="+mn-cs"/>
              </a:rPr>
              <a:t> studies</a:t>
            </a:r>
            <a:endParaRPr kumimoji="0" lang="en-US" sz="3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p:cNvSpPr txBox="1">
            <a:spLocks noChangeArrowheads="1"/>
          </p:cNvSpPr>
          <p:nvPr/>
        </p:nvSpPr>
        <p:spPr bwMode="auto">
          <a:xfrm>
            <a:off x="6418940" y="2605482"/>
            <a:ext cx="2662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mn-cs"/>
              </a:rPr>
              <a:t>Phase transforming</a:t>
            </a:r>
            <a:endPar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p:txBody>
      </p:sp>
      <p:sp>
        <p:nvSpPr>
          <p:cNvPr id="26" name="TextBox 25"/>
          <p:cNvSpPr txBox="1">
            <a:spLocks noChangeArrowheads="1"/>
          </p:cNvSpPr>
          <p:nvPr/>
        </p:nvSpPr>
        <p:spPr bwMode="auto">
          <a:xfrm>
            <a:off x="7633630" y="3352301"/>
            <a:ext cx="1766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mn-cs"/>
              </a:rPr>
              <a:t>High entropy</a:t>
            </a:r>
            <a:endParaRPr kumimoji="0" lang="en-US" altLang="en-US" sz="16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p:txBody>
      </p:sp>
      <p:sp>
        <p:nvSpPr>
          <p:cNvPr id="27" name="TextBox 26"/>
          <p:cNvSpPr txBox="1">
            <a:spLocks noChangeArrowheads="1"/>
          </p:cNvSpPr>
          <p:nvPr/>
        </p:nvSpPr>
        <p:spPr bwMode="auto">
          <a:xfrm>
            <a:off x="7967503" y="4175706"/>
            <a:ext cx="19656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b-NO"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mn-cs"/>
              </a:rPr>
              <a:t>Additive</a:t>
            </a:r>
            <a:r>
              <a:rPr kumimoji="0" lang="nb-NO" altLang="en-US" sz="2000" b="1" i="0" u="none" strike="noStrike" kern="1200" cap="none" spc="0" normalizeH="0" noProof="0">
                <a:ln>
                  <a:noFill/>
                </a:ln>
                <a:solidFill>
                  <a:srgbClr val="0070C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b-NO" altLang="en-US" sz="2000" b="1" i="0" u="none" strike="noStrike" kern="1200" cap="none" spc="0" normalizeH="0" noProof="0" err="1">
                <a:ln>
                  <a:noFill/>
                </a:ln>
                <a:solidFill>
                  <a:srgbClr val="0070C0"/>
                </a:solidFill>
                <a:effectLst/>
                <a:uLnTx/>
                <a:uFillTx/>
                <a:latin typeface="Arial" panose="020B0604020202020204" pitchFamily="34" charset="0"/>
                <a:ea typeface="+mn-ea"/>
                <a:cs typeface="+mn-cs"/>
              </a:rPr>
              <a:t>manufacturing</a:t>
            </a:r>
            <a:endParaRPr kumimoji="0" lang="en-US" altLang="en-US" sz="20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p:txBody>
      </p:sp>
      <p:sp>
        <p:nvSpPr>
          <p:cNvPr id="28" name="Rectangle 27"/>
          <p:cNvSpPr/>
          <p:nvPr/>
        </p:nvSpPr>
        <p:spPr>
          <a:xfrm>
            <a:off x="8151597" y="6415915"/>
            <a:ext cx="2352891" cy="4423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err="1">
                <a:ln>
                  <a:noFill/>
                </a:ln>
                <a:solidFill>
                  <a:schemeClr val="tx1"/>
                </a:solidFill>
                <a:effectLst/>
                <a:uLnTx/>
                <a:uFillTx/>
                <a:latin typeface="Calibri" panose="020F0502020204030204"/>
                <a:ea typeface="+mn-ea"/>
                <a:cs typeface="+mn-cs"/>
              </a:rPr>
              <a:t>Synthesis</a:t>
            </a:r>
            <a:endParaRPr kumimoji="0" lang="en-US" sz="1800" b="1"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19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16063" y="7939"/>
            <a:ext cx="9144001" cy="1368425"/>
          </a:xfrm>
          <a:prstGeom prst="rect">
            <a:avLst/>
          </a:prstGeom>
          <a:solidFill>
            <a:srgbClr val="0070C0"/>
          </a:solidFill>
          <a:ln w="9525">
            <a:noFill/>
            <a:miter lim="800000"/>
            <a:headEnd/>
            <a:tailEnd/>
          </a:ln>
        </p:spPr>
        <p:txBody>
          <a:bodyPr anchor="ctr"/>
          <a:lstStyle/>
          <a:p>
            <a:pPr>
              <a:defRPr/>
            </a:pPr>
            <a:r>
              <a:rPr lang="en-US" sz="4000" b="1" err="1">
                <a:solidFill>
                  <a:schemeClr val="bg1"/>
                </a:solidFill>
                <a:latin typeface="Century Gothic" pitchFamily="34" charset="0"/>
                <a:ea typeface="+mj-ea"/>
                <a:cs typeface="+mj-cs"/>
              </a:rPr>
              <a:t>Masteroppgaver</a:t>
            </a:r>
            <a:r>
              <a:rPr lang="en-US" sz="4000" b="1">
                <a:solidFill>
                  <a:schemeClr val="bg1"/>
                </a:solidFill>
                <a:latin typeface="Century Gothic" pitchFamily="34" charset="0"/>
                <a:ea typeface="+mj-ea"/>
                <a:cs typeface="+mj-cs"/>
              </a:rPr>
              <a:t> hos </a:t>
            </a:r>
            <a:r>
              <a:rPr lang="nb-NO" sz="4000" b="1">
                <a:solidFill>
                  <a:schemeClr val="bg1"/>
                </a:solidFill>
                <a:latin typeface="Century Gothic" pitchFamily="34" charset="0"/>
                <a:ea typeface="+mj-ea"/>
                <a:cs typeface="+mj-cs"/>
              </a:rPr>
              <a:t>Strukturfysikk</a:t>
            </a:r>
            <a:endParaRPr lang="nb-NO" sz="3600" b="1">
              <a:latin typeface="Century Gothic" pitchFamily="34" charset="0"/>
              <a:ea typeface="+mj-ea"/>
              <a:cs typeface="+mj-cs"/>
            </a:endParaRPr>
          </a:p>
        </p:txBody>
      </p:sp>
      <p:sp>
        <p:nvSpPr>
          <p:cNvPr id="4" name="Rectangle 3"/>
          <p:cNvSpPr/>
          <p:nvPr/>
        </p:nvSpPr>
        <p:spPr>
          <a:xfrm>
            <a:off x="0" y="0"/>
            <a:ext cx="1506583"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60064" y="0"/>
            <a:ext cx="1506583"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sv-SE" altLang="en-US">
              <a:solidFill>
                <a:schemeClr val="tx1"/>
              </a:solidFill>
              <a:latin typeface="Arial" panose="020B0604020202020204" pitchFamily="34" charset="0"/>
              <a:ea typeface="ヒラギノ角ゴ Pro W3"/>
              <a:cs typeface="ヒラギノ角ゴ Pro W3"/>
            </a:endParaRPr>
          </a:p>
        </p:txBody>
      </p:sp>
      <p:sp>
        <p:nvSpPr>
          <p:cNvPr id="7" name="TextBox 6"/>
          <p:cNvSpPr txBox="1"/>
          <p:nvPr/>
        </p:nvSpPr>
        <p:spPr>
          <a:xfrm>
            <a:off x="5687542" y="1518189"/>
            <a:ext cx="4739054" cy="646331"/>
          </a:xfrm>
          <a:prstGeom prst="rect">
            <a:avLst/>
          </a:prstGeom>
          <a:noFill/>
        </p:spPr>
        <p:txBody>
          <a:bodyPr wrap="none" rtlCol="0">
            <a:spAutoFit/>
          </a:bodyPr>
          <a:lstStyle/>
          <a:p>
            <a:r>
              <a:rPr lang="nb-NO" sz="3600" b="1"/>
              <a:t>Eksperimentelle studier</a:t>
            </a:r>
            <a:endParaRPr lang="en-US" sz="3600" b="1"/>
          </a:p>
        </p:txBody>
      </p:sp>
      <p:grpSp>
        <p:nvGrpSpPr>
          <p:cNvPr id="16" name="Group 10"/>
          <p:cNvGrpSpPr>
            <a:grpSpLocks/>
          </p:cNvGrpSpPr>
          <p:nvPr/>
        </p:nvGrpSpPr>
        <p:grpSpPr bwMode="auto">
          <a:xfrm>
            <a:off x="82093" y="2261620"/>
            <a:ext cx="1377382" cy="1448217"/>
            <a:chOff x="292" y="751"/>
            <a:chExt cx="1184" cy="1142"/>
          </a:xfrm>
        </p:grpSpPr>
        <p:pic>
          <p:nvPicPr>
            <p:cNvPr id="17" name="Picture 11" descr="logo3"/>
            <p:cNvPicPr>
              <a:picLocks noChangeAspect="1" noChangeArrowheads="1"/>
            </p:cNvPicPr>
            <p:nvPr/>
          </p:nvPicPr>
          <p:blipFill>
            <a:blip r:embed="rId3">
              <a:extLst>
                <a:ext uri="{28A0092B-C50C-407E-A947-70E740481C1C}">
                  <a14:useLocalDpi xmlns:a14="http://schemas.microsoft.com/office/drawing/2010/main" val="0"/>
                </a:ext>
              </a:extLst>
            </a:blip>
            <a:srcRect t="23727"/>
            <a:stretch>
              <a:fillRect/>
            </a:stretch>
          </p:blipFill>
          <p:spPr bwMode="auto">
            <a:xfrm>
              <a:off x="916" y="751"/>
              <a:ext cx="56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wien2k_logo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 y="751"/>
              <a:ext cx="56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img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 y="1394"/>
              <a:ext cx="90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1650581" y="1518189"/>
            <a:ext cx="3592330" cy="646331"/>
          </a:xfrm>
          <a:prstGeom prst="rect">
            <a:avLst/>
          </a:prstGeom>
          <a:noFill/>
        </p:spPr>
        <p:txBody>
          <a:bodyPr wrap="none" rtlCol="0">
            <a:spAutoFit/>
          </a:bodyPr>
          <a:lstStyle/>
          <a:p>
            <a:r>
              <a:rPr lang="nb-NO" sz="3600" b="1"/>
              <a:t>Teoretiske studier</a:t>
            </a:r>
          </a:p>
        </p:txBody>
      </p:sp>
      <p:pic>
        <p:nvPicPr>
          <p:cNvPr id="18" name="Picture 17"/>
          <p:cNvPicPr>
            <a:picLocks noChangeAspect="1"/>
          </p:cNvPicPr>
          <p:nvPr/>
        </p:nvPicPr>
        <p:blipFill>
          <a:blip r:embed="rId6"/>
          <a:stretch>
            <a:fillRect/>
          </a:stretch>
        </p:blipFill>
        <p:spPr>
          <a:xfrm>
            <a:off x="1754043" y="2164520"/>
            <a:ext cx="3373357" cy="3173525"/>
          </a:xfrm>
          <a:prstGeom prst="rect">
            <a:avLst/>
          </a:prstGeom>
        </p:spPr>
      </p:pic>
      <p:pic>
        <p:nvPicPr>
          <p:cNvPr id="3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4231" y="1790508"/>
            <a:ext cx="1432416" cy="176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2902083" y="5933884"/>
            <a:ext cx="7641247" cy="707886"/>
          </a:xfrm>
          <a:prstGeom prst="rect">
            <a:avLst/>
          </a:prstGeom>
        </p:spPr>
        <p:txBody>
          <a:bodyPr wrap="square">
            <a:spAutoFit/>
          </a:bodyPr>
          <a:lstStyle/>
          <a:p>
            <a:r>
              <a:rPr lang="en-US" sz="2000">
                <a:solidFill>
                  <a:schemeClr val="accent1">
                    <a:lumMod val="50000"/>
                  </a:schemeClr>
                </a:solidFill>
              </a:rPr>
              <a:t>https://www.mn.uio.no/fysikk/studier/master/masteroppgaver/fysikk/materialer-nanofysikk-og-kvanteteknologi/</a:t>
            </a:r>
          </a:p>
        </p:txBody>
      </p:sp>
      <p:sp>
        <p:nvSpPr>
          <p:cNvPr id="24" name="TextBox 23"/>
          <p:cNvSpPr txBox="1"/>
          <p:nvPr/>
        </p:nvSpPr>
        <p:spPr>
          <a:xfrm>
            <a:off x="1740051" y="5527277"/>
            <a:ext cx="3706015" cy="400110"/>
          </a:xfrm>
          <a:prstGeom prst="rect">
            <a:avLst/>
          </a:prstGeom>
          <a:noFill/>
        </p:spPr>
        <p:txBody>
          <a:bodyPr wrap="none" rtlCol="0">
            <a:spAutoFit/>
          </a:bodyPr>
          <a:lstStyle/>
          <a:p>
            <a:r>
              <a:rPr lang="nb-NO" sz="2000" b="1">
                <a:solidFill>
                  <a:srgbClr val="C00000"/>
                </a:solidFill>
              </a:rPr>
              <a:t>Mer informasjon vil du finne her:</a:t>
            </a:r>
            <a:endParaRPr lang="en-US" sz="2000" b="1">
              <a:solidFill>
                <a:srgbClr val="C00000"/>
              </a:solidFill>
            </a:endParaRPr>
          </a:p>
        </p:txBody>
      </p:sp>
      <p:grpSp>
        <p:nvGrpSpPr>
          <p:cNvPr id="36" name="Group 35"/>
          <p:cNvGrpSpPr/>
          <p:nvPr/>
        </p:nvGrpSpPr>
        <p:grpSpPr>
          <a:xfrm>
            <a:off x="7039247" y="1524551"/>
            <a:ext cx="2049658" cy="2265303"/>
            <a:chOff x="4376281" y="4831635"/>
            <a:chExt cx="2685186" cy="1927390"/>
          </a:xfrm>
        </p:grpSpPr>
        <p:cxnSp>
          <p:nvCxnSpPr>
            <p:cNvPr id="37" name="Straight Arrow Connector 36"/>
            <p:cNvCxnSpPr/>
            <p:nvPr/>
          </p:nvCxnSpPr>
          <p:spPr>
            <a:xfrm flipV="1">
              <a:off x="4476879" y="5565681"/>
              <a:ext cx="1090398" cy="70645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559423" y="5565946"/>
              <a:ext cx="961654" cy="68479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537153" y="6306374"/>
              <a:ext cx="1918430" cy="848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2999555">
              <a:off x="5861048" y="5385330"/>
              <a:ext cx="558558" cy="608493"/>
            </a:xfrm>
            <a:prstGeom prst="rect">
              <a:avLst/>
            </a:prstGeom>
            <a:noFill/>
          </p:spPr>
          <p:txBody>
            <a:bodyPr wrap="none" rtlCol="0">
              <a:spAutoFit/>
            </a:bodyPr>
            <a:lstStyle/>
            <a:p>
              <a:r>
                <a:rPr lang="nb-NO" b="1">
                  <a:solidFill>
                    <a:schemeClr val="accent1">
                      <a:lumMod val="75000"/>
                    </a:schemeClr>
                  </a:solidFill>
                </a:rPr>
                <a:t>Syntese</a:t>
              </a:r>
              <a:endParaRPr lang="en-US" b="1">
                <a:solidFill>
                  <a:schemeClr val="accent1">
                    <a:lumMod val="75000"/>
                  </a:schemeClr>
                </a:solidFill>
              </a:endParaRPr>
            </a:p>
          </p:txBody>
        </p:sp>
        <p:sp>
          <p:nvSpPr>
            <p:cNvPr id="41" name="TextBox 40"/>
            <p:cNvSpPr txBox="1"/>
            <p:nvPr/>
          </p:nvSpPr>
          <p:spPr>
            <a:xfrm>
              <a:off x="4376281" y="6389693"/>
              <a:ext cx="2685186" cy="369332"/>
            </a:xfrm>
            <a:prstGeom prst="rect">
              <a:avLst/>
            </a:prstGeom>
            <a:noFill/>
          </p:spPr>
          <p:txBody>
            <a:bodyPr wrap="none" rtlCol="0">
              <a:spAutoFit/>
            </a:bodyPr>
            <a:lstStyle/>
            <a:p>
              <a:r>
                <a:rPr lang="nb-NO" b="1">
                  <a:solidFill>
                    <a:schemeClr val="accent1">
                      <a:lumMod val="75000"/>
                    </a:schemeClr>
                  </a:solidFill>
                </a:rPr>
                <a:t>Karakterisering</a:t>
              </a:r>
              <a:endParaRPr lang="en-US" b="1">
                <a:solidFill>
                  <a:schemeClr val="accent1">
                    <a:lumMod val="75000"/>
                  </a:schemeClr>
                </a:solidFill>
              </a:endParaRPr>
            </a:p>
          </p:txBody>
        </p:sp>
        <p:sp>
          <p:nvSpPr>
            <p:cNvPr id="42" name="TextBox 41"/>
            <p:cNvSpPr txBox="1"/>
            <p:nvPr/>
          </p:nvSpPr>
          <p:spPr>
            <a:xfrm rot="18784603">
              <a:off x="4209429" y="5311875"/>
              <a:ext cx="1568974" cy="608493"/>
            </a:xfrm>
            <a:prstGeom prst="rect">
              <a:avLst/>
            </a:prstGeom>
            <a:noFill/>
          </p:spPr>
          <p:txBody>
            <a:bodyPr wrap="square" rtlCol="0">
              <a:spAutoFit/>
            </a:bodyPr>
            <a:lstStyle/>
            <a:p>
              <a:r>
                <a:rPr lang="nb-NO" b="1">
                  <a:solidFill>
                    <a:schemeClr val="accent1">
                      <a:lumMod val="75000"/>
                    </a:schemeClr>
                  </a:solidFill>
                </a:rPr>
                <a:t>Modellering</a:t>
              </a:r>
              <a:endParaRPr lang="en-US" b="1">
                <a:solidFill>
                  <a:schemeClr val="accent1">
                    <a:lumMod val="75000"/>
                  </a:schemeClr>
                </a:solidFill>
              </a:endParaRPr>
            </a:p>
          </p:txBody>
        </p:sp>
      </p:grpSp>
      <p:sp>
        <p:nvSpPr>
          <p:cNvPr id="28" name="TextBox 27"/>
          <p:cNvSpPr txBox="1"/>
          <p:nvPr/>
        </p:nvSpPr>
        <p:spPr>
          <a:xfrm>
            <a:off x="4986969" y="4006113"/>
            <a:ext cx="5439627" cy="1200329"/>
          </a:xfrm>
          <a:prstGeom prst="rect">
            <a:avLst/>
          </a:prstGeom>
          <a:noFill/>
          <a:ln>
            <a:solidFill>
              <a:srgbClr val="C00000"/>
            </a:solidFill>
          </a:ln>
        </p:spPr>
        <p:txBody>
          <a:bodyPr wrap="square" rtlCol="0">
            <a:spAutoFit/>
          </a:bodyPr>
          <a:lstStyle/>
          <a:p>
            <a:r>
              <a:rPr lang="nb-NO"/>
              <a:t>-Vi kan skreddersy masteroppgaver etter dine interesser.</a:t>
            </a:r>
          </a:p>
          <a:p>
            <a:endParaRPr lang="nb-NO"/>
          </a:p>
          <a:p>
            <a:r>
              <a:rPr lang="nb-NO"/>
              <a:t>-Man kan ha masteroppgaver med kobling til andre forskningsgrupper, institutter eller bedrifter.</a:t>
            </a:r>
            <a:endParaRPr lang="en-US"/>
          </a:p>
        </p:txBody>
      </p:sp>
    </p:spTree>
    <p:extLst>
      <p:ext uri="{BB962C8B-B14F-4D97-AF65-F5344CB8AC3E}">
        <p14:creationId xmlns:p14="http://schemas.microsoft.com/office/powerpoint/2010/main" val="332585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u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796" y="1445896"/>
            <a:ext cx="35814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5796871" y="2600009"/>
            <a:ext cx="1530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sv-SE" altLang="en-US" sz="1200" b="0" i="0">
                <a:solidFill>
                  <a:schemeClr val="tx1"/>
                </a:solidFill>
                <a:latin typeface="Arial" panose="020B0604020202020204" pitchFamily="34" charset="0"/>
                <a:ea typeface="ヒラギノ角ゴ Pro W3"/>
                <a:cs typeface="ヒラギノ角ゴ Pro W3"/>
              </a:rPr>
              <a:t>   </a:t>
            </a:r>
            <a:r>
              <a:rPr lang="sv-SE" altLang="en-US" sz="1600" b="0" i="0">
                <a:solidFill>
                  <a:schemeClr val="tx1"/>
                </a:solidFill>
                <a:latin typeface="Arial" panose="020B0604020202020204" pitchFamily="34" charset="0"/>
                <a:ea typeface="ヒラギノ角ゴ Pro W3"/>
                <a:cs typeface="ヒラギノ角ゴ Pro W3"/>
              </a:rPr>
              <a:t>Theoreticians</a:t>
            </a:r>
            <a:endParaRPr lang="en-US" altLang="en-US" sz="1600" b="0" i="0">
              <a:solidFill>
                <a:schemeClr val="tx1"/>
              </a:solidFill>
              <a:latin typeface="Arial" panose="020B0604020202020204" pitchFamily="34" charset="0"/>
              <a:ea typeface="ヒラギノ角ゴ Pro W3"/>
              <a:cs typeface="ヒラギノ角ゴ Pro W3"/>
            </a:endParaRPr>
          </a:p>
        </p:txBody>
      </p:sp>
      <p:grpSp>
        <p:nvGrpSpPr>
          <p:cNvPr id="7172" name="Group 4"/>
          <p:cNvGrpSpPr>
            <a:grpSpLocks/>
          </p:cNvGrpSpPr>
          <p:nvPr/>
        </p:nvGrpSpPr>
        <p:grpSpPr bwMode="auto">
          <a:xfrm>
            <a:off x="5026660" y="4879022"/>
            <a:ext cx="2422525" cy="1720850"/>
            <a:chOff x="1656" y="3103"/>
            <a:chExt cx="1526" cy="1084"/>
          </a:xfrm>
        </p:grpSpPr>
        <p:sp>
          <p:nvSpPr>
            <p:cNvPr id="7198" name="Text Box 5"/>
            <p:cNvSpPr txBox="1">
              <a:spLocks noChangeArrowheads="1"/>
            </p:cNvSpPr>
            <p:nvPr/>
          </p:nvSpPr>
          <p:spPr bwMode="auto">
            <a:xfrm>
              <a:off x="1831" y="3103"/>
              <a:ext cx="1140" cy="29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sv-SE" altLang="en-US" sz="2400" i="0" err="1">
                  <a:solidFill>
                    <a:schemeClr val="tx1"/>
                  </a:solidFill>
                  <a:latin typeface="Arial" panose="020B0604020202020204" pitchFamily="34" charset="0"/>
                  <a:ea typeface="ヒラギノ角ゴ Pro W3"/>
                  <a:cs typeface="ヒラギノ角ゴ Pro W3"/>
                </a:rPr>
                <a:t>Computers</a:t>
              </a:r>
              <a:endParaRPr lang="en-US" altLang="en-US" sz="1800" b="0" i="0">
                <a:solidFill>
                  <a:schemeClr val="accent2"/>
                </a:solidFill>
                <a:latin typeface="Arial" panose="020B0604020202020204" pitchFamily="34" charset="0"/>
                <a:ea typeface="ヒラギノ角ゴ Pro W3"/>
                <a:cs typeface="ヒラギノ角ゴ Pro W3"/>
              </a:endParaRPr>
            </a:p>
          </p:txBody>
        </p:sp>
        <p:pic>
          <p:nvPicPr>
            <p:cNvPr id="7199" name="Picture 6" descr="docenten_image"/>
            <p:cNvPicPr>
              <a:picLocks noChangeAspect="1" noChangeArrowheads="1"/>
            </p:cNvPicPr>
            <p:nvPr/>
          </p:nvPicPr>
          <p:blipFill>
            <a:blip r:embed="rId4">
              <a:extLst>
                <a:ext uri="{28A0092B-C50C-407E-A947-70E740481C1C}">
                  <a14:useLocalDpi xmlns:a14="http://schemas.microsoft.com/office/drawing/2010/main" val="0"/>
                </a:ext>
              </a:extLst>
            </a:blip>
            <a:srcRect b="19846"/>
            <a:stretch>
              <a:fillRect/>
            </a:stretch>
          </p:blipFill>
          <p:spPr bwMode="auto">
            <a:xfrm>
              <a:off x="2504" y="3408"/>
              <a:ext cx="67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7" descr="inspnnb_1525_149x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 y="3552"/>
              <a:ext cx="63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Line 8"/>
            <p:cNvSpPr>
              <a:spLocks noChangeShapeType="1"/>
            </p:cNvSpPr>
            <p:nvPr/>
          </p:nvSpPr>
          <p:spPr bwMode="auto">
            <a:xfrm flipV="1">
              <a:off x="2237" y="3904"/>
              <a:ext cx="288" cy="48"/>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173" name="Picture 9" descr="MPj04395170000[1]_redigerad-3 kopi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221" y="2884172"/>
            <a:ext cx="1371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4" name="Group 10"/>
          <p:cNvGrpSpPr>
            <a:grpSpLocks/>
          </p:cNvGrpSpPr>
          <p:nvPr/>
        </p:nvGrpSpPr>
        <p:grpSpPr bwMode="auto">
          <a:xfrm>
            <a:off x="1680845" y="898209"/>
            <a:ext cx="4497388" cy="2360613"/>
            <a:chOff x="-357" y="406"/>
            <a:chExt cx="2833" cy="1487"/>
          </a:xfrm>
        </p:grpSpPr>
        <p:pic>
          <p:nvPicPr>
            <p:cNvPr id="7194" name="Picture 11" descr="logo3"/>
            <p:cNvPicPr>
              <a:picLocks noChangeAspect="1" noChangeArrowheads="1"/>
            </p:cNvPicPr>
            <p:nvPr/>
          </p:nvPicPr>
          <p:blipFill>
            <a:blip r:embed="rId7">
              <a:extLst>
                <a:ext uri="{28A0092B-C50C-407E-A947-70E740481C1C}">
                  <a14:useLocalDpi xmlns:a14="http://schemas.microsoft.com/office/drawing/2010/main" val="0"/>
                </a:ext>
              </a:extLst>
            </a:blip>
            <a:srcRect t="23727"/>
            <a:stretch>
              <a:fillRect/>
            </a:stretch>
          </p:blipFill>
          <p:spPr bwMode="auto">
            <a:xfrm>
              <a:off x="916" y="751"/>
              <a:ext cx="56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Text Box 12"/>
            <p:cNvSpPr txBox="1">
              <a:spLocks noChangeArrowheads="1"/>
            </p:cNvSpPr>
            <p:nvPr/>
          </p:nvSpPr>
          <p:spPr bwMode="auto">
            <a:xfrm>
              <a:off x="-357" y="406"/>
              <a:ext cx="2833" cy="29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sv-SE" altLang="en-US" sz="2400" i="0">
                  <a:solidFill>
                    <a:schemeClr val="tx1"/>
                  </a:solidFill>
                  <a:latin typeface="Arial" panose="020B0604020202020204" pitchFamily="34" charset="0"/>
                  <a:ea typeface="ヒラギノ角ゴ Pro W3"/>
                  <a:cs typeface="ヒラギノ角ゴ Pro W3"/>
                </a:rPr>
                <a:t>Computer Program </a:t>
              </a:r>
              <a:r>
                <a:rPr lang="sv-SE" altLang="en-US" sz="2400" i="0" err="1">
                  <a:solidFill>
                    <a:schemeClr val="tx1"/>
                  </a:solidFill>
                  <a:latin typeface="Arial" panose="020B0604020202020204" pitchFamily="34" charset="0"/>
                  <a:ea typeface="ヒラギノ角ゴ Pro W3"/>
                  <a:cs typeface="ヒラギノ角ゴ Pro W3"/>
                </a:rPr>
                <a:t>Packages</a:t>
              </a:r>
              <a:endParaRPr lang="sv-SE" altLang="en-US" sz="2400" i="0">
                <a:solidFill>
                  <a:schemeClr val="tx1"/>
                </a:solidFill>
                <a:latin typeface="Arial" panose="020B0604020202020204" pitchFamily="34" charset="0"/>
                <a:ea typeface="ヒラギノ角ゴ Pro W3"/>
                <a:cs typeface="ヒラギノ角ゴ Pro W3"/>
              </a:endParaRPr>
            </a:p>
          </p:txBody>
        </p:sp>
        <p:pic>
          <p:nvPicPr>
            <p:cNvPr id="7196" name="Picture 13" descr="wien2k_logo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 y="751"/>
              <a:ext cx="56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14" descr="img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2" y="1394"/>
              <a:ext cx="90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5" name="Group 15"/>
          <p:cNvGrpSpPr>
            <a:grpSpLocks/>
          </p:cNvGrpSpPr>
          <p:nvPr/>
        </p:nvGrpSpPr>
        <p:grpSpPr bwMode="auto">
          <a:xfrm>
            <a:off x="7598730" y="872491"/>
            <a:ext cx="4411664" cy="2516188"/>
            <a:chOff x="3127" y="8"/>
            <a:chExt cx="2779" cy="1585"/>
          </a:xfrm>
        </p:grpSpPr>
        <p:sp>
          <p:nvSpPr>
            <p:cNvPr id="7189" name="Text Box 16"/>
            <p:cNvSpPr txBox="1">
              <a:spLocks noChangeArrowheads="1"/>
            </p:cNvSpPr>
            <p:nvPr/>
          </p:nvSpPr>
          <p:spPr bwMode="auto">
            <a:xfrm>
              <a:off x="3127" y="8"/>
              <a:ext cx="2779" cy="40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lnSpc>
                  <a:spcPct val="85000"/>
                </a:lnSpc>
                <a:spcBef>
                  <a:spcPct val="0"/>
                </a:spcBef>
                <a:buClrTx/>
                <a:buSzTx/>
                <a:buFontTx/>
                <a:buNone/>
              </a:pPr>
              <a:r>
                <a:rPr lang="sv-SE" altLang="en-US" sz="2400" i="0" err="1">
                  <a:solidFill>
                    <a:schemeClr val="tx1"/>
                  </a:solidFill>
                  <a:latin typeface="Arial" panose="020B0604020202020204" pitchFamily="34" charset="0"/>
                  <a:ea typeface="ヒラギノ角ゴ Pro W3"/>
                  <a:cs typeface="ヒラギノ角ゴ Pro W3"/>
                </a:rPr>
                <a:t>Theor</a:t>
              </a:r>
              <a:r>
                <a:rPr lang="sv-SE" altLang="en-US" sz="2400" i="0">
                  <a:solidFill>
                    <a:schemeClr val="tx1"/>
                  </a:solidFill>
                  <a:latin typeface="Arial" panose="020B0604020202020204" pitchFamily="34" charset="0"/>
                  <a:ea typeface="ヒラギノ角ゴ Pro W3"/>
                  <a:cs typeface="ヒラギノ角ゴ Pro W3"/>
                </a:rPr>
                <a:t> </a:t>
              </a:r>
              <a:r>
                <a:rPr lang="sv-SE" altLang="en-US" sz="2400" i="0" err="1">
                  <a:solidFill>
                    <a:schemeClr val="tx1"/>
                  </a:solidFill>
                  <a:latin typeface="Arial" panose="020B0604020202020204" pitchFamily="34" charset="0"/>
                  <a:ea typeface="ヒラギノ角ゴ Pro W3"/>
                  <a:cs typeface="ヒラギノ角ゴ Pro W3"/>
                </a:rPr>
                <a:t>Analysis</a:t>
              </a:r>
              <a:r>
                <a:rPr lang="sv-SE" altLang="en-US" sz="2400" i="0">
                  <a:solidFill>
                    <a:schemeClr val="tx1"/>
                  </a:solidFill>
                  <a:latin typeface="Arial" panose="020B0604020202020204" pitchFamily="34" charset="0"/>
                  <a:ea typeface="ヒラギノ角ゴ Pro W3"/>
                  <a:cs typeface="ヒラギノ角ゴ Pro W3"/>
                </a:rPr>
                <a:t>, New </a:t>
              </a:r>
              <a:r>
                <a:rPr lang="sv-SE" altLang="en-US" sz="2400" i="0" err="1">
                  <a:solidFill>
                    <a:schemeClr val="tx1"/>
                  </a:solidFill>
                  <a:latin typeface="Arial" panose="020B0604020202020204" pitchFamily="34" charset="0"/>
                  <a:ea typeface="ヒラギノ角ゴ Pro W3"/>
                  <a:cs typeface="ヒラギノ角ゴ Pro W3"/>
                </a:rPr>
                <a:t>Models</a:t>
              </a:r>
              <a:r>
                <a:rPr lang="sv-SE" altLang="en-US" sz="2400" i="0">
                  <a:solidFill>
                    <a:schemeClr val="tx1"/>
                  </a:solidFill>
                  <a:latin typeface="Arial" panose="020B0604020202020204" pitchFamily="34" charset="0"/>
                  <a:ea typeface="ヒラギノ角ゴ Pro W3"/>
                  <a:cs typeface="ヒラギノ角ゴ Pro W3"/>
                </a:rPr>
                <a:t> </a:t>
              </a:r>
              <a:endParaRPr lang="sv-SE" altLang="en-US" sz="1800" i="0">
                <a:solidFill>
                  <a:schemeClr val="tx1"/>
                </a:solidFill>
                <a:latin typeface="Arial" panose="020B0604020202020204" pitchFamily="34" charset="0"/>
                <a:ea typeface="ヒラギノ角ゴ Pro W3"/>
                <a:cs typeface="ヒラギノ角ゴ Pro W3"/>
              </a:endParaRPr>
            </a:p>
            <a:p>
              <a:pPr eaLnBrk="1" hangingPunct="1">
                <a:lnSpc>
                  <a:spcPct val="85000"/>
                </a:lnSpc>
                <a:spcBef>
                  <a:spcPct val="0"/>
                </a:spcBef>
                <a:buClrTx/>
                <a:buSzTx/>
                <a:buFontTx/>
                <a:buNone/>
              </a:pPr>
              <a:r>
                <a:rPr lang="sv-SE" altLang="en-US" sz="1800" b="0" i="0">
                  <a:solidFill>
                    <a:schemeClr val="accent2"/>
                  </a:solidFill>
                  <a:latin typeface="Arial" panose="020B0604020202020204" pitchFamily="34" charset="0"/>
                  <a:ea typeface="ヒラギノ角ゴ Pro W3"/>
                  <a:cs typeface="ヒラギノ角ゴ Pro W3"/>
                </a:rPr>
                <a:t>Paper, pen and </a:t>
              </a:r>
              <a:r>
                <a:rPr lang="sv-SE" altLang="en-US" sz="1400" b="0" i="0">
                  <a:solidFill>
                    <a:schemeClr val="accent2"/>
                  </a:solidFill>
                  <a:latin typeface="Arial" panose="020B0604020202020204" pitchFamily="34" charset="0"/>
                  <a:ea typeface="ヒラギノ角ゴ Pro W3"/>
                  <a:cs typeface="ヒラギノ角ゴ Pro W3"/>
                </a:rPr>
                <a:t>(</a:t>
              </a:r>
              <a:r>
                <a:rPr lang="sv-SE" altLang="en-US" sz="1400" b="0" i="0" err="1">
                  <a:solidFill>
                    <a:schemeClr val="accent2"/>
                  </a:solidFill>
                  <a:latin typeface="Arial" panose="020B0604020202020204" pitchFamily="34" charset="0"/>
                  <a:ea typeface="ヒラギノ角ゴ Pro W3"/>
                  <a:cs typeface="ヒラギノ角ゴ Pro W3"/>
                </a:rPr>
                <a:t>hopefully</a:t>
              </a:r>
              <a:r>
                <a:rPr lang="sv-SE" altLang="en-US" sz="1400" b="0" i="0">
                  <a:solidFill>
                    <a:schemeClr val="accent2"/>
                  </a:solidFill>
                  <a:latin typeface="Arial" panose="020B0604020202020204" pitchFamily="34" charset="0"/>
                  <a:ea typeface="ヒラギノ角ゴ Pro W3"/>
                  <a:cs typeface="ヒラギノ角ゴ Pro W3"/>
                </a:rPr>
                <a:t>)</a:t>
              </a:r>
              <a:r>
                <a:rPr lang="sv-SE" altLang="en-US" sz="1800" b="0" i="0">
                  <a:solidFill>
                    <a:schemeClr val="accent2"/>
                  </a:solidFill>
                  <a:latin typeface="Arial" panose="020B0604020202020204" pitchFamily="34" charset="0"/>
                  <a:ea typeface="ヒラギノ角ゴ Pro W3"/>
                  <a:cs typeface="ヒラギノ角ゴ Pro W3"/>
                </a:rPr>
                <a:t> </a:t>
              </a:r>
              <a:r>
                <a:rPr lang="sv-SE" altLang="en-US" sz="1800" b="0" i="0" err="1">
                  <a:solidFill>
                    <a:schemeClr val="accent2"/>
                  </a:solidFill>
                  <a:latin typeface="Arial" panose="020B0604020202020204" pitchFamily="34" charset="0"/>
                  <a:ea typeface="ヒラギノ角ゴ Pro W3"/>
                  <a:cs typeface="ヒラギノ角ゴ Pro W3"/>
                </a:rPr>
                <a:t>brain</a:t>
              </a:r>
              <a:endParaRPr lang="en-US" altLang="en-US" sz="1800" b="0" i="0">
                <a:solidFill>
                  <a:schemeClr val="accent2"/>
                </a:solidFill>
                <a:latin typeface="Arial" panose="020B0604020202020204" pitchFamily="34" charset="0"/>
                <a:ea typeface="ヒラギノ角ゴ Pro W3"/>
                <a:cs typeface="ヒラギノ角ゴ Pro W3"/>
              </a:endParaRPr>
            </a:p>
          </p:txBody>
        </p:sp>
        <p:pic>
          <p:nvPicPr>
            <p:cNvPr id="7190" name="Picture 17" descr="553px-Humanbraaiin"/>
            <p:cNvPicPr>
              <a:picLocks noChangeAspect="1" noChangeArrowheads="1"/>
            </p:cNvPicPr>
            <p:nvPr/>
          </p:nvPicPr>
          <p:blipFill>
            <a:blip r:embed="rId10">
              <a:extLst>
                <a:ext uri="{28A0092B-C50C-407E-A947-70E740481C1C}">
                  <a14:useLocalDpi xmlns:a14="http://schemas.microsoft.com/office/drawing/2010/main" val="0"/>
                </a:ext>
              </a:extLst>
            </a:blip>
            <a:srcRect l="10680" t="9842" r="8543" b="7874"/>
            <a:stretch>
              <a:fillRect/>
            </a:stretch>
          </p:blipFill>
          <p:spPr bwMode="auto">
            <a:xfrm>
              <a:off x="4860" y="1094"/>
              <a:ext cx="45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18" descr="MPj04385250000[1]"/>
            <p:cNvPicPr>
              <a:picLocks noChangeAspect="1" noChangeArrowheads="1"/>
            </p:cNvPicPr>
            <p:nvPr/>
          </p:nvPicPr>
          <p:blipFill>
            <a:blip r:embed="rId11">
              <a:extLst>
                <a:ext uri="{28A0092B-C50C-407E-A947-70E740481C1C}">
                  <a14:useLocalDpi xmlns:a14="http://schemas.microsoft.com/office/drawing/2010/main" val="0"/>
                </a:ext>
              </a:extLst>
            </a:blip>
            <a:srcRect l="11249" t="8437" r="16873" b="16873"/>
            <a:stretch>
              <a:fillRect/>
            </a:stretch>
          </p:blipFill>
          <p:spPr bwMode="auto">
            <a:xfrm>
              <a:off x="4494" y="480"/>
              <a:ext cx="85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19" descr="MPj04386780000[1]"/>
            <p:cNvPicPr>
              <a:picLocks noChangeAspect="1" noChangeArrowheads="1"/>
            </p:cNvPicPr>
            <p:nvPr/>
          </p:nvPicPr>
          <p:blipFill>
            <a:blip r:embed="rId12">
              <a:extLst>
                <a:ext uri="{28A0092B-C50C-407E-A947-70E740481C1C}">
                  <a14:useLocalDpi xmlns:a14="http://schemas.microsoft.com/office/drawing/2010/main" val="0"/>
                </a:ext>
              </a:extLst>
            </a:blip>
            <a:srcRect l="5618"/>
            <a:stretch>
              <a:fillRect/>
            </a:stretch>
          </p:blipFill>
          <p:spPr bwMode="auto">
            <a:xfrm flipH="1">
              <a:off x="4332" y="1094"/>
              <a:ext cx="47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0" descr="MPj04037200000[1]"/>
            <p:cNvPicPr>
              <a:picLocks noChangeAspect="1" noChangeArrowheads="1"/>
            </p:cNvPicPr>
            <p:nvPr/>
          </p:nvPicPr>
          <p:blipFill>
            <a:blip r:embed="rId13">
              <a:extLst>
                <a:ext uri="{28A0092B-C50C-407E-A947-70E740481C1C}">
                  <a14:useLocalDpi xmlns:a14="http://schemas.microsoft.com/office/drawing/2010/main" val="0"/>
                </a:ext>
              </a:extLst>
            </a:blip>
            <a:srcRect b="11496"/>
            <a:stretch>
              <a:fillRect/>
            </a:stretch>
          </p:blipFill>
          <p:spPr bwMode="auto">
            <a:xfrm>
              <a:off x="3919" y="472"/>
              <a:ext cx="533"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6" name="Group 21"/>
          <p:cNvGrpSpPr>
            <a:grpSpLocks/>
          </p:cNvGrpSpPr>
          <p:nvPr/>
        </p:nvGrpSpPr>
        <p:grpSpPr bwMode="auto">
          <a:xfrm>
            <a:off x="1857058" y="3671890"/>
            <a:ext cx="3479801" cy="1874838"/>
            <a:chOff x="-11" y="2169"/>
            <a:chExt cx="2192" cy="1181"/>
          </a:xfrm>
        </p:grpSpPr>
        <p:sp>
          <p:nvSpPr>
            <p:cNvPr id="7183" name="Text Box 22"/>
            <p:cNvSpPr txBox="1">
              <a:spLocks noChangeArrowheads="1"/>
            </p:cNvSpPr>
            <p:nvPr/>
          </p:nvSpPr>
          <p:spPr bwMode="auto">
            <a:xfrm>
              <a:off x="-11" y="2169"/>
              <a:ext cx="2192" cy="50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lnSpc>
                  <a:spcPct val="85000"/>
                </a:lnSpc>
                <a:spcBef>
                  <a:spcPct val="0"/>
                </a:spcBef>
                <a:buClrTx/>
                <a:buSzTx/>
                <a:buFontTx/>
                <a:buNone/>
              </a:pPr>
              <a:r>
                <a:rPr lang="sv-SE" altLang="en-US" sz="2400" i="0" err="1">
                  <a:solidFill>
                    <a:schemeClr val="tx1"/>
                  </a:solidFill>
                  <a:latin typeface="Arial" panose="020B0604020202020204" pitchFamily="34" charset="0"/>
                  <a:ea typeface="ヒラギノ角ゴ Pro W3"/>
                  <a:cs typeface="ヒラギノ角ゴ Pro W3"/>
                </a:rPr>
                <a:t>Code</a:t>
              </a:r>
              <a:r>
                <a:rPr lang="sv-SE" altLang="en-US" sz="2400" i="0">
                  <a:solidFill>
                    <a:schemeClr val="tx1"/>
                  </a:solidFill>
                  <a:latin typeface="Arial" panose="020B0604020202020204" pitchFamily="34" charset="0"/>
                  <a:ea typeface="ヒラギノ角ゴ Pro W3"/>
                  <a:cs typeface="ヒラギノ角ゴ Pro W3"/>
                </a:rPr>
                <a:t> </a:t>
              </a:r>
              <a:r>
                <a:rPr lang="sv-SE" altLang="en-US" sz="2400" i="0" err="1">
                  <a:solidFill>
                    <a:schemeClr val="tx1"/>
                  </a:solidFill>
                  <a:latin typeface="Arial" panose="020B0604020202020204" pitchFamily="34" charset="0"/>
                  <a:ea typeface="ヒラギノ角ゴ Pro W3"/>
                  <a:cs typeface="ヒラギノ角ゴ Pro W3"/>
                </a:rPr>
                <a:t>development</a:t>
              </a:r>
              <a:endParaRPr lang="sv-SE" altLang="en-US" sz="2400" i="0">
                <a:solidFill>
                  <a:schemeClr val="tx1"/>
                </a:solidFill>
                <a:latin typeface="Arial" panose="020B0604020202020204" pitchFamily="34" charset="0"/>
                <a:ea typeface="ヒラギノ角ゴ Pro W3"/>
                <a:cs typeface="ヒラギノ角ゴ Pro W3"/>
              </a:endParaRPr>
            </a:p>
            <a:p>
              <a:pPr eaLnBrk="1" hangingPunct="1">
                <a:lnSpc>
                  <a:spcPct val="85000"/>
                </a:lnSpc>
                <a:spcBef>
                  <a:spcPct val="0"/>
                </a:spcBef>
                <a:buClrTx/>
                <a:buSzTx/>
                <a:buFontTx/>
                <a:buNone/>
              </a:pPr>
              <a:endParaRPr lang="sv-SE" altLang="en-US" sz="1050" i="0">
                <a:solidFill>
                  <a:schemeClr val="tx1"/>
                </a:solidFill>
                <a:latin typeface="Arial" panose="020B0604020202020204" pitchFamily="34" charset="0"/>
                <a:ea typeface="ヒラギノ角ゴ Pro W3"/>
                <a:cs typeface="ヒラギノ角ゴ Pro W3"/>
              </a:endParaRPr>
            </a:p>
            <a:p>
              <a:pPr eaLnBrk="1" hangingPunct="1">
                <a:lnSpc>
                  <a:spcPct val="85000"/>
                </a:lnSpc>
                <a:spcBef>
                  <a:spcPct val="0"/>
                </a:spcBef>
                <a:buClrTx/>
                <a:buSzTx/>
                <a:buFontTx/>
                <a:buNone/>
              </a:pPr>
              <a:r>
                <a:rPr lang="sv-SE" altLang="en-US" sz="1800" b="0" i="0">
                  <a:solidFill>
                    <a:schemeClr val="accent2"/>
                  </a:solidFill>
                  <a:latin typeface="Arial" panose="020B0604020202020204" pitchFamily="34" charset="0"/>
                  <a:ea typeface="ヒラギノ角ゴ Pro W3"/>
                  <a:cs typeface="ヒラギノ角ゴ Pro W3"/>
                </a:rPr>
                <a:t>WIEN2k, EXCITING, </a:t>
              </a:r>
              <a:r>
                <a:rPr lang="sv-SE" altLang="en-US" sz="1800" b="0" i="0" err="1">
                  <a:solidFill>
                    <a:schemeClr val="accent2"/>
                  </a:solidFill>
                  <a:latin typeface="Arial" panose="020B0604020202020204" pitchFamily="34" charset="0"/>
                  <a:ea typeface="ヒラギノ角ゴ Pro W3"/>
                  <a:cs typeface="ヒラギノ角ゴ Pro W3"/>
                </a:rPr>
                <a:t>own</a:t>
              </a:r>
              <a:r>
                <a:rPr lang="sv-SE" altLang="en-US" sz="1800" b="0" i="0">
                  <a:solidFill>
                    <a:schemeClr val="accent2"/>
                  </a:solidFill>
                  <a:latin typeface="Arial" panose="020B0604020202020204" pitchFamily="34" charset="0"/>
                  <a:ea typeface="ヒラギノ角ゴ Pro W3"/>
                  <a:cs typeface="ヒラギノ角ゴ Pro W3"/>
                </a:rPr>
                <a:t> </a:t>
              </a:r>
              <a:r>
                <a:rPr lang="sv-SE" altLang="en-US" sz="1800" b="0" i="0" err="1">
                  <a:solidFill>
                    <a:schemeClr val="accent2"/>
                  </a:solidFill>
                  <a:latin typeface="Arial" panose="020B0604020202020204" pitchFamily="34" charset="0"/>
                  <a:ea typeface="ヒラギノ角ゴ Pro W3"/>
                  <a:cs typeface="ヒラギノ角ゴ Pro W3"/>
                </a:rPr>
                <a:t>codes</a:t>
              </a:r>
              <a:endParaRPr lang="en-US" altLang="en-US" sz="1800" b="0" i="0">
                <a:solidFill>
                  <a:schemeClr val="accent2"/>
                </a:solidFill>
                <a:latin typeface="Arial" panose="020B0604020202020204" pitchFamily="34" charset="0"/>
                <a:ea typeface="ヒラギノ角ゴ Pro W3"/>
                <a:cs typeface="ヒラギノ角ゴ Pro W3"/>
              </a:endParaRPr>
            </a:p>
          </p:txBody>
        </p:sp>
        <p:pic>
          <p:nvPicPr>
            <p:cNvPr id="7184" name="Picture 23" descr="469px-Fortran_acs_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 y="2654"/>
              <a:ext cx="533"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5" name="Group 24"/>
            <p:cNvGrpSpPr>
              <a:grpSpLocks/>
            </p:cNvGrpSpPr>
            <p:nvPr/>
          </p:nvGrpSpPr>
          <p:grpSpPr bwMode="auto">
            <a:xfrm>
              <a:off x="564" y="2647"/>
              <a:ext cx="615" cy="703"/>
              <a:chOff x="633" y="2841"/>
              <a:chExt cx="615" cy="703"/>
            </a:xfrm>
          </p:grpSpPr>
          <p:pic>
            <p:nvPicPr>
              <p:cNvPr id="7187" name="Picture 25" descr="ml_ic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3" y="2841"/>
                <a:ext cx="6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 Box 26"/>
              <p:cNvSpPr txBox="1">
                <a:spLocks noChangeArrowheads="1"/>
              </p:cNvSpPr>
              <p:nvPr/>
            </p:nvSpPr>
            <p:spPr bwMode="auto">
              <a:xfrm>
                <a:off x="692" y="3313"/>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sv-SE" altLang="en-US" sz="1800" b="0" i="0">
                    <a:solidFill>
                      <a:schemeClr val="tx1"/>
                    </a:solidFill>
                    <a:latin typeface="Arial" panose="020B0604020202020204" pitchFamily="34" charset="0"/>
                    <a:ea typeface="ヒラギノ角ゴ Pro W3"/>
                    <a:cs typeface="ヒラギノ角ゴ Pro W3"/>
                  </a:rPr>
                  <a:t>Matlab</a:t>
                </a:r>
                <a:endParaRPr lang="en-US" altLang="en-US" sz="1800" b="0" i="0">
                  <a:solidFill>
                    <a:schemeClr val="tx1"/>
                  </a:solidFill>
                  <a:latin typeface="Arial" panose="020B0604020202020204" pitchFamily="34" charset="0"/>
                  <a:ea typeface="ヒラギノ角ゴ Pro W3"/>
                  <a:cs typeface="ヒラギノ角ゴ Pro W3"/>
                </a:endParaRPr>
              </a:p>
            </p:txBody>
          </p:sp>
        </p:grpSp>
        <p:pic>
          <p:nvPicPr>
            <p:cNvPr id="7186" name="Picture 27" descr="c-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0" y="2720"/>
              <a:ext cx="739"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7" name="Group 29"/>
          <p:cNvGrpSpPr>
            <a:grpSpLocks/>
          </p:cNvGrpSpPr>
          <p:nvPr/>
        </p:nvGrpSpPr>
        <p:grpSpPr bwMode="auto">
          <a:xfrm>
            <a:off x="8458202" y="3856996"/>
            <a:ext cx="3230563" cy="2754316"/>
            <a:chOff x="4003" y="1986"/>
            <a:chExt cx="2035" cy="1735"/>
          </a:xfrm>
        </p:grpSpPr>
        <p:sp>
          <p:nvSpPr>
            <p:cNvPr id="7180" name="Text Box 30"/>
            <p:cNvSpPr txBox="1">
              <a:spLocks noChangeArrowheads="1"/>
            </p:cNvSpPr>
            <p:nvPr/>
          </p:nvSpPr>
          <p:spPr bwMode="auto">
            <a:xfrm>
              <a:off x="4003" y="1986"/>
              <a:ext cx="2035" cy="70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lnSpc>
                  <a:spcPct val="85000"/>
                </a:lnSpc>
                <a:spcBef>
                  <a:spcPct val="0"/>
                </a:spcBef>
                <a:buClrTx/>
                <a:buSzTx/>
                <a:buFontTx/>
                <a:buNone/>
              </a:pPr>
              <a:r>
                <a:rPr lang="sv-SE" altLang="en-US" sz="2400" i="0">
                  <a:solidFill>
                    <a:schemeClr val="tx1"/>
                  </a:solidFill>
                  <a:latin typeface="Arial" panose="020B0604020202020204" pitchFamily="34" charset="0"/>
                  <a:ea typeface="ヒラギノ角ゴ Pro W3"/>
                  <a:cs typeface="ヒラギノ角ゴ Pro W3"/>
                </a:rPr>
                <a:t>Material </a:t>
              </a:r>
              <a:r>
                <a:rPr lang="sv-SE" altLang="en-US" sz="2400" i="0" err="1">
                  <a:solidFill>
                    <a:schemeClr val="tx1"/>
                  </a:solidFill>
                  <a:latin typeface="Arial" panose="020B0604020202020204" pitchFamily="34" charset="0"/>
                  <a:ea typeface="ヒラギノ角ゴ Pro W3"/>
                  <a:cs typeface="ヒラギノ角ゴ Pro W3"/>
                </a:rPr>
                <a:t>Modeling</a:t>
              </a:r>
              <a:endParaRPr lang="sv-SE" altLang="en-US" sz="2400" i="0">
                <a:solidFill>
                  <a:schemeClr val="tx1"/>
                </a:solidFill>
                <a:latin typeface="Arial" panose="020B0604020202020204" pitchFamily="34" charset="0"/>
                <a:ea typeface="ヒラギノ角ゴ Pro W3"/>
                <a:cs typeface="ヒラギノ角ゴ Pro W3"/>
              </a:endParaRPr>
            </a:p>
            <a:p>
              <a:pPr eaLnBrk="1" hangingPunct="1">
                <a:lnSpc>
                  <a:spcPct val="85000"/>
                </a:lnSpc>
                <a:spcBef>
                  <a:spcPct val="0"/>
                </a:spcBef>
                <a:buClrTx/>
                <a:buSzTx/>
                <a:buFontTx/>
                <a:buNone/>
              </a:pPr>
              <a:r>
                <a:rPr lang="sv-SE" altLang="en-US" sz="1800" b="0" i="0">
                  <a:solidFill>
                    <a:schemeClr val="accent2"/>
                  </a:solidFill>
                  <a:latin typeface="Arial" panose="020B0604020202020204" pitchFamily="34" charset="0"/>
                  <a:ea typeface="ヒラギノ角ゴ Pro W3"/>
                  <a:cs typeface="ヒラギノ角ゴ Pro W3"/>
                </a:rPr>
                <a:t>Electronic </a:t>
              </a:r>
              <a:r>
                <a:rPr lang="sv-SE" altLang="en-US" sz="1800" b="0" i="0" err="1">
                  <a:solidFill>
                    <a:schemeClr val="accent2"/>
                  </a:solidFill>
                  <a:latin typeface="Arial" panose="020B0604020202020204" pitchFamily="34" charset="0"/>
                  <a:ea typeface="ヒラギノ角ゴ Pro W3"/>
                  <a:cs typeface="ヒラギノ角ゴ Pro W3"/>
                </a:rPr>
                <a:t>structure</a:t>
              </a:r>
              <a:r>
                <a:rPr lang="sv-SE" altLang="en-US" sz="1800" b="0" i="0">
                  <a:solidFill>
                    <a:schemeClr val="accent2"/>
                  </a:solidFill>
                  <a:latin typeface="Arial" panose="020B0604020202020204" pitchFamily="34" charset="0"/>
                  <a:ea typeface="ヒラギノ角ゴ Pro W3"/>
                  <a:cs typeface="ヒラギノ角ゴ Pro W3"/>
                </a:rPr>
                <a:t>,</a:t>
              </a:r>
            </a:p>
            <a:p>
              <a:pPr eaLnBrk="1" hangingPunct="1">
                <a:lnSpc>
                  <a:spcPct val="85000"/>
                </a:lnSpc>
                <a:spcBef>
                  <a:spcPct val="0"/>
                </a:spcBef>
                <a:buClrTx/>
                <a:buSzTx/>
                <a:buFontTx/>
                <a:buNone/>
              </a:pPr>
              <a:r>
                <a:rPr lang="sv-SE" altLang="en-US" sz="1800" b="0" i="0">
                  <a:solidFill>
                    <a:schemeClr val="accent2"/>
                  </a:solidFill>
                  <a:latin typeface="Arial" panose="020B0604020202020204" pitchFamily="34" charset="0"/>
                  <a:ea typeface="ヒラギノ角ゴ Pro W3"/>
                  <a:cs typeface="ヒラギノ角ゴ Pro W3"/>
                </a:rPr>
                <a:t>Total </a:t>
              </a:r>
              <a:r>
                <a:rPr lang="sv-SE" altLang="en-US" sz="1800" b="0" i="0" err="1">
                  <a:solidFill>
                    <a:schemeClr val="accent2"/>
                  </a:solidFill>
                  <a:latin typeface="Arial" panose="020B0604020202020204" pitchFamily="34" charset="0"/>
                  <a:ea typeface="ヒラギノ角ゴ Pro W3"/>
                  <a:cs typeface="ヒラギノ角ゴ Pro W3"/>
                </a:rPr>
                <a:t>energy</a:t>
              </a:r>
              <a:r>
                <a:rPr lang="sv-SE" altLang="en-US" sz="1800" b="0" i="0">
                  <a:solidFill>
                    <a:schemeClr val="accent2"/>
                  </a:solidFill>
                  <a:latin typeface="Arial" panose="020B0604020202020204" pitchFamily="34" charset="0"/>
                  <a:ea typeface="ヒラギノ角ゴ Pro W3"/>
                  <a:cs typeface="ヒラギノ角ゴ Pro W3"/>
                </a:rPr>
                <a:t> </a:t>
              </a:r>
              <a:r>
                <a:rPr lang="sv-SE" altLang="en-US" sz="1800" b="0" i="0" err="1">
                  <a:solidFill>
                    <a:schemeClr val="accent2"/>
                  </a:solidFill>
                  <a:latin typeface="Arial" panose="020B0604020202020204" pitchFamily="34" charset="0"/>
                  <a:ea typeface="ヒラギノ角ゴ Pro W3"/>
                  <a:cs typeface="ヒラギノ角ゴ Pro W3"/>
                </a:rPr>
                <a:t>analysis</a:t>
              </a:r>
              <a:endParaRPr lang="sv-SE" altLang="en-US" sz="1800" b="0" i="0">
                <a:solidFill>
                  <a:schemeClr val="accent2"/>
                </a:solidFill>
                <a:latin typeface="Arial" panose="020B0604020202020204" pitchFamily="34" charset="0"/>
                <a:ea typeface="ヒラギノ角ゴ Pro W3"/>
                <a:cs typeface="ヒラギノ角ゴ Pro W3"/>
              </a:endParaRPr>
            </a:p>
            <a:p>
              <a:pPr eaLnBrk="1" hangingPunct="1">
                <a:lnSpc>
                  <a:spcPct val="85000"/>
                </a:lnSpc>
                <a:spcBef>
                  <a:spcPct val="0"/>
                </a:spcBef>
                <a:buClrTx/>
                <a:buSzTx/>
                <a:buFontTx/>
                <a:buNone/>
              </a:pPr>
              <a:r>
                <a:rPr lang="sv-SE" altLang="en-US" sz="1800" b="0" i="0">
                  <a:solidFill>
                    <a:schemeClr val="accent2"/>
                  </a:solidFill>
                  <a:latin typeface="Arial" panose="020B0604020202020204" pitchFamily="34" charset="0"/>
                  <a:ea typeface="ヒラギノ角ゴ Pro W3"/>
                  <a:cs typeface="ヒラギノ角ゴ Pro W3"/>
                </a:rPr>
                <a:t>Crystal </a:t>
              </a:r>
              <a:r>
                <a:rPr lang="sv-SE" altLang="en-US" sz="1800" b="0" i="0" err="1">
                  <a:solidFill>
                    <a:schemeClr val="accent2"/>
                  </a:solidFill>
                  <a:latin typeface="Arial" panose="020B0604020202020204" pitchFamily="34" charset="0"/>
                  <a:ea typeface="ヒラギノ角ゴ Pro W3"/>
                  <a:cs typeface="ヒラギノ角ゴ Pro W3"/>
                </a:rPr>
                <a:t>structure</a:t>
              </a:r>
              <a:r>
                <a:rPr lang="sv-SE" altLang="en-US" sz="1800" b="0" i="0">
                  <a:solidFill>
                    <a:schemeClr val="accent2"/>
                  </a:solidFill>
                  <a:latin typeface="Arial" panose="020B0604020202020204" pitchFamily="34" charset="0"/>
                  <a:ea typeface="ヒラギノ角ゴ Pro W3"/>
                  <a:cs typeface="ヒラギノ角ゴ Pro W3"/>
                </a:rPr>
                <a:t>, </a:t>
              </a:r>
              <a:r>
                <a:rPr lang="sv-SE" altLang="en-US" sz="1800" b="0" err="1">
                  <a:solidFill>
                    <a:schemeClr val="tx1"/>
                  </a:solidFill>
                  <a:latin typeface="Arial" panose="020B0604020202020204" pitchFamily="34" charset="0"/>
                  <a:ea typeface="ヒラギノ角ゴ Pro W3"/>
                  <a:cs typeface="ヒラギノ角ゴ Pro W3"/>
                </a:rPr>
                <a:t>etc</a:t>
              </a:r>
              <a:endParaRPr lang="sv-SE" altLang="en-US" sz="1800" b="0" i="0">
                <a:solidFill>
                  <a:schemeClr val="tx1"/>
                </a:solidFill>
                <a:latin typeface="Arial" panose="020B0604020202020204" pitchFamily="34" charset="0"/>
                <a:ea typeface="ヒラギノ角ゴ Pro W3"/>
                <a:cs typeface="ヒラギノ角ゴ Pro W3"/>
              </a:endParaRPr>
            </a:p>
          </p:txBody>
        </p:sp>
        <p:pic>
          <p:nvPicPr>
            <p:cNvPr id="7181" name="Picture 31" descr="FigureW1"/>
            <p:cNvPicPr>
              <a:picLocks noChangeAspect="1" noChangeArrowheads="1"/>
            </p:cNvPicPr>
            <p:nvPr/>
          </p:nvPicPr>
          <p:blipFill>
            <a:blip r:embed="rId17">
              <a:extLst>
                <a:ext uri="{28A0092B-C50C-407E-A947-70E740481C1C}">
                  <a14:useLocalDpi xmlns:a14="http://schemas.microsoft.com/office/drawing/2010/main" val="0"/>
                </a:ext>
              </a:extLst>
            </a:blip>
            <a:srcRect l="46318" t="17896" r="13895" b="50107"/>
            <a:stretch>
              <a:fillRect/>
            </a:stretch>
          </p:blipFill>
          <p:spPr bwMode="auto">
            <a:xfrm>
              <a:off x="4058" y="2770"/>
              <a:ext cx="916"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32" descr="FigureW2"/>
            <p:cNvPicPr>
              <a:picLocks noChangeAspect="1" noChangeArrowheads="1"/>
            </p:cNvPicPr>
            <p:nvPr/>
          </p:nvPicPr>
          <p:blipFill>
            <a:blip r:embed="rId18">
              <a:extLst>
                <a:ext uri="{28A0092B-C50C-407E-A947-70E740481C1C}">
                  <a14:useLocalDpi xmlns:a14="http://schemas.microsoft.com/office/drawing/2010/main" val="0"/>
                </a:ext>
              </a:extLst>
            </a:blip>
            <a:srcRect l="20831" t="19318" r="29626" b="46507"/>
            <a:stretch>
              <a:fillRect/>
            </a:stretch>
          </p:blipFill>
          <p:spPr bwMode="auto">
            <a:xfrm>
              <a:off x="4890" y="2802"/>
              <a:ext cx="1016"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8" name="Text Box 34"/>
          <p:cNvSpPr txBox="1">
            <a:spLocks noChangeArrowheads="1"/>
          </p:cNvSpPr>
          <p:nvPr/>
        </p:nvSpPr>
        <p:spPr bwMode="auto">
          <a:xfrm>
            <a:off x="1857059" y="1674495"/>
            <a:ext cx="77136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sv-SE" altLang="en-US" sz="2000" b="0" i="0">
                <a:solidFill>
                  <a:schemeClr val="tx1"/>
                </a:solidFill>
                <a:latin typeface="Arial" panose="020B0604020202020204" pitchFamily="34" charset="0"/>
                <a:ea typeface="ヒラギノ角ゴ Pro W3"/>
                <a:cs typeface="ヒラギノ角ゴ Pro W3"/>
              </a:rPr>
              <a:t>DFT</a:t>
            </a:r>
          </a:p>
          <a:p>
            <a:pPr eaLnBrk="1" hangingPunct="1">
              <a:spcBef>
                <a:spcPct val="0"/>
              </a:spcBef>
              <a:buClrTx/>
              <a:buSzTx/>
              <a:buFontTx/>
              <a:buNone/>
            </a:pPr>
            <a:r>
              <a:rPr lang="sv-SE" altLang="en-US" sz="1400" b="0" i="0">
                <a:solidFill>
                  <a:schemeClr val="tx1"/>
                </a:solidFill>
                <a:latin typeface="Arial" panose="020B0604020202020204" pitchFamily="34" charset="0"/>
                <a:ea typeface="ヒラギノ角ゴ Pro W3"/>
                <a:cs typeface="ヒラギノ角ゴ Pro W3"/>
              </a:rPr>
              <a:t>TDDFT</a:t>
            </a:r>
          </a:p>
          <a:p>
            <a:pPr eaLnBrk="1" hangingPunct="1">
              <a:spcBef>
                <a:spcPct val="0"/>
              </a:spcBef>
              <a:buClrTx/>
              <a:buSzTx/>
              <a:buFontTx/>
              <a:buNone/>
            </a:pPr>
            <a:r>
              <a:rPr lang="sv-SE" altLang="en-US" sz="1400" b="0" i="0">
                <a:solidFill>
                  <a:schemeClr val="tx1"/>
                </a:solidFill>
                <a:latin typeface="Arial" panose="020B0604020202020204" pitchFamily="34" charset="0"/>
                <a:ea typeface="ヒラギノ角ゴ Pro W3"/>
                <a:cs typeface="ヒラギノ角ゴ Pro W3"/>
              </a:rPr>
              <a:t>GW</a:t>
            </a:r>
          </a:p>
          <a:p>
            <a:pPr eaLnBrk="1" hangingPunct="1">
              <a:spcBef>
                <a:spcPct val="0"/>
              </a:spcBef>
              <a:buClrTx/>
              <a:buSzTx/>
              <a:buFontTx/>
              <a:buNone/>
            </a:pPr>
            <a:r>
              <a:rPr lang="sv-SE" altLang="en-US" sz="1400" b="0" i="0">
                <a:solidFill>
                  <a:schemeClr val="tx1"/>
                </a:solidFill>
                <a:latin typeface="Arial" panose="020B0604020202020204" pitchFamily="34" charset="0"/>
                <a:ea typeface="ヒラギノ角ゴ Pro W3"/>
                <a:cs typeface="ヒラギノ角ゴ Pro W3"/>
              </a:rPr>
              <a:t>BSE</a:t>
            </a:r>
            <a:endParaRPr lang="en-US" altLang="en-US" sz="1400" b="0" i="0">
              <a:solidFill>
                <a:schemeClr val="tx1"/>
              </a:solidFill>
              <a:latin typeface="Arial" panose="020B0604020202020204" pitchFamily="34" charset="0"/>
              <a:ea typeface="ヒラギノ角ゴ Pro W3"/>
              <a:cs typeface="ヒラギノ角ゴ Pro W3"/>
            </a:endParaRPr>
          </a:p>
        </p:txBody>
      </p:sp>
      <p:sp>
        <p:nvSpPr>
          <p:cNvPr id="7179" name="Title 1"/>
          <p:cNvSpPr txBox="1">
            <a:spLocks/>
          </p:cNvSpPr>
          <p:nvPr/>
        </p:nvSpPr>
        <p:spPr bwMode="auto">
          <a:xfrm>
            <a:off x="1511300" y="-12700"/>
            <a:ext cx="9144000" cy="750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algn="ctr" eaLnBrk="1" hangingPunct="1">
              <a:spcBef>
                <a:spcPct val="0"/>
              </a:spcBef>
              <a:buClrTx/>
              <a:buSzTx/>
              <a:buFontTx/>
              <a:buNone/>
            </a:pPr>
            <a:r>
              <a:rPr lang="en-US" altLang="nb-NO" sz="3600" i="0" err="1">
                <a:solidFill>
                  <a:schemeClr val="bg1"/>
                </a:solidFill>
                <a:latin typeface="Century Gothic" panose="020B0502020202020204" pitchFamily="34" charset="0"/>
              </a:rPr>
              <a:t>Metode-teori</a:t>
            </a:r>
            <a:r>
              <a:rPr lang="en-US" altLang="nb-NO" sz="3600" i="0">
                <a:solidFill>
                  <a:schemeClr val="bg1"/>
                </a:solidFill>
                <a:latin typeface="Century Gothic" panose="020B0502020202020204" pitchFamily="34" charset="0"/>
              </a:rPr>
              <a:t> </a:t>
            </a:r>
            <a:r>
              <a:rPr lang="en-US" altLang="nb-NO" sz="3600" i="0" err="1">
                <a:solidFill>
                  <a:schemeClr val="bg1"/>
                </a:solidFill>
                <a:latin typeface="Century Gothic" panose="020B0502020202020204" pitchFamily="34" charset="0"/>
              </a:rPr>
              <a:t>oppgave</a:t>
            </a:r>
            <a:r>
              <a:rPr lang="en-US" altLang="nb-NO" sz="3600" i="0">
                <a:solidFill>
                  <a:schemeClr val="bg1"/>
                </a:solidFill>
                <a:latin typeface="Century Gothic" panose="020B0502020202020204" pitchFamily="34" charset="0"/>
              </a:rPr>
              <a:t> </a:t>
            </a:r>
          </a:p>
        </p:txBody>
      </p:sp>
      <p:sp>
        <p:nvSpPr>
          <p:cNvPr id="34" name="Rectangle 33"/>
          <p:cNvSpPr/>
          <p:nvPr/>
        </p:nvSpPr>
        <p:spPr>
          <a:xfrm>
            <a:off x="0" y="0"/>
            <a:ext cx="1506583"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nb-NO" altLang="nb-NO">
              <a:solidFill>
                <a:schemeClr val="tx1"/>
              </a:solidFill>
              <a:latin typeface="Book Antiqua" panose="02040602050305030304" pitchFamily="18" charset="0"/>
            </a:endParaRPr>
          </a:p>
        </p:txBody>
      </p:sp>
      <p:pic>
        <p:nvPicPr>
          <p:cNvPr id="36" name="Picture 13" descr="ClasPersson.jpg"/>
          <p:cNvPicPr>
            <a:picLocks noChangeAspect="1"/>
          </p:cNvPicPr>
          <p:nvPr/>
        </p:nvPicPr>
        <p:blipFill>
          <a:blip r:embed="rId19" cstate="print">
            <a:extLst>
              <a:ext uri="{28A0092B-C50C-407E-A947-70E740481C1C}">
                <a14:useLocalDpi xmlns:a14="http://schemas.microsoft.com/office/drawing/2010/main" val="0"/>
              </a:ext>
            </a:extLst>
          </a:blip>
          <a:srcRect l="23608" r="26173" b="48578"/>
          <a:stretch>
            <a:fillRect/>
          </a:stretch>
        </p:blipFill>
        <p:spPr bwMode="auto">
          <a:xfrm>
            <a:off x="130788" y="612509"/>
            <a:ext cx="1245005" cy="1495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259" y="5856455"/>
            <a:ext cx="1361270" cy="646331"/>
          </a:xfrm>
          <a:prstGeom prst="rect">
            <a:avLst/>
          </a:prstGeom>
        </p:spPr>
        <p:txBody>
          <a:bodyPr wrap="none">
            <a:spAutoFit/>
          </a:bodyPr>
          <a:lstStyle/>
          <a:p>
            <a:pPr algn="ctr">
              <a:spcBef>
                <a:spcPct val="0"/>
              </a:spcBef>
            </a:pPr>
            <a:r>
              <a:rPr lang="nb-NO" altLang="nb-NO">
                <a:latin typeface="Book Antiqua" panose="02040602050305030304" pitchFamily="18" charset="0"/>
              </a:rPr>
              <a:t>Ole Martin </a:t>
            </a:r>
          </a:p>
          <a:p>
            <a:pPr algn="ctr">
              <a:spcBef>
                <a:spcPct val="0"/>
              </a:spcBef>
            </a:pPr>
            <a:r>
              <a:rPr lang="nb-NO" altLang="nb-NO">
                <a:latin typeface="Book Antiqua" panose="02040602050305030304" pitchFamily="18" charset="0"/>
              </a:rPr>
              <a:t>Løvvik</a:t>
            </a:r>
          </a:p>
        </p:txBody>
      </p:sp>
      <p:sp>
        <p:nvSpPr>
          <p:cNvPr id="37" name="Rectangle 36"/>
          <p:cNvSpPr/>
          <p:nvPr/>
        </p:nvSpPr>
        <p:spPr>
          <a:xfrm>
            <a:off x="-6457" y="2232036"/>
            <a:ext cx="1484702" cy="369332"/>
          </a:xfrm>
          <a:prstGeom prst="rect">
            <a:avLst/>
          </a:prstGeom>
        </p:spPr>
        <p:txBody>
          <a:bodyPr wrap="none">
            <a:spAutoFit/>
          </a:bodyPr>
          <a:lstStyle/>
          <a:p>
            <a:pPr algn="ctr">
              <a:spcBef>
                <a:spcPct val="0"/>
              </a:spcBef>
            </a:pPr>
            <a:r>
              <a:rPr lang="nb-NO" altLang="nb-NO">
                <a:latin typeface="Book Antiqua" panose="02040602050305030304" pitchFamily="18" charset="0"/>
              </a:rPr>
              <a:t>Clas Persson</a:t>
            </a:r>
          </a:p>
        </p:txBody>
      </p:sp>
      <p:pic>
        <p:nvPicPr>
          <p:cNvPr id="1026" name="Picture 2" descr="See the source imag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8386" y="4521116"/>
            <a:ext cx="1276419" cy="138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312" y="3493077"/>
            <a:ext cx="2684201" cy="331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D:\Dropbox\Logistikk\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892" y="3716338"/>
            <a:ext cx="19272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sun-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9875" y="761746"/>
            <a:ext cx="35814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3"/>
          <p:cNvSpPr txBox="1">
            <a:spLocks noChangeArrowheads="1"/>
          </p:cNvSpPr>
          <p:nvPr/>
        </p:nvSpPr>
        <p:spPr bwMode="auto">
          <a:xfrm>
            <a:off x="4926014" y="2205039"/>
            <a:ext cx="181768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sv-SE" altLang="en-US" sz="1200" b="0" i="0">
                <a:solidFill>
                  <a:schemeClr val="tx1"/>
                </a:solidFill>
                <a:latin typeface="Arial" panose="020B0604020202020204" pitchFamily="34" charset="0"/>
                <a:ea typeface="ヒラギノ角ゴ Pro W3"/>
                <a:cs typeface="ヒラギノ角ゴ Pro W3"/>
              </a:rPr>
              <a:t>   </a:t>
            </a:r>
            <a:r>
              <a:rPr lang="sv-SE" altLang="en-US" sz="1600" b="0" i="0">
                <a:solidFill>
                  <a:schemeClr val="tx1"/>
                </a:solidFill>
                <a:latin typeface="Arial" panose="020B0604020202020204" pitchFamily="34" charset="0"/>
                <a:ea typeface="ヒラギノ角ゴ Pro W3"/>
                <a:cs typeface="ヒラギノ角ゴ Pro W3"/>
              </a:rPr>
              <a:t>Experimentalists</a:t>
            </a:r>
            <a:endParaRPr lang="en-US" altLang="en-US" sz="1600" b="0" i="0">
              <a:solidFill>
                <a:schemeClr val="tx1"/>
              </a:solidFill>
              <a:latin typeface="Arial" panose="020B0604020202020204" pitchFamily="34" charset="0"/>
              <a:ea typeface="ヒラギノ角ゴ Pro W3"/>
              <a:cs typeface="ヒラギノ角ゴ Pro W3"/>
            </a:endParaRPr>
          </a:p>
        </p:txBody>
      </p:sp>
      <p:pic>
        <p:nvPicPr>
          <p:cNvPr id="9222" name="Picture 9" descr="MPj04395170000[1]_redigerad-3 kopie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488" y="2522539"/>
            <a:ext cx="1371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itle 1"/>
          <p:cNvSpPr txBox="1">
            <a:spLocks/>
          </p:cNvSpPr>
          <p:nvPr/>
        </p:nvSpPr>
        <p:spPr bwMode="auto">
          <a:xfrm>
            <a:off x="1511300" y="-12700"/>
            <a:ext cx="9144000" cy="750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algn="ctr" eaLnBrk="1" hangingPunct="1">
              <a:spcBef>
                <a:spcPct val="0"/>
              </a:spcBef>
              <a:buClrTx/>
              <a:buSzTx/>
              <a:buFontTx/>
              <a:buNone/>
            </a:pPr>
            <a:r>
              <a:rPr lang="nb-NO" altLang="nb-NO" sz="3600" i="0">
                <a:solidFill>
                  <a:schemeClr val="bg1"/>
                </a:solidFill>
                <a:latin typeface="Century Gothic" panose="020B0502020202020204" pitchFamily="34" charset="0"/>
              </a:rPr>
              <a:t>Metode-eksperimentell oppgave</a:t>
            </a:r>
          </a:p>
        </p:txBody>
      </p:sp>
      <p:pic>
        <p:nvPicPr>
          <p:cNvPr id="922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l="28421" t="9650" r="29343" b="8012"/>
          <a:stretch>
            <a:fillRect/>
          </a:stretch>
        </p:blipFill>
        <p:spPr bwMode="auto">
          <a:xfrm>
            <a:off x="651118" y="1254670"/>
            <a:ext cx="989013" cy="108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4" descr="http://www.mbraun.com/images/100/UNIlab_Plus_We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2536" y="840801"/>
            <a:ext cx="1339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8" descr="http://www.spectral.se/spectral.nsf/55523eb5254c3a74c1256db0004809de/3be936023fc74852c12571090065f221/Bild/0.84?OpenElement&amp;FieldElemForma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045" y="3935159"/>
            <a:ext cx="176847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7" descr="http://www.rigaku.com/sites/default/files/miniflex.jpg"/>
          <p:cNvPicPr>
            <a:picLocks noChangeAspect="1" noChangeArrowheads="1"/>
          </p:cNvPicPr>
          <p:nvPr/>
        </p:nvPicPr>
        <p:blipFill>
          <a:blip r:embed="rId9">
            <a:extLst>
              <a:ext uri="{28A0092B-C50C-407E-A947-70E740481C1C}">
                <a14:useLocalDpi xmlns:a14="http://schemas.microsoft.com/office/drawing/2010/main" val="0"/>
              </a:ext>
            </a:extLst>
          </a:blip>
          <a:srcRect t="21503"/>
          <a:stretch>
            <a:fillRect/>
          </a:stretch>
        </p:blipFill>
        <p:spPr bwMode="auto">
          <a:xfrm>
            <a:off x="2566621" y="4333629"/>
            <a:ext cx="19018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673" y="3915664"/>
            <a:ext cx="1758950" cy="217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1" name="Text Box 12"/>
          <p:cNvSpPr txBox="1">
            <a:spLocks noChangeArrowheads="1"/>
          </p:cNvSpPr>
          <p:nvPr/>
        </p:nvSpPr>
        <p:spPr bwMode="auto">
          <a:xfrm>
            <a:off x="3156853" y="1009388"/>
            <a:ext cx="1638590" cy="46166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sv-SE" altLang="en-US" sz="2400" i="0" err="1">
                <a:solidFill>
                  <a:schemeClr val="tx1"/>
                </a:solidFill>
                <a:latin typeface="Arial" panose="020B0604020202020204" pitchFamily="34" charset="0"/>
                <a:ea typeface="ヒラギノ角ゴ Pro W3"/>
                <a:cs typeface="ヒラギノ角ゴ Pro W3"/>
              </a:rPr>
              <a:t>Synthesis</a:t>
            </a:r>
            <a:endParaRPr lang="sv-SE" altLang="en-US" sz="2400" i="0">
              <a:solidFill>
                <a:schemeClr val="tx1"/>
              </a:solidFill>
              <a:latin typeface="Arial" panose="020B0604020202020204" pitchFamily="34" charset="0"/>
              <a:ea typeface="ヒラギノ角ゴ Pro W3"/>
              <a:cs typeface="ヒラギノ角ゴ Pro W3"/>
            </a:endParaRPr>
          </a:p>
        </p:txBody>
      </p:sp>
      <p:sp>
        <p:nvSpPr>
          <p:cNvPr id="9232" name="Text Box 12"/>
          <p:cNvSpPr txBox="1">
            <a:spLocks noChangeArrowheads="1"/>
          </p:cNvSpPr>
          <p:nvPr/>
        </p:nvSpPr>
        <p:spPr bwMode="auto">
          <a:xfrm>
            <a:off x="1113868" y="2598003"/>
            <a:ext cx="2597186" cy="83099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en-US" altLang="en-US" sz="2400" i="0">
                <a:solidFill>
                  <a:schemeClr val="tx1"/>
                </a:solidFill>
                <a:latin typeface="Arial" panose="020B0604020202020204" pitchFamily="34" charset="0"/>
                <a:ea typeface="ヒラギノ角ゴ Pro W3"/>
                <a:cs typeface="ヒラギノ角ゴ Pro W3"/>
              </a:rPr>
              <a:t>Characterization</a:t>
            </a:r>
            <a:endParaRPr lang="en-US" altLang="en-US" sz="2400" b="0" i="0">
              <a:solidFill>
                <a:schemeClr val="tx1"/>
              </a:solidFill>
              <a:latin typeface="Arial" panose="020B0604020202020204" pitchFamily="34" charset="0"/>
              <a:ea typeface="ヒラギノ角ゴ Pro W3"/>
              <a:cs typeface="ヒラギノ角ゴ Pro W3"/>
            </a:endParaRPr>
          </a:p>
          <a:p>
            <a:pPr eaLnBrk="1" hangingPunct="1">
              <a:spcBef>
                <a:spcPct val="0"/>
              </a:spcBef>
              <a:buClrTx/>
              <a:buSzTx/>
              <a:buFontTx/>
              <a:buNone/>
            </a:pPr>
            <a:r>
              <a:rPr lang="en-US" altLang="en-US" sz="2400" b="0" i="0">
                <a:solidFill>
                  <a:schemeClr val="tx1"/>
                </a:solidFill>
                <a:latin typeface="Arial" panose="020B0604020202020204" pitchFamily="34" charset="0"/>
                <a:ea typeface="ヒラギノ角ゴ Pro W3"/>
                <a:cs typeface="ヒラギノ角ゴ Pro W3"/>
              </a:rPr>
              <a:t>“The big picture”</a:t>
            </a:r>
          </a:p>
        </p:txBody>
      </p:sp>
      <p:sp>
        <p:nvSpPr>
          <p:cNvPr id="9233" name="Text Box 34"/>
          <p:cNvSpPr txBox="1">
            <a:spLocks noChangeArrowheads="1"/>
          </p:cNvSpPr>
          <p:nvPr/>
        </p:nvSpPr>
        <p:spPr bwMode="auto">
          <a:xfrm>
            <a:off x="1803972" y="3754254"/>
            <a:ext cx="238558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sv-SE" altLang="en-US" sz="2000" b="0" i="0">
                <a:solidFill>
                  <a:srgbClr val="FF0000"/>
                </a:solidFill>
                <a:latin typeface="Arial" panose="020B0604020202020204" pitchFamily="34" charset="0"/>
                <a:ea typeface="ヒラギノ角ゴ Pro W3"/>
                <a:cs typeface="ヒラギノ角ゴ Pro W3"/>
              </a:rPr>
              <a:t>SEM</a:t>
            </a:r>
          </a:p>
          <a:p>
            <a:pPr eaLnBrk="1" hangingPunct="1">
              <a:spcBef>
                <a:spcPct val="0"/>
              </a:spcBef>
              <a:buClrTx/>
              <a:buSzTx/>
              <a:buFontTx/>
              <a:buNone/>
            </a:pPr>
            <a:r>
              <a:rPr lang="sv-SE" altLang="en-US" sz="2000" b="0" i="0">
                <a:solidFill>
                  <a:srgbClr val="FF0000"/>
                </a:solidFill>
                <a:latin typeface="Arial" panose="020B0604020202020204" pitchFamily="34" charset="0"/>
                <a:ea typeface="ヒラギノ角ゴ Pro W3"/>
                <a:cs typeface="ヒラギノ角ゴ Pro W3"/>
              </a:rPr>
              <a:t>EDS                XRD</a:t>
            </a:r>
            <a:endParaRPr lang="en-US" altLang="en-US" sz="1400" b="0" i="0">
              <a:solidFill>
                <a:srgbClr val="FF0000"/>
              </a:solidFill>
              <a:latin typeface="Arial" panose="020B0604020202020204" pitchFamily="34" charset="0"/>
              <a:ea typeface="ヒラギノ角ゴ Pro W3"/>
              <a:cs typeface="ヒラギノ角ゴ Pro W3"/>
            </a:endParaRPr>
          </a:p>
        </p:txBody>
      </p:sp>
      <p:sp>
        <p:nvSpPr>
          <p:cNvPr id="9236" name="Text Box 12"/>
          <p:cNvSpPr txBox="1">
            <a:spLocks noChangeArrowheads="1"/>
          </p:cNvSpPr>
          <p:nvPr/>
        </p:nvSpPr>
        <p:spPr bwMode="auto">
          <a:xfrm>
            <a:off x="7473401" y="2598003"/>
            <a:ext cx="2683748" cy="83099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en-US" altLang="en-US" sz="2400" i="0">
                <a:solidFill>
                  <a:schemeClr val="tx1"/>
                </a:solidFill>
                <a:latin typeface="Arial" panose="020B0604020202020204" pitchFamily="34" charset="0"/>
                <a:ea typeface="ヒラギノ角ゴ Pro W3"/>
                <a:cs typeface="ヒラギノ角ゴ Pro W3"/>
              </a:rPr>
              <a:t>Characterization</a:t>
            </a:r>
            <a:endParaRPr lang="en-US" altLang="en-US" sz="2400" b="0" i="0">
              <a:solidFill>
                <a:schemeClr val="tx1"/>
              </a:solidFill>
              <a:latin typeface="Arial" panose="020B0604020202020204" pitchFamily="34" charset="0"/>
              <a:ea typeface="ヒラギノ角ゴ Pro W3"/>
              <a:cs typeface="ヒラギノ角ゴ Pro W3"/>
            </a:endParaRPr>
          </a:p>
          <a:p>
            <a:pPr eaLnBrk="1" hangingPunct="1">
              <a:spcBef>
                <a:spcPct val="0"/>
              </a:spcBef>
              <a:buClrTx/>
              <a:buSzTx/>
              <a:buFontTx/>
              <a:buNone/>
            </a:pPr>
            <a:r>
              <a:rPr lang="en-US" altLang="en-US" sz="2400" b="0" i="0">
                <a:solidFill>
                  <a:schemeClr val="tx1"/>
                </a:solidFill>
                <a:latin typeface="Arial" panose="020B0604020202020204" pitchFamily="34" charset="0"/>
                <a:ea typeface="ヒラギノ角ゴ Pro W3"/>
                <a:cs typeface="ヒラギノ角ゴ Pro W3"/>
              </a:rPr>
              <a:t>“At the nanoscale”</a:t>
            </a:r>
          </a:p>
        </p:txBody>
      </p:sp>
      <p:sp>
        <p:nvSpPr>
          <p:cNvPr id="9237" name="Text Box 12"/>
          <p:cNvSpPr txBox="1">
            <a:spLocks noChangeArrowheads="1"/>
          </p:cNvSpPr>
          <p:nvPr/>
        </p:nvSpPr>
        <p:spPr bwMode="auto">
          <a:xfrm>
            <a:off x="7566740" y="895994"/>
            <a:ext cx="3001976" cy="1200329"/>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en-US" altLang="en-US" sz="2400" i="0">
                <a:solidFill>
                  <a:schemeClr val="tx1"/>
                </a:solidFill>
                <a:latin typeface="Arial" panose="020B0604020202020204" pitchFamily="34" charset="0"/>
                <a:ea typeface="ヒラギノ角ゴ Pro W3"/>
                <a:cs typeface="ヒラギノ角ゴ Pro W3"/>
              </a:rPr>
              <a:t>TEM data analysis</a:t>
            </a:r>
            <a:endParaRPr lang="en-US" altLang="en-US" sz="2400" b="0" i="0">
              <a:solidFill>
                <a:schemeClr val="tx1"/>
              </a:solidFill>
              <a:latin typeface="Arial" panose="020B0604020202020204" pitchFamily="34" charset="0"/>
              <a:ea typeface="ヒラギノ角ゴ Pro W3"/>
              <a:cs typeface="ヒラギノ角ゴ Pro W3"/>
            </a:endParaRPr>
          </a:p>
          <a:p>
            <a:pPr eaLnBrk="1" hangingPunct="1">
              <a:spcBef>
                <a:spcPct val="0"/>
              </a:spcBef>
              <a:buClrTx/>
              <a:buSzTx/>
              <a:buFontTx/>
              <a:buNone/>
            </a:pPr>
            <a:r>
              <a:rPr lang="en-US" altLang="en-US" sz="2400" b="0" i="0">
                <a:solidFill>
                  <a:schemeClr val="tx1"/>
                </a:solidFill>
                <a:latin typeface="Arial" panose="020B0604020202020204" pitchFamily="34" charset="0"/>
                <a:ea typeface="ヒラギノ角ゴ Pro W3"/>
                <a:cs typeface="ヒラギノ角ゴ Pro W3"/>
              </a:rPr>
              <a:t>Imaging, Diffraction, </a:t>
            </a:r>
          </a:p>
          <a:p>
            <a:pPr eaLnBrk="1" hangingPunct="1">
              <a:spcBef>
                <a:spcPct val="0"/>
              </a:spcBef>
              <a:buClrTx/>
              <a:buSzTx/>
              <a:buFontTx/>
              <a:buNone/>
            </a:pPr>
            <a:r>
              <a:rPr lang="en-US" altLang="en-US" sz="2400" b="0" i="0">
                <a:solidFill>
                  <a:schemeClr val="tx1"/>
                </a:solidFill>
                <a:latin typeface="Arial" panose="020B0604020202020204" pitchFamily="34" charset="0"/>
                <a:ea typeface="ヒラギノ角ゴ Pro W3"/>
                <a:cs typeface="ヒラギノ角ゴ Pro W3"/>
              </a:rPr>
              <a:t>spectroscopy</a:t>
            </a:r>
          </a:p>
        </p:txBody>
      </p:sp>
      <p:sp>
        <p:nvSpPr>
          <p:cNvPr id="9238" name="Text Box 34"/>
          <p:cNvSpPr txBox="1">
            <a:spLocks noChangeArrowheads="1"/>
          </p:cNvSpPr>
          <p:nvPr/>
        </p:nvSpPr>
        <p:spPr bwMode="auto">
          <a:xfrm>
            <a:off x="8112125" y="3716339"/>
            <a:ext cx="106838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a:spcBef>
                <a:spcPct val="20000"/>
              </a:spcBef>
              <a:buClr>
                <a:schemeClr val="accent1"/>
              </a:buClr>
              <a:buChar char="–"/>
              <a:defRPr sz="2800" i="1">
                <a:solidFill>
                  <a:srgbClr val="294D2A"/>
                </a:solidFill>
                <a:latin typeface="Times New Roman" panose="02020603050405020304" pitchFamily="18" charset="0"/>
              </a:defRPr>
            </a:lvl2pPr>
            <a:lvl3pPr marL="1143000" indent="-228600">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a:spcBef>
                <a:spcPct val="20000"/>
              </a:spcBef>
              <a:buClr>
                <a:schemeClr val="accent1"/>
              </a:buClr>
              <a:buChar char="–"/>
              <a:defRPr sz="2000" i="1">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sv-SE" altLang="en-US" sz="2000" b="0" i="0">
                <a:solidFill>
                  <a:srgbClr val="FF0000"/>
                </a:solidFill>
                <a:latin typeface="Arial" panose="020B0604020202020204" pitchFamily="34" charset="0"/>
                <a:ea typeface="ヒラギノ角ゴ Pro W3"/>
                <a:cs typeface="ヒラギノ角ゴ Pro W3"/>
              </a:rPr>
              <a:t>(S)TEM</a:t>
            </a:r>
          </a:p>
          <a:p>
            <a:pPr eaLnBrk="1" hangingPunct="1">
              <a:spcBef>
                <a:spcPct val="0"/>
              </a:spcBef>
              <a:buClrTx/>
              <a:buSzTx/>
              <a:buFontTx/>
              <a:buNone/>
            </a:pPr>
            <a:r>
              <a:rPr lang="sv-SE" altLang="en-US" sz="2000" b="0" i="0">
                <a:solidFill>
                  <a:srgbClr val="FF0000"/>
                </a:solidFill>
                <a:latin typeface="Arial" panose="020B0604020202020204" pitchFamily="34" charset="0"/>
                <a:ea typeface="ヒラギノ角ゴ Pro W3"/>
                <a:cs typeface="ヒラギノ角ゴ Pro W3"/>
              </a:rPr>
              <a:t>ED</a:t>
            </a:r>
          </a:p>
          <a:p>
            <a:pPr eaLnBrk="1" hangingPunct="1">
              <a:spcBef>
                <a:spcPct val="0"/>
              </a:spcBef>
              <a:buClrTx/>
              <a:buSzTx/>
              <a:buFontTx/>
              <a:buNone/>
            </a:pPr>
            <a:r>
              <a:rPr lang="sv-SE" altLang="en-US" sz="2000" b="0" i="0">
                <a:solidFill>
                  <a:srgbClr val="FF0000"/>
                </a:solidFill>
                <a:latin typeface="Arial" panose="020B0604020202020204" pitchFamily="34" charset="0"/>
                <a:ea typeface="ヒラギノ角ゴ Pro W3"/>
                <a:cs typeface="ヒラギノ角ゴ Pro W3"/>
              </a:rPr>
              <a:t>EELS</a:t>
            </a:r>
          </a:p>
          <a:p>
            <a:pPr eaLnBrk="1" hangingPunct="1">
              <a:spcBef>
                <a:spcPct val="0"/>
              </a:spcBef>
              <a:buClrTx/>
              <a:buSzTx/>
              <a:buFontTx/>
              <a:buNone/>
            </a:pPr>
            <a:r>
              <a:rPr lang="sv-SE" altLang="en-US" sz="2000" b="0" i="0">
                <a:solidFill>
                  <a:srgbClr val="FF0000"/>
                </a:solidFill>
                <a:latin typeface="Arial" panose="020B0604020202020204" pitchFamily="34" charset="0"/>
                <a:ea typeface="ヒラギノ角ゴ Pro W3"/>
                <a:cs typeface="ヒラギノ角ゴ Pro W3"/>
              </a:rPr>
              <a:t>EDS</a:t>
            </a:r>
          </a:p>
        </p:txBody>
      </p:sp>
      <p:sp>
        <p:nvSpPr>
          <p:cNvPr id="29" name="Rectangle 28"/>
          <p:cNvSpPr/>
          <p:nvPr/>
        </p:nvSpPr>
        <p:spPr>
          <a:xfrm>
            <a:off x="10660064" y="0"/>
            <a:ext cx="1506583"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sv-SE" altLang="en-US">
              <a:solidFill>
                <a:schemeClr val="tx1"/>
              </a:solidFill>
              <a:latin typeface="Arial" panose="020B0604020202020204" pitchFamily="34" charset="0"/>
              <a:ea typeface="ヒラギノ角ゴ Pro W3"/>
              <a:cs typeface="ヒラギノ角ゴ Pro W3"/>
            </a:endParaRPr>
          </a:p>
        </p:txBody>
      </p:sp>
      <p:grpSp>
        <p:nvGrpSpPr>
          <p:cNvPr id="33" name="Group 32"/>
          <p:cNvGrpSpPr>
            <a:grpSpLocks noChangeAspect="1"/>
          </p:cNvGrpSpPr>
          <p:nvPr/>
        </p:nvGrpSpPr>
        <p:grpSpPr>
          <a:xfrm>
            <a:off x="6969335" y="3369892"/>
            <a:ext cx="3476288" cy="3519742"/>
            <a:chOff x="4340697" y="2113201"/>
            <a:chExt cx="3482265" cy="3525795"/>
          </a:xfrm>
        </p:grpSpPr>
        <p:pic>
          <p:nvPicPr>
            <p:cNvPr id="34" name="Picture 33"/>
            <p:cNvPicPr>
              <a:picLocks noChangeAspect="1"/>
            </p:cNvPicPr>
            <p:nvPr/>
          </p:nvPicPr>
          <p:blipFill>
            <a:blip r:embed="rId10"/>
            <a:stretch>
              <a:fillRect/>
            </a:stretch>
          </p:blipFill>
          <p:spPr>
            <a:xfrm>
              <a:off x="4340697" y="2113201"/>
              <a:ext cx="3482265" cy="3525795"/>
            </a:xfrm>
            <a:prstGeom prst="rect">
              <a:avLst/>
            </a:prstGeom>
          </p:spPr>
        </p:pic>
        <p:grpSp>
          <p:nvGrpSpPr>
            <p:cNvPr id="35" name="Group 34"/>
            <p:cNvGrpSpPr/>
            <p:nvPr/>
          </p:nvGrpSpPr>
          <p:grpSpPr>
            <a:xfrm>
              <a:off x="4540105" y="2603186"/>
              <a:ext cx="2925612" cy="2796402"/>
              <a:chOff x="4540105" y="2603186"/>
              <a:chExt cx="2925612" cy="2796402"/>
            </a:xfrm>
          </p:grpSpPr>
          <p:sp>
            <p:nvSpPr>
              <p:cNvPr id="36" name="TextBox 35"/>
              <p:cNvSpPr txBox="1"/>
              <p:nvPr/>
            </p:nvSpPr>
            <p:spPr>
              <a:xfrm>
                <a:off x="4540105" y="2603186"/>
                <a:ext cx="984565" cy="1477328"/>
              </a:xfrm>
              <a:prstGeom prst="rect">
                <a:avLst/>
              </a:prstGeom>
              <a:noFill/>
            </p:spPr>
            <p:txBody>
              <a:bodyPr wrap="none" rtlCol="0">
                <a:spAutoFit/>
              </a:bodyPr>
              <a:lstStyle/>
              <a:p>
                <a:r>
                  <a:rPr lang="nb-NO" err="1"/>
                  <a:t>ZnO</a:t>
                </a:r>
                <a:endParaRPr lang="nb-NO"/>
              </a:p>
              <a:p>
                <a:endParaRPr lang="nb-NO"/>
              </a:p>
              <a:p>
                <a:endParaRPr lang="nb-NO"/>
              </a:p>
              <a:p>
                <a:endParaRPr lang="nb-NO"/>
              </a:p>
              <a:p>
                <a:r>
                  <a:rPr lang="nb-NO">
                    <a:solidFill>
                      <a:schemeClr val="bg1"/>
                    </a:solidFill>
                  </a:rPr>
                  <a:t>Zn</a:t>
                </a:r>
                <a:r>
                  <a:rPr lang="nb-NO" baseline="-25000">
                    <a:solidFill>
                      <a:schemeClr val="bg1"/>
                    </a:solidFill>
                  </a:rPr>
                  <a:t>2</a:t>
                </a:r>
                <a:r>
                  <a:rPr lang="nb-NO">
                    <a:solidFill>
                      <a:schemeClr val="bg1"/>
                    </a:solidFill>
                  </a:rPr>
                  <a:t>GeO</a:t>
                </a:r>
                <a:r>
                  <a:rPr lang="nb-NO" baseline="-25000">
                    <a:solidFill>
                      <a:schemeClr val="bg1"/>
                    </a:solidFill>
                  </a:rPr>
                  <a:t>4</a:t>
                </a:r>
                <a:endParaRPr lang="en-US" baseline="-25000">
                  <a:solidFill>
                    <a:schemeClr val="bg1"/>
                  </a:solidFill>
                </a:endParaRPr>
              </a:p>
            </p:txBody>
          </p:sp>
          <p:grpSp>
            <p:nvGrpSpPr>
              <p:cNvPr id="37" name="Group 36"/>
              <p:cNvGrpSpPr/>
              <p:nvPr/>
            </p:nvGrpSpPr>
            <p:grpSpPr>
              <a:xfrm>
                <a:off x="6530621" y="5030256"/>
                <a:ext cx="935096" cy="369332"/>
                <a:chOff x="6530621" y="5030256"/>
                <a:chExt cx="935096" cy="369332"/>
              </a:xfrm>
            </p:grpSpPr>
            <p:cxnSp>
              <p:nvCxnSpPr>
                <p:cNvPr id="38" name="Straight Connector 37"/>
                <p:cNvCxnSpPr/>
                <p:nvPr/>
              </p:nvCxnSpPr>
              <p:spPr>
                <a:xfrm>
                  <a:off x="7093184" y="5365985"/>
                  <a:ext cx="372533" cy="3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20651" y="5361692"/>
                  <a:ext cx="372533" cy="3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530621" y="5360045"/>
                  <a:ext cx="372533" cy="3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613407" y="5030256"/>
                  <a:ext cx="660758" cy="369332"/>
                </a:xfrm>
                <a:prstGeom prst="rect">
                  <a:avLst/>
                </a:prstGeom>
                <a:ln>
                  <a:noFill/>
                </a:ln>
              </p:spPr>
              <p:txBody>
                <a:bodyPr wrap="none">
                  <a:spAutoFit/>
                </a:bodyPr>
                <a:lstStyle/>
                <a:p>
                  <a:r>
                    <a:rPr lang="nb-NO"/>
                    <a:t>5 </a:t>
                  </a:r>
                  <a:r>
                    <a:rPr lang="nb-NO" err="1"/>
                    <a:t>nm</a:t>
                  </a:r>
                  <a:endParaRPr lang="en-US" baseline="-25000"/>
                </a:p>
              </p:txBody>
            </p:sp>
          </p:grpSp>
        </p:grpSp>
      </p:grpSp>
      <p:pic>
        <p:nvPicPr>
          <p:cNvPr id="2050" name="Picture 2" descr="tem sample1_5000x.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586" y="3419227"/>
            <a:ext cx="4217432" cy="342632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Dropbox\Logistikk\Pictur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33092" y="175"/>
            <a:ext cx="1550181" cy="179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Bilde av Øystein Prytz"/>
          <p:cNvPicPr>
            <a:picLocks noChangeAspect="1" noChangeArrowheads="1"/>
          </p:cNvPicPr>
          <p:nvPr/>
        </p:nvPicPr>
        <p:blipFill>
          <a:blip r:embed="rId13">
            <a:extLst>
              <a:ext uri="{28A0092B-C50C-407E-A947-70E740481C1C}">
                <a14:useLocalDpi xmlns:a14="http://schemas.microsoft.com/office/drawing/2010/main" val="0"/>
              </a:ext>
            </a:extLst>
          </a:blip>
          <a:srcRect l="5635" r="9842" b="14349"/>
          <a:stretch>
            <a:fillRect/>
          </a:stretch>
        </p:blipFill>
        <p:spPr bwMode="auto">
          <a:xfrm>
            <a:off x="11081099" y="3389470"/>
            <a:ext cx="64831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rotWithShape="1">
          <a:blip r:embed="rId14">
            <a:extLst>
              <a:ext uri="{28A0092B-C50C-407E-A947-70E740481C1C}">
                <a14:useLocalDpi xmlns:a14="http://schemas.microsoft.com/office/drawing/2010/main" val="0"/>
              </a:ext>
            </a:extLst>
          </a:blip>
          <a:srcRect l="58230" t="18266" r="33301" b="65827"/>
          <a:stretch/>
        </p:blipFill>
        <p:spPr>
          <a:xfrm>
            <a:off x="11083351" y="4763829"/>
            <a:ext cx="690244" cy="864883"/>
          </a:xfrm>
          <a:prstGeom prst="rect">
            <a:avLst/>
          </a:prstGeom>
        </p:spPr>
      </p:pic>
      <p:pic>
        <p:nvPicPr>
          <p:cNvPr id="45" name="Picture 44" descr="https://www.mn.uio.no/fysikk/forskning/aktuelt/arrangementer/disputaser/2013/fsh_foto_web.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027414" y="1942059"/>
            <a:ext cx="693125" cy="8640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03232" y="2766747"/>
            <a:ext cx="1588768" cy="369332"/>
          </a:xfrm>
          <a:prstGeom prst="rect">
            <a:avLst/>
          </a:prstGeom>
          <a:noFill/>
        </p:spPr>
        <p:txBody>
          <a:bodyPr wrap="none" rtlCol="0">
            <a:spAutoFit/>
          </a:bodyPr>
          <a:lstStyle/>
          <a:p>
            <a:r>
              <a:rPr lang="nb-NO"/>
              <a:t>Fredrik S. Hage</a:t>
            </a:r>
          </a:p>
        </p:txBody>
      </p:sp>
      <p:sp>
        <p:nvSpPr>
          <p:cNvPr id="46" name="TextBox 45"/>
          <p:cNvSpPr txBox="1"/>
          <p:nvPr/>
        </p:nvSpPr>
        <p:spPr>
          <a:xfrm>
            <a:off x="10715031" y="4194408"/>
            <a:ext cx="1418915" cy="369332"/>
          </a:xfrm>
          <a:prstGeom prst="rect">
            <a:avLst/>
          </a:prstGeom>
          <a:noFill/>
        </p:spPr>
        <p:txBody>
          <a:bodyPr wrap="none" rtlCol="0">
            <a:spAutoFit/>
          </a:bodyPr>
          <a:lstStyle/>
          <a:p>
            <a:r>
              <a:rPr lang="nb-NO"/>
              <a:t>Øystein Prytz</a:t>
            </a:r>
          </a:p>
        </p:txBody>
      </p:sp>
      <p:sp>
        <p:nvSpPr>
          <p:cNvPr id="47" name="TextBox 46"/>
          <p:cNvSpPr txBox="1"/>
          <p:nvPr/>
        </p:nvSpPr>
        <p:spPr>
          <a:xfrm>
            <a:off x="10580638" y="5585124"/>
            <a:ext cx="1649234" cy="369332"/>
          </a:xfrm>
          <a:prstGeom prst="rect">
            <a:avLst/>
          </a:prstGeom>
          <a:noFill/>
        </p:spPr>
        <p:txBody>
          <a:bodyPr wrap="none" rtlCol="0">
            <a:spAutoFit/>
          </a:bodyPr>
          <a:lstStyle/>
          <a:p>
            <a:r>
              <a:rPr lang="nb-NO"/>
              <a:t>Anette Gunnæs</a:t>
            </a:r>
          </a:p>
        </p:txBody>
      </p:sp>
      <p:sp>
        <p:nvSpPr>
          <p:cNvPr id="48" name="TextBox 47"/>
          <p:cNvSpPr txBox="1"/>
          <p:nvPr/>
        </p:nvSpPr>
        <p:spPr>
          <a:xfrm>
            <a:off x="11110110" y="5904286"/>
            <a:ext cx="590290" cy="369332"/>
          </a:xfrm>
          <a:prstGeom prst="rect">
            <a:avLst/>
          </a:prstGeom>
          <a:noFill/>
        </p:spPr>
        <p:txBody>
          <a:bodyPr wrap="none" rtlCol="0">
            <a:spAutoFit/>
          </a:bodyPr>
          <a:lstStyle/>
          <a:p>
            <a:r>
              <a:rPr lang="nb-NO"/>
              <a:t>++…</a:t>
            </a:r>
          </a:p>
        </p:txBody>
      </p:sp>
    </p:spTree>
    <p:extLst>
      <p:ext uri="{BB962C8B-B14F-4D97-AF65-F5344CB8AC3E}">
        <p14:creationId xmlns:p14="http://schemas.microsoft.com/office/powerpoint/2010/main" val="136098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16063" y="7939"/>
            <a:ext cx="9144001" cy="1368425"/>
          </a:xfrm>
          <a:prstGeom prst="rect">
            <a:avLst/>
          </a:prstGeom>
          <a:solidFill>
            <a:srgbClr val="0070C0"/>
          </a:solidFill>
          <a:ln w="9525">
            <a:noFill/>
            <a:miter lim="800000"/>
            <a:headEnd/>
            <a:tailEnd/>
          </a:ln>
        </p:spPr>
        <p:txBody>
          <a:bodyPr anchor="ctr"/>
          <a:lstStyle/>
          <a:p>
            <a:pPr>
              <a:defRPr/>
            </a:pPr>
            <a:r>
              <a:rPr lang="en-US" sz="4000" b="1" err="1">
                <a:solidFill>
                  <a:schemeClr val="bg1"/>
                </a:solidFill>
                <a:latin typeface="Century Gothic" pitchFamily="34" charset="0"/>
                <a:ea typeface="+mj-ea"/>
                <a:cs typeface="+mj-cs"/>
              </a:rPr>
              <a:t>Masteroppgaver</a:t>
            </a:r>
            <a:r>
              <a:rPr lang="en-US" sz="4000" b="1">
                <a:solidFill>
                  <a:schemeClr val="bg1"/>
                </a:solidFill>
                <a:latin typeface="Century Gothic" pitchFamily="34" charset="0"/>
                <a:ea typeface="+mj-ea"/>
                <a:cs typeface="+mj-cs"/>
              </a:rPr>
              <a:t> hos </a:t>
            </a:r>
            <a:r>
              <a:rPr lang="nb-NO" sz="4000" b="1">
                <a:solidFill>
                  <a:schemeClr val="bg1"/>
                </a:solidFill>
                <a:latin typeface="Century Gothic" pitchFamily="34" charset="0"/>
                <a:ea typeface="+mj-ea"/>
                <a:cs typeface="+mj-cs"/>
              </a:rPr>
              <a:t>Strukturfysikk</a:t>
            </a:r>
            <a:endParaRPr lang="nb-NO" sz="3600" b="1">
              <a:latin typeface="Century Gothic" pitchFamily="34" charset="0"/>
              <a:ea typeface="+mj-ea"/>
              <a:cs typeface="+mj-cs"/>
            </a:endParaRPr>
          </a:p>
        </p:txBody>
      </p:sp>
      <p:sp>
        <p:nvSpPr>
          <p:cNvPr id="4" name="Rectangle 3"/>
          <p:cNvSpPr/>
          <p:nvPr/>
        </p:nvSpPr>
        <p:spPr>
          <a:xfrm>
            <a:off x="0" y="0"/>
            <a:ext cx="1506583"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60064" y="0"/>
            <a:ext cx="1506583"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sv-SE" altLang="en-US">
              <a:solidFill>
                <a:schemeClr val="tx1"/>
              </a:solidFill>
              <a:latin typeface="Arial" panose="020B0604020202020204" pitchFamily="34" charset="0"/>
              <a:ea typeface="ヒラギノ角ゴ Pro W3"/>
              <a:cs typeface="ヒラギノ角ゴ Pro W3"/>
            </a:endParaRPr>
          </a:p>
        </p:txBody>
      </p:sp>
      <p:sp>
        <p:nvSpPr>
          <p:cNvPr id="7" name="TextBox 6"/>
          <p:cNvSpPr txBox="1"/>
          <p:nvPr/>
        </p:nvSpPr>
        <p:spPr>
          <a:xfrm>
            <a:off x="5687542" y="1518189"/>
            <a:ext cx="4739054" cy="646331"/>
          </a:xfrm>
          <a:prstGeom prst="rect">
            <a:avLst/>
          </a:prstGeom>
          <a:noFill/>
        </p:spPr>
        <p:txBody>
          <a:bodyPr wrap="none" rtlCol="0">
            <a:spAutoFit/>
          </a:bodyPr>
          <a:lstStyle/>
          <a:p>
            <a:r>
              <a:rPr lang="nb-NO" sz="3600" b="1"/>
              <a:t>Eksperimentelle studier</a:t>
            </a:r>
            <a:endParaRPr lang="en-US" sz="3600" b="1"/>
          </a:p>
        </p:txBody>
      </p:sp>
      <p:grpSp>
        <p:nvGrpSpPr>
          <p:cNvPr id="16" name="Group 10"/>
          <p:cNvGrpSpPr>
            <a:grpSpLocks/>
          </p:cNvGrpSpPr>
          <p:nvPr/>
        </p:nvGrpSpPr>
        <p:grpSpPr bwMode="auto">
          <a:xfrm>
            <a:off x="101598" y="1376364"/>
            <a:ext cx="1377382" cy="1448217"/>
            <a:chOff x="292" y="751"/>
            <a:chExt cx="1184" cy="1142"/>
          </a:xfrm>
        </p:grpSpPr>
        <p:pic>
          <p:nvPicPr>
            <p:cNvPr id="17" name="Picture 11" descr="logo3"/>
            <p:cNvPicPr>
              <a:picLocks noChangeAspect="1" noChangeArrowheads="1"/>
            </p:cNvPicPr>
            <p:nvPr/>
          </p:nvPicPr>
          <p:blipFill>
            <a:blip r:embed="rId3">
              <a:extLst>
                <a:ext uri="{28A0092B-C50C-407E-A947-70E740481C1C}">
                  <a14:useLocalDpi xmlns:a14="http://schemas.microsoft.com/office/drawing/2010/main" val="0"/>
                </a:ext>
              </a:extLst>
            </a:blip>
            <a:srcRect t="23727"/>
            <a:stretch>
              <a:fillRect/>
            </a:stretch>
          </p:blipFill>
          <p:spPr bwMode="auto">
            <a:xfrm>
              <a:off x="916" y="751"/>
              <a:ext cx="56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wien2k_logo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 y="751"/>
              <a:ext cx="56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img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 y="1394"/>
              <a:ext cx="90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1650581" y="1518189"/>
            <a:ext cx="3592330" cy="646331"/>
          </a:xfrm>
          <a:prstGeom prst="rect">
            <a:avLst/>
          </a:prstGeom>
          <a:noFill/>
        </p:spPr>
        <p:txBody>
          <a:bodyPr wrap="none" rtlCol="0">
            <a:spAutoFit/>
          </a:bodyPr>
          <a:lstStyle/>
          <a:p>
            <a:r>
              <a:rPr lang="nb-NO" sz="3600" b="1"/>
              <a:t>Teoretiske studier</a:t>
            </a:r>
          </a:p>
        </p:txBody>
      </p:sp>
      <p:pic>
        <p:nvPicPr>
          <p:cNvPr id="3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2911" y="1288888"/>
            <a:ext cx="1503215" cy="18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bwMode="auto">
          <a:xfrm>
            <a:off x="1518310" y="2238902"/>
            <a:ext cx="9144001" cy="1984576"/>
          </a:xfrm>
          <a:prstGeom prst="rect">
            <a:avLst/>
          </a:prstGeom>
          <a:solidFill>
            <a:srgbClr val="0070C0"/>
          </a:solidFill>
          <a:ln w="9525">
            <a:noFill/>
            <a:miter lim="800000"/>
            <a:headEnd/>
            <a:tailEnd/>
          </a:ln>
        </p:spPr>
        <p:txBody>
          <a:bodyPr anchor="ctr"/>
          <a:lstStyle/>
          <a:p>
            <a:pPr lvl="0" algn="ctr">
              <a:defRPr/>
            </a:pPr>
            <a:r>
              <a:rPr lang="en-US" sz="4000" b="1" err="1">
                <a:solidFill>
                  <a:prstClr val="white"/>
                </a:solidFill>
                <a:latin typeface="Century Gothic" pitchFamily="34" charset="0"/>
              </a:rPr>
              <a:t>Forslag</a:t>
            </a:r>
            <a:r>
              <a:rPr lang="en-US" sz="4000" b="1">
                <a:solidFill>
                  <a:prstClr val="white"/>
                </a:solidFill>
                <a:latin typeface="Century Gothic" pitchFamily="34" charset="0"/>
              </a:rPr>
              <a:t> </a:t>
            </a:r>
            <a:r>
              <a:rPr lang="en-US" sz="4000" b="1" err="1">
                <a:solidFill>
                  <a:prstClr val="white"/>
                </a:solidFill>
                <a:latin typeface="Century Gothic" pitchFamily="34" charset="0"/>
              </a:rPr>
              <a:t>på</a:t>
            </a:r>
            <a:r>
              <a:rPr lang="en-US" sz="4000" b="1">
                <a:solidFill>
                  <a:prstClr val="white"/>
                </a:solidFill>
                <a:latin typeface="Century Gothic" pitchFamily="34" charset="0"/>
              </a:rPr>
              <a:t> </a:t>
            </a:r>
            <a:r>
              <a:rPr lang="en-US" sz="4000" b="1" err="1">
                <a:solidFill>
                  <a:prstClr val="white"/>
                </a:solidFill>
                <a:latin typeface="Century Gothic" pitchFamily="34" charset="0"/>
              </a:rPr>
              <a:t>emener</a:t>
            </a:r>
            <a:endParaRPr kumimoji="0" lang="en-US" sz="4000" b="1" i="0" u="none" strike="noStrike" kern="1200" cap="none" spc="0" normalizeH="0" baseline="0" noProof="0">
              <a:ln>
                <a:noFill/>
              </a:ln>
              <a:solidFill>
                <a:prstClr val="white"/>
              </a:solidFill>
              <a:effectLst/>
              <a:uLnTx/>
              <a:uFillTx/>
              <a:latin typeface="Century Gothic"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entury Gothic" pitchFamily="34" charset="0"/>
              </a:rPr>
              <a:t>….</a:t>
            </a:r>
            <a:r>
              <a:rPr kumimoji="0" lang="en-US" sz="3200" b="1" i="0" u="none" strike="noStrike" kern="1200" cap="none" spc="0" normalizeH="0" baseline="0" noProof="0" err="1">
                <a:ln>
                  <a:noFill/>
                </a:ln>
                <a:solidFill>
                  <a:prstClr val="black"/>
                </a:solidFill>
                <a:effectLst/>
                <a:uLnTx/>
                <a:uFillTx/>
                <a:latin typeface="Century Gothic" pitchFamily="34" charset="0"/>
              </a:rPr>
              <a:t>flere</a:t>
            </a:r>
            <a:r>
              <a:rPr kumimoji="0" lang="en-US" sz="3200" b="1" i="0" u="none" strike="noStrike" kern="1200" cap="none" spc="0" normalizeH="0" baseline="0" noProof="0">
                <a:ln>
                  <a:noFill/>
                </a:ln>
                <a:solidFill>
                  <a:prstClr val="black"/>
                </a:solidFill>
                <a:effectLst/>
                <a:uLnTx/>
                <a:uFillTx/>
                <a:latin typeface="Century Gothic" pitchFamily="34" charset="0"/>
              </a:rPr>
              <a:t> </a:t>
            </a:r>
            <a:r>
              <a:rPr kumimoji="0" lang="en-US" sz="3200" b="1" i="0" u="none" strike="noStrike" kern="1200" cap="none" spc="0" normalizeH="0" baseline="0" noProof="0" err="1">
                <a:ln>
                  <a:noFill/>
                </a:ln>
                <a:solidFill>
                  <a:prstClr val="black"/>
                </a:solidFill>
                <a:effectLst/>
                <a:uLnTx/>
                <a:uFillTx/>
                <a:latin typeface="Century Gothic" pitchFamily="34" charset="0"/>
              </a:rPr>
              <a:t>muligheter</a:t>
            </a:r>
            <a:r>
              <a:rPr kumimoji="0" lang="en-US" sz="3200" b="1" i="0" u="none" strike="noStrike" kern="1200" cap="none" spc="0" normalizeH="0" baseline="0" noProof="0">
                <a:ln>
                  <a:noFill/>
                </a:ln>
                <a:solidFill>
                  <a:prstClr val="black"/>
                </a:solidFill>
                <a:effectLst/>
                <a:uLnTx/>
                <a:uFillTx/>
                <a:latin typeface="Century Gothic" pitchFamily="34" charset="0"/>
              </a:rPr>
              <a:t> </a:t>
            </a:r>
          </a:p>
        </p:txBody>
      </p:sp>
      <p:sp>
        <p:nvSpPr>
          <p:cNvPr id="2" name="Rectangle 1"/>
          <p:cNvSpPr/>
          <p:nvPr/>
        </p:nvSpPr>
        <p:spPr>
          <a:xfrm>
            <a:off x="1506583" y="4019431"/>
            <a:ext cx="4881100" cy="1631216"/>
          </a:xfrm>
          <a:prstGeom prst="rect">
            <a:avLst/>
          </a:prstGeom>
        </p:spPr>
        <p:txBody>
          <a:bodyPr wrap="square">
            <a:spAutoFit/>
          </a:bodyPr>
          <a:lstStyle/>
          <a:p>
            <a:pPr fontAlgn="base"/>
            <a:endParaRPr lang="en-US" b="1">
              <a:solidFill>
                <a:srgbClr val="444444"/>
              </a:solidFill>
              <a:latin typeface="Arial" panose="020B0604020202020204" pitchFamily="34" charset="0"/>
            </a:endParaRPr>
          </a:p>
          <a:p>
            <a:pPr fontAlgn="base"/>
            <a:r>
              <a:rPr lang="en-US" b="1">
                <a:solidFill>
                  <a:schemeClr val="accent1">
                    <a:lumMod val="50000"/>
                  </a:schemeClr>
                </a:solidFill>
                <a:latin typeface="Arial" panose="020B0604020202020204" pitchFamily="34" charset="0"/>
              </a:rPr>
              <a:t>FYS-MENA4111</a:t>
            </a:r>
            <a:r>
              <a:rPr lang="en-US">
                <a:solidFill>
                  <a:srgbClr val="444444"/>
                </a:solidFill>
                <a:latin typeface="Arial" panose="020B0604020202020204" pitchFamily="34" charset="0"/>
              </a:rPr>
              <a:t> 	– </a:t>
            </a:r>
            <a:r>
              <a:rPr lang="en-US" sz="1400" err="1">
                <a:solidFill>
                  <a:srgbClr val="444444"/>
                </a:solidFill>
                <a:latin typeface="Arial" panose="020B0604020202020204" pitchFamily="34" charset="0"/>
              </a:rPr>
              <a:t>Kvantemekanisk</a:t>
            </a:r>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modellering</a:t>
            </a:r>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av</a:t>
            </a:r>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nanomaterialer</a:t>
            </a:r>
            <a:r>
              <a:rPr lang="en-US" sz="1400">
                <a:solidFill>
                  <a:srgbClr val="444444"/>
                </a:solidFill>
                <a:latin typeface="Arial" panose="020B0604020202020204" pitchFamily="34" charset="0"/>
              </a:rPr>
              <a:t> </a:t>
            </a:r>
            <a:endParaRPr lang="en-US">
              <a:solidFill>
                <a:srgbClr val="444444"/>
              </a:solidFill>
              <a:latin typeface="Arial" panose="020B0604020202020204" pitchFamily="34" charset="0"/>
            </a:endParaRPr>
          </a:p>
          <a:p>
            <a:pPr fontAlgn="base"/>
            <a:r>
              <a:rPr lang="en-US" b="1">
                <a:solidFill>
                  <a:schemeClr val="accent1">
                    <a:lumMod val="50000"/>
                  </a:schemeClr>
                </a:solidFill>
                <a:latin typeface="Arial" panose="020B0604020202020204" pitchFamily="34" charset="0"/>
              </a:rPr>
              <a:t>FYS4110</a:t>
            </a:r>
            <a:r>
              <a:rPr lang="en-US">
                <a:solidFill>
                  <a:srgbClr val="444444"/>
                </a:solidFill>
                <a:latin typeface="Arial" panose="020B0604020202020204" pitchFamily="34" charset="0"/>
              </a:rPr>
              <a:t> 	</a:t>
            </a:r>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Moderne</a:t>
            </a:r>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kvantemekanikk</a:t>
            </a:r>
            <a:endParaRPr lang="en-US">
              <a:solidFill>
                <a:srgbClr val="444444"/>
              </a:solidFill>
              <a:latin typeface="Arial" panose="020B0604020202020204" pitchFamily="34" charset="0"/>
            </a:endParaRPr>
          </a:p>
          <a:p>
            <a:pPr fontAlgn="base"/>
            <a:r>
              <a:rPr lang="en-US" b="1">
                <a:solidFill>
                  <a:schemeClr val="accent1">
                    <a:lumMod val="50000"/>
                  </a:schemeClr>
                </a:solidFill>
                <a:latin typeface="Arial" panose="020B0604020202020204" pitchFamily="34" charset="0"/>
              </a:rPr>
              <a:t>FYS4430</a:t>
            </a:r>
            <a:r>
              <a:rPr lang="en-US">
                <a:solidFill>
                  <a:srgbClr val="444444"/>
                </a:solidFill>
                <a:latin typeface="Arial" panose="020B0604020202020204" pitchFamily="34" charset="0"/>
              </a:rPr>
              <a:t> 	</a:t>
            </a:r>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Kondenserte</a:t>
            </a:r>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fasers</a:t>
            </a:r>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fysikk</a:t>
            </a:r>
            <a:r>
              <a:rPr lang="en-US" sz="1400">
                <a:solidFill>
                  <a:srgbClr val="444444"/>
                </a:solidFill>
                <a:latin typeface="Arial" panose="020B0604020202020204" pitchFamily="34" charset="0"/>
              </a:rPr>
              <a:t> II</a:t>
            </a:r>
            <a:endParaRPr lang="en-US" b="0" i="0" u="none" strike="noStrike">
              <a:solidFill>
                <a:srgbClr val="444444"/>
              </a:solidFill>
              <a:effectLst/>
              <a:latin typeface="Arial" panose="020B0604020202020204" pitchFamily="34" charset="0"/>
            </a:endParaRPr>
          </a:p>
        </p:txBody>
      </p:sp>
      <p:sp>
        <p:nvSpPr>
          <p:cNvPr id="26" name="Rectangle 25"/>
          <p:cNvSpPr/>
          <p:nvPr/>
        </p:nvSpPr>
        <p:spPr>
          <a:xfrm>
            <a:off x="6530632" y="4028250"/>
            <a:ext cx="4915432" cy="861774"/>
          </a:xfrm>
          <a:prstGeom prst="rect">
            <a:avLst/>
          </a:prstGeom>
        </p:spPr>
        <p:txBody>
          <a:bodyPr wrap="square">
            <a:spAutoFit/>
          </a:bodyPr>
          <a:lstStyle/>
          <a:p>
            <a:pPr fontAlgn="base"/>
            <a:endParaRPr lang="en-US" b="1">
              <a:solidFill>
                <a:srgbClr val="444444"/>
              </a:solidFill>
              <a:latin typeface="Arial" panose="020B0604020202020204" pitchFamily="34" charset="0"/>
            </a:endParaRPr>
          </a:p>
          <a:p>
            <a:pPr fontAlgn="base"/>
            <a:r>
              <a:rPr lang="en-US" b="1">
                <a:solidFill>
                  <a:schemeClr val="accent1">
                    <a:lumMod val="50000"/>
                  </a:schemeClr>
                </a:solidFill>
                <a:latin typeface="Arial" panose="020B0604020202020204" pitchFamily="34" charset="0"/>
              </a:rPr>
              <a:t>FYS4340</a:t>
            </a:r>
            <a:r>
              <a:rPr lang="en-US">
                <a:solidFill>
                  <a:srgbClr val="444444"/>
                </a:solidFill>
                <a:latin typeface="Arial" panose="020B0604020202020204" pitchFamily="34" charset="0"/>
              </a:rPr>
              <a:t> </a:t>
            </a:r>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Diffraksjonsmetoder</a:t>
            </a:r>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og</a:t>
            </a:r>
            <a:r>
              <a:rPr lang="en-US" sz="1400">
                <a:solidFill>
                  <a:srgbClr val="444444"/>
                </a:solidFill>
                <a:latin typeface="Arial" panose="020B0604020202020204" pitchFamily="34" charset="0"/>
              </a:rPr>
              <a:t> </a:t>
            </a:r>
          </a:p>
          <a:p>
            <a:pPr fontAlgn="base"/>
            <a:r>
              <a:rPr lang="en-US" sz="1400">
                <a:solidFill>
                  <a:srgbClr val="444444"/>
                </a:solidFill>
                <a:latin typeface="Arial" panose="020B0604020202020204" pitchFamily="34" charset="0"/>
              </a:rPr>
              <a:t>	     </a:t>
            </a:r>
            <a:r>
              <a:rPr lang="en-US" sz="1400" err="1">
                <a:solidFill>
                  <a:srgbClr val="444444"/>
                </a:solidFill>
                <a:latin typeface="Arial" panose="020B0604020202020204" pitchFamily="34" charset="0"/>
              </a:rPr>
              <a:t>elektronmikroskopi</a:t>
            </a:r>
            <a:r>
              <a:rPr lang="en-US" sz="1400">
                <a:solidFill>
                  <a:srgbClr val="444444"/>
                </a:solidFill>
                <a:latin typeface="Arial" panose="020B0604020202020204" pitchFamily="34" charset="0"/>
              </a:rPr>
              <a:t>*</a:t>
            </a:r>
            <a:endParaRPr lang="en-US" b="0" i="0" u="none" strike="noStrike">
              <a:solidFill>
                <a:srgbClr val="444444"/>
              </a:solidFill>
              <a:effectLst/>
              <a:latin typeface="Arial" panose="020B0604020202020204" pitchFamily="34" charset="0"/>
            </a:endParaRPr>
          </a:p>
        </p:txBody>
      </p:sp>
      <p:sp>
        <p:nvSpPr>
          <p:cNvPr id="3" name="Rectangle 2"/>
          <p:cNvSpPr/>
          <p:nvPr/>
        </p:nvSpPr>
        <p:spPr>
          <a:xfrm>
            <a:off x="6530632" y="4860587"/>
            <a:ext cx="4009470" cy="584775"/>
          </a:xfrm>
          <a:prstGeom prst="rect">
            <a:avLst/>
          </a:prstGeom>
        </p:spPr>
        <p:txBody>
          <a:bodyPr wrap="square">
            <a:spAutoFit/>
          </a:bodyPr>
          <a:lstStyle/>
          <a:p>
            <a:r>
              <a:rPr lang="en-US" b="1">
                <a:solidFill>
                  <a:schemeClr val="accent1">
                    <a:lumMod val="50000"/>
                  </a:schemeClr>
                </a:solidFill>
                <a:latin typeface="Arial" panose="020B0604020202020204" pitchFamily="34" charset="0"/>
              </a:rPr>
              <a:t>FYS5310</a:t>
            </a:r>
            <a:r>
              <a:rPr lang="en-US">
                <a:solidFill>
                  <a:srgbClr val="222222"/>
                </a:solidFill>
                <a:latin typeface="Arial" panose="020B0604020202020204" pitchFamily="34" charset="0"/>
              </a:rPr>
              <a:t> </a:t>
            </a:r>
            <a:r>
              <a:rPr lang="en-US" sz="1400">
                <a:solidFill>
                  <a:srgbClr val="222222"/>
                </a:solidFill>
                <a:latin typeface="Arial" panose="020B0604020202020204" pitchFamily="34" charset="0"/>
              </a:rPr>
              <a:t>– </a:t>
            </a:r>
            <a:r>
              <a:rPr lang="en-US" sz="1400" err="1">
                <a:solidFill>
                  <a:srgbClr val="222222"/>
                </a:solidFill>
                <a:latin typeface="Arial" panose="020B0604020202020204" pitchFamily="34" charset="0"/>
              </a:rPr>
              <a:t>Elektronmikroskopi</a:t>
            </a:r>
            <a:r>
              <a:rPr lang="en-US" sz="1400">
                <a:solidFill>
                  <a:srgbClr val="222222"/>
                </a:solidFill>
                <a:latin typeface="Arial" panose="020B0604020202020204" pitchFamily="34" charset="0"/>
              </a:rPr>
              <a:t>, -</a:t>
            </a:r>
            <a:r>
              <a:rPr lang="en-US" sz="1400" err="1">
                <a:solidFill>
                  <a:srgbClr val="222222"/>
                </a:solidFill>
                <a:latin typeface="Arial" panose="020B0604020202020204" pitchFamily="34" charset="0"/>
              </a:rPr>
              <a:t>diffraksjon</a:t>
            </a:r>
            <a:r>
              <a:rPr lang="en-US" sz="1400">
                <a:solidFill>
                  <a:srgbClr val="222222"/>
                </a:solidFill>
                <a:latin typeface="Arial" panose="020B0604020202020204" pitchFamily="34" charset="0"/>
              </a:rPr>
              <a:t> </a:t>
            </a:r>
          </a:p>
          <a:p>
            <a:r>
              <a:rPr lang="en-US" sz="1400">
                <a:solidFill>
                  <a:srgbClr val="222222"/>
                </a:solidFill>
                <a:latin typeface="Arial" panose="020B0604020202020204" pitchFamily="34" charset="0"/>
              </a:rPr>
              <a:t>	     </a:t>
            </a:r>
            <a:r>
              <a:rPr lang="en-US" sz="1400" err="1">
                <a:solidFill>
                  <a:srgbClr val="222222"/>
                </a:solidFill>
                <a:latin typeface="Arial" panose="020B0604020202020204" pitchFamily="34" charset="0"/>
              </a:rPr>
              <a:t>og</a:t>
            </a:r>
            <a:r>
              <a:rPr lang="en-US" sz="1400">
                <a:solidFill>
                  <a:srgbClr val="222222"/>
                </a:solidFill>
                <a:latin typeface="Arial" panose="020B0604020202020204" pitchFamily="34" charset="0"/>
              </a:rPr>
              <a:t> </a:t>
            </a:r>
            <a:r>
              <a:rPr lang="en-US" sz="1400" err="1">
                <a:solidFill>
                  <a:srgbClr val="222222"/>
                </a:solidFill>
                <a:latin typeface="Arial" panose="020B0604020202020204" pitchFamily="34" charset="0"/>
              </a:rPr>
              <a:t>spektroskopi</a:t>
            </a:r>
            <a:r>
              <a:rPr lang="en-US" sz="1400">
                <a:solidFill>
                  <a:srgbClr val="222222"/>
                </a:solidFill>
                <a:latin typeface="Arial" panose="020B0604020202020204" pitchFamily="34" charset="0"/>
              </a:rPr>
              <a:t> II</a:t>
            </a:r>
            <a:endParaRPr lang="en-US"/>
          </a:p>
        </p:txBody>
      </p:sp>
      <p:sp>
        <p:nvSpPr>
          <p:cNvPr id="8" name="Rectangle 7"/>
          <p:cNvSpPr/>
          <p:nvPr/>
        </p:nvSpPr>
        <p:spPr>
          <a:xfrm>
            <a:off x="2810661" y="5804835"/>
            <a:ext cx="3621119" cy="369332"/>
          </a:xfrm>
          <a:prstGeom prst="rect">
            <a:avLst/>
          </a:prstGeom>
        </p:spPr>
        <p:txBody>
          <a:bodyPr wrap="none">
            <a:spAutoFit/>
          </a:bodyPr>
          <a:lstStyle/>
          <a:p>
            <a:r>
              <a:rPr lang="en-US" b="1">
                <a:solidFill>
                  <a:srgbClr val="C00000"/>
                </a:solidFill>
              </a:rPr>
              <a:t>FYS3400</a:t>
            </a:r>
            <a:r>
              <a:rPr lang="en-US"/>
              <a:t> – </a:t>
            </a:r>
            <a:r>
              <a:rPr lang="en-US" err="1"/>
              <a:t>Kondenserte</a:t>
            </a:r>
            <a:r>
              <a:rPr lang="en-US"/>
              <a:t> </a:t>
            </a:r>
            <a:r>
              <a:rPr lang="en-US" err="1"/>
              <a:t>fasers</a:t>
            </a:r>
            <a:r>
              <a:rPr lang="en-US"/>
              <a:t> </a:t>
            </a:r>
            <a:r>
              <a:rPr lang="en-US" err="1"/>
              <a:t>fysikk</a:t>
            </a:r>
            <a:r>
              <a:rPr lang="en-US"/>
              <a:t> </a:t>
            </a:r>
          </a:p>
        </p:txBody>
      </p:sp>
      <p:sp>
        <p:nvSpPr>
          <p:cNvPr id="10" name="Rectangle 9"/>
          <p:cNvSpPr/>
          <p:nvPr/>
        </p:nvSpPr>
        <p:spPr>
          <a:xfrm>
            <a:off x="6456150" y="5881009"/>
            <a:ext cx="3603872" cy="338554"/>
          </a:xfrm>
          <a:prstGeom prst="rect">
            <a:avLst/>
          </a:prstGeom>
        </p:spPr>
        <p:txBody>
          <a:bodyPr wrap="none">
            <a:spAutoFit/>
          </a:bodyPr>
          <a:lstStyle/>
          <a:p>
            <a:r>
              <a:rPr lang="en-US" sz="1600" b="1">
                <a:solidFill>
                  <a:srgbClr val="C00000"/>
                </a:solidFill>
                <a:latin typeface="Arial" panose="020B0604020202020204" pitchFamily="34" charset="0"/>
              </a:rPr>
              <a:t>MENA3100</a:t>
            </a:r>
            <a:r>
              <a:rPr lang="en-US" sz="1600">
                <a:solidFill>
                  <a:srgbClr val="222222"/>
                </a:solidFill>
                <a:latin typeface="Arial" panose="020B0604020202020204" pitchFamily="34" charset="0"/>
              </a:rPr>
              <a:t> – </a:t>
            </a:r>
            <a:r>
              <a:rPr lang="en-US" sz="1600" err="1">
                <a:solidFill>
                  <a:srgbClr val="222222"/>
                </a:solidFill>
                <a:latin typeface="Arial" panose="020B0604020202020204" pitchFamily="34" charset="0"/>
              </a:rPr>
              <a:t>Materialkarakterisering</a:t>
            </a:r>
            <a:r>
              <a:rPr lang="en-US" sz="1600">
                <a:solidFill>
                  <a:srgbClr val="222222"/>
                </a:solidFill>
                <a:latin typeface="Arial" panose="020B0604020202020204" pitchFamily="34" charset="0"/>
              </a:rPr>
              <a:t> </a:t>
            </a:r>
            <a:endParaRPr lang="en-US" sz="1600"/>
          </a:p>
        </p:txBody>
      </p:sp>
      <p:sp>
        <p:nvSpPr>
          <p:cNvPr id="11" name="Rectangle 10"/>
          <p:cNvSpPr/>
          <p:nvPr/>
        </p:nvSpPr>
        <p:spPr>
          <a:xfrm>
            <a:off x="5640745" y="6378278"/>
            <a:ext cx="3228743" cy="338554"/>
          </a:xfrm>
          <a:prstGeom prst="rect">
            <a:avLst/>
          </a:prstGeom>
        </p:spPr>
        <p:txBody>
          <a:bodyPr wrap="square">
            <a:spAutoFit/>
          </a:bodyPr>
          <a:lstStyle/>
          <a:p>
            <a:pPr lvl="1" fontAlgn="base"/>
            <a:r>
              <a:rPr lang="en-US" sz="1600" b="1">
                <a:solidFill>
                  <a:srgbClr val="C00000"/>
                </a:solidFill>
                <a:latin typeface="Arial" panose="020B0604020202020204" pitchFamily="34" charset="0"/>
              </a:rPr>
              <a:t>FYS3820</a:t>
            </a:r>
            <a:r>
              <a:rPr lang="en-US" sz="1600">
                <a:solidFill>
                  <a:srgbClr val="222222"/>
                </a:solidFill>
                <a:latin typeface="Arial" panose="020B0604020202020204" pitchFamily="34" charset="0"/>
              </a:rPr>
              <a:t> – </a:t>
            </a:r>
            <a:r>
              <a:rPr lang="en-US" sz="1600" err="1">
                <a:solidFill>
                  <a:srgbClr val="222222"/>
                </a:solidFill>
                <a:latin typeface="Arial" panose="020B0604020202020204" pitchFamily="34" charset="0"/>
              </a:rPr>
              <a:t>Arbeidspraksis</a:t>
            </a:r>
            <a:r>
              <a:rPr lang="en-US" sz="1600">
                <a:solidFill>
                  <a:srgbClr val="222222"/>
                </a:solidFill>
                <a:latin typeface="Arial" panose="020B0604020202020204" pitchFamily="34" charset="0"/>
              </a:rPr>
              <a:t>  </a:t>
            </a:r>
            <a:endParaRPr lang="en-US" sz="1600" b="0" i="0" u="none" strike="noStrike">
              <a:solidFill>
                <a:srgbClr val="222222"/>
              </a:solidFill>
              <a:effectLst/>
              <a:latin typeface="Arial" panose="020B0604020202020204" pitchFamily="34" charset="0"/>
            </a:endParaRPr>
          </a:p>
        </p:txBody>
      </p:sp>
      <p:sp>
        <p:nvSpPr>
          <p:cNvPr id="12" name="Rectangle 11"/>
          <p:cNvSpPr/>
          <p:nvPr/>
        </p:nvSpPr>
        <p:spPr>
          <a:xfrm>
            <a:off x="2949675" y="6378278"/>
            <a:ext cx="3228769" cy="338554"/>
          </a:xfrm>
          <a:prstGeom prst="rect">
            <a:avLst/>
          </a:prstGeom>
        </p:spPr>
        <p:txBody>
          <a:bodyPr wrap="none">
            <a:spAutoFit/>
          </a:bodyPr>
          <a:lstStyle/>
          <a:p>
            <a:r>
              <a:rPr lang="en-US" sz="1600" b="1">
                <a:solidFill>
                  <a:srgbClr val="C00000"/>
                </a:solidFill>
                <a:latin typeface="Arial" panose="020B0604020202020204" pitchFamily="34" charset="0"/>
              </a:rPr>
              <a:t>MENA3020</a:t>
            </a:r>
            <a:r>
              <a:rPr lang="en-US" sz="1600">
                <a:solidFill>
                  <a:srgbClr val="222222"/>
                </a:solidFill>
                <a:latin typeface="Arial" panose="020B0604020202020204" pitchFamily="34" charset="0"/>
              </a:rPr>
              <a:t> – </a:t>
            </a:r>
            <a:r>
              <a:rPr lang="en-US" sz="1600" err="1">
                <a:solidFill>
                  <a:srgbClr val="222222"/>
                </a:solidFill>
                <a:latin typeface="Arial" panose="020B0604020202020204" pitchFamily="34" charset="0"/>
              </a:rPr>
              <a:t>Prosjektoppgave</a:t>
            </a:r>
            <a:r>
              <a:rPr lang="en-US" sz="1600">
                <a:solidFill>
                  <a:srgbClr val="222222"/>
                </a:solidFill>
                <a:latin typeface="Arial" panose="020B0604020202020204" pitchFamily="34" charset="0"/>
              </a:rPr>
              <a:t> II </a:t>
            </a:r>
            <a:endParaRPr lang="en-US" sz="1600"/>
          </a:p>
        </p:txBody>
      </p:sp>
      <p:sp>
        <p:nvSpPr>
          <p:cNvPr id="13" name="Rectangle 12"/>
          <p:cNvSpPr/>
          <p:nvPr/>
        </p:nvSpPr>
        <p:spPr>
          <a:xfrm>
            <a:off x="6431780" y="5413544"/>
            <a:ext cx="3768980" cy="307777"/>
          </a:xfrm>
          <a:prstGeom prst="rect">
            <a:avLst/>
          </a:prstGeom>
        </p:spPr>
        <p:txBody>
          <a:bodyPr wrap="none">
            <a:spAutoFit/>
          </a:bodyPr>
          <a:lstStyle/>
          <a:p>
            <a:r>
              <a:rPr lang="en-US" sz="1400" b="1">
                <a:solidFill>
                  <a:schemeClr val="accent1">
                    <a:lumMod val="50000"/>
                  </a:schemeClr>
                </a:solidFill>
                <a:latin typeface="Arial" panose="020B0604020202020204" pitchFamily="34" charset="0"/>
              </a:rPr>
              <a:t>ENERGI4010</a:t>
            </a:r>
            <a:r>
              <a:rPr lang="en-US" sz="1400">
                <a:solidFill>
                  <a:srgbClr val="222222"/>
                </a:solidFill>
                <a:latin typeface="Arial" panose="020B0604020202020204" pitchFamily="34" charset="0"/>
              </a:rPr>
              <a:t> – </a:t>
            </a:r>
            <a:r>
              <a:rPr lang="en-US" sz="1400" err="1">
                <a:solidFill>
                  <a:srgbClr val="222222"/>
                </a:solidFill>
                <a:latin typeface="Arial" panose="020B0604020202020204" pitchFamily="34" charset="0"/>
              </a:rPr>
              <a:t>Bærekraftige</a:t>
            </a:r>
            <a:r>
              <a:rPr lang="en-US" sz="1400">
                <a:solidFill>
                  <a:srgbClr val="222222"/>
                </a:solidFill>
                <a:latin typeface="Arial" panose="020B0604020202020204" pitchFamily="34" charset="0"/>
              </a:rPr>
              <a:t> </a:t>
            </a:r>
            <a:r>
              <a:rPr lang="en-US" sz="1400" err="1">
                <a:solidFill>
                  <a:srgbClr val="222222"/>
                </a:solidFill>
                <a:latin typeface="Arial" panose="020B0604020202020204" pitchFamily="34" charset="0"/>
              </a:rPr>
              <a:t>energisystemer</a:t>
            </a:r>
            <a:endParaRPr lang="en-US" sz="1400"/>
          </a:p>
        </p:txBody>
      </p:sp>
    </p:spTree>
    <p:extLst>
      <p:ext uri="{BB962C8B-B14F-4D97-AF65-F5344CB8AC3E}">
        <p14:creationId xmlns:p14="http://schemas.microsoft.com/office/powerpoint/2010/main" val="13174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500"/>
                                        <p:tgtEl>
                                          <p:spTgt spid="12"/>
                                        </p:tgtEl>
                                      </p:cBhvr>
                                    </p:animEffect>
                                    <p:set>
                                      <p:cBhvr>
                                        <p:cTn id="7" dur="1" fill="hold">
                                          <p:stCondLst>
                                            <p:cond delay="1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500"/>
                                        <p:tgtEl>
                                          <p:spTgt spid="11"/>
                                        </p:tgtEl>
                                      </p:cBhvr>
                                    </p:animEffect>
                                    <p:set>
                                      <p:cBhvr>
                                        <p:cTn id="10" dur="1" fill="hold">
                                          <p:stCondLst>
                                            <p:cond delay="1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50444"/>
            <a:ext cx="11223171" cy="810979"/>
          </a:xfrm>
        </p:spPr>
        <p:txBody>
          <a:bodyPr>
            <a:normAutofit/>
          </a:bodyPr>
          <a:lstStyle/>
          <a:p>
            <a:r>
              <a:rPr lang="nb-NO" b="1">
                <a:solidFill>
                  <a:srgbClr val="C00000"/>
                </a:solidFill>
              </a:rPr>
              <a:t>Fordyp deg «fritt» i et masterstudie</a:t>
            </a:r>
            <a:endParaRPr lang="en-US" b="1">
              <a:solidFill>
                <a:srgbClr val="C00000"/>
              </a:solidFill>
            </a:endParaRPr>
          </a:p>
        </p:txBody>
      </p:sp>
      <p:sp>
        <p:nvSpPr>
          <p:cNvPr id="4" name="Content Placeholder 2"/>
          <p:cNvSpPr>
            <a:spLocks noGrp="1"/>
          </p:cNvSpPr>
          <p:nvPr>
            <p:ph idx="1"/>
          </p:nvPr>
        </p:nvSpPr>
        <p:spPr>
          <a:xfrm>
            <a:off x="838199" y="2572815"/>
            <a:ext cx="10421983" cy="3699914"/>
          </a:xfrm>
        </p:spPr>
        <p:txBody>
          <a:bodyPr>
            <a:normAutofit/>
          </a:bodyPr>
          <a:lstStyle/>
          <a:p>
            <a:pPr marL="0" indent="0">
              <a:buNone/>
            </a:pPr>
            <a:r>
              <a:rPr lang="nb-NO" sz="2400"/>
              <a:t>Syntese og studie av legeringer som fortsatt har ukjente strukturer og egenskaper. </a:t>
            </a:r>
          </a:p>
          <a:p>
            <a:pPr marL="0" indent="0">
              <a:buNone/>
            </a:pPr>
            <a:r>
              <a:rPr lang="nb-NO" sz="2000"/>
              <a:t>Forslag: </a:t>
            </a:r>
            <a:r>
              <a:rPr lang="nb-NO" sz="2000" b="1">
                <a:solidFill>
                  <a:srgbClr val="00B050"/>
                </a:solidFill>
              </a:rPr>
              <a:t>Kobberrik </a:t>
            </a:r>
            <a:r>
              <a:rPr lang="nb-NO" sz="2000" b="1" err="1">
                <a:solidFill>
                  <a:srgbClr val="00B050"/>
                </a:solidFill>
              </a:rPr>
              <a:t>Cu</a:t>
            </a:r>
            <a:r>
              <a:rPr lang="nb-NO" sz="2000" b="1">
                <a:solidFill>
                  <a:srgbClr val="00B050"/>
                </a:solidFill>
              </a:rPr>
              <a:t>-Pd-</a:t>
            </a:r>
            <a:r>
              <a:rPr lang="nb-NO" sz="2000" b="1" err="1">
                <a:solidFill>
                  <a:srgbClr val="00B050"/>
                </a:solidFill>
              </a:rPr>
              <a:t>Sn</a:t>
            </a:r>
            <a:r>
              <a:rPr lang="nb-NO" sz="2000" b="1">
                <a:solidFill>
                  <a:srgbClr val="00B050"/>
                </a:solidFill>
              </a:rPr>
              <a:t> fase</a:t>
            </a:r>
          </a:p>
          <a:p>
            <a:pPr marL="0" indent="0">
              <a:buNone/>
            </a:pPr>
            <a:r>
              <a:rPr lang="nb-NO" sz="2000"/>
              <a:t>Fasen har vist en tilsynelatende </a:t>
            </a:r>
            <a:r>
              <a:rPr lang="nb-NO" sz="2000" b="1" err="1">
                <a:solidFill>
                  <a:srgbClr val="00B050"/>
                </a:solidFill>
              </a:rPr>
              <a:t>martensitisk</a:t>
            </a:r>
            <a:r>
              <a:rPr lang="nb-NO" sz="2000" b="1">
                <a:solidFill>
                  <a:srgbClr val="00B050"/>
                </a:solidFill>
              </a:rPr>
              <a:t>* fasetransformasjon</a:t>
            </a:r>
            <a:r>
              <a:rPr lang="nb-NO" sz="2000"/>
              <a:t> ved «lav» temperatur og vi vil gjerne vite mer.</a:t>
            </a:r>
          </a:p>
          <a:p>
            <a:pPr marL="0" indent="0">
              <a:buNone/>
            </a:pPr>
            <a:endParaRPr lang="nb-NO" sz="2000"/>
          </a:p>
          <a:p>
            <a:pPr marL="0" indent="0">
              <a:buNone/>
            </a:pPr>
            <a:endParaRPr lang="nb-NO" sz="2000"/>
          </a:p>
          <a:p>
            <a:pPr marL="0" indent="0">
              <a:buNone/>
            </a:pPr>
            <a:r>
              <a:rPr lang="nb-NO" sz="1800">
                <a:solidFill>
                  <a:srgbClr val="00B050"/>
                </a:solidFill>
              </a:rPr>
              <a:t>Mulige spørsmål du kan besvare: </a:t>
            </a:r>
            <a:r>
              <a:rPr lang="nb-NO" sz="1800"/>
              <a:t>Hvilke egenskaper har fasene? Hva er strukturene til fasene involvert? Hva er orienteringssammenhengen og  grenseflaten mellom høy og lav temperaturfase. Hvilke orienteringsforhold har </a:t>
            </a:r>
            <a:r>
              <a:rPr lang="nb-NO" sz="1800" err="1"/>
              <a:t>evt</a:t>
            </a:r>
            <a:r>
              <a:rPr lang="nb-NO" sz="1800"/>
              <a:t> tvillinger som dannes? Ved hvilken temperatur skjer faseomvandlingen? Hvordan påvirkes den av kjemisksammensetning eller korn/partikkelstørrelse? Kan materialet og fasetransformasjonen utnyttes («dynamisk katalysator»?) Hvor stabilt er materialet i luft?...... </a:t>
            </a:r>
          </a:p>
        </p:txBody>
      </p:sp>
      <p:sp>
        <p:nvSpPr>
          <p:cNvPr id="5" name="TextBox 4"/>
          <p:cNvSpPr txBox="1"/>
          <p:nvPr/>
        </p:nvSpPr>
        <p:spPr>
          <a:xfrm>
            <a:off x="838199" y="4147744"/>
            <a:ext cx="6647846" cy="369332"/>
          </a:xfrm>
          <a:prstGeom prst="rect">
            <a:avLst/>
          </a:prstGeom>
          <a:noFill/>
          <a:ln>
            <a:solidFill>
              <a:schemeClr val="accent1"/>
            </a:solidFill>
          </a:ln>
        </p:spPr>
        <p:txBody>
          <a:bodyPr wrap="none" rtlCol="0">
            <a:spAutoFit/>
          </a:bodyPr>
          <a:lstStyle/>
          <a:p>
            <a:r>
              <a:rPr lang="nb-NO" b="1"/>
              <a:t>Bonus: </a:t>
            </a:r>
            <a:r>
              <a:rPr lang="nb-NO"/>
              <a:t>Du har svært stor frihet til å forme ditt eget prosjekt fra A-Å.</a:t>
            </a:r>
            <a:endParaRPr lang="en-US"/>
          </a:p>
        </p:txBody>
      </p:sp>
      <p:sp>
        <p:nvSpPr>
          <p:cNvPr id="6" name="Rectangle 5"/>
          <p:cNvSpPr/>
          <p:nvPr/>
        </p:nvSpPr>
        <p:spPr>
          <a:xfrm>
            <a:off x="838199" y="6272729"/>
            <a:ext cx="10341293" cy="369332"/>
          </a:xfrm>
          <a:prstGeom prst="rect">
            <a:avLst/>
          </a:prstGeom>
        </p:spPr>
        <p:txBody>
          <a:bodyPr wrap="none">
            <a:spAutoFit/>
          </a:bodyPr>
          <a:lstStyle/>
          <a:p>
            <a:r>
              <a:rPr lang="en-US"/>
              <a:t>For </a:t>
            </a:r>
            <a:r>
              <a:rPr lang="en-US" err="1"/>
              <a:t>mer</a:t>
            </a:r>
            <a:r>
              <a:rPr lang="en-US"/>
              <a:t> info om 	   *: </a:t>
            </a:r>
            <a:r>
              <a:rPr lang="en-US">
                <a:hlinkClick r:id="rId2"/>
              </a:rPr>
              <a:t>https://www.sciencedirect.com/topics/chemistry/martensitic-transformation</a:t>
            </a:r>
            <a:r>
              <a:rPr lang="en-US"/>
              <a:t>	</a:t>
            </a:r>
          </a:p>
        </p:txBody>
      </p:sp>
      <p:sp>
        <p:nvSpPr>
          <p:cNvPr id="7" name="Rectangle 6"/>
          <p:cNvSpPr/>
          <p:nvPr/>
        </p:nvSpPr>
        <p:spPr>
          <a:xfrm>
            <a:off x="2213288" y="584364"/>
            <a:ext cx="3657476" cy="1200329"/>
          </a:xfrm>
          <a:prstGeom prst="rect">
            <a:avLst/>
          </a:prstGeom>
        </p:spPr>
        <p:txBody>
          <a:bodyPr wrap="none">
            <a:spAutoFit/>
          </a:bodyPr>
          <a:lstStyle/>
          <a:p>
            <a:endParaRPr lang="nb-NO" b="1" u="sng">
              <a:hlinkClick r:id="rId3"/>
            </a:endParaRPr>
          </a:p>
          <a:p>
            <a:r>
              <a:rPr lang="nb-NO"/>
              <a:t>Kontakt </a:t>
            </a:r>
          </a:p>
          <a:p>
            <a:r>
              <a:rPr lang="nb-NO"/>
              <a:t>Anette E. Gunnæs</a:t>
            </a:r>
          </a:p>
          <a:p>
            <a:r>
              <a:rPr lang="nb-NO">
                <a:hlinkClick r:id="rId3"/>
              </a:rPr>
              <a:t>eleonora@fys.uio.no</a:t>
            </a:r>
            <a:r>
              <a:rPr lang="nb-NO"/>
              <a:t> eller 91514080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196" y="260774"/>
            <a:ext cx="1097280" cy="144326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3278" y="280417"/>
            <a:ext cx="1898168" cy="1423626"/>
          </a:xfrm>
          <a:prstGeom prst="rect">
            <a:avLst/>
          </a:prstGeom>
        </p:spPr>
      </p:pic>
      <p:sp>
        <p:nvSpPr>
          <p:cNvPr id="9" name="Rectangle 8"/>
          <p:cNvSpPr/>
          <p:nvPr/>
        </p:nvSpPr>
        <p:spPr>
          <a:xfrm>
            <a:off x="6684916" y="861363"/>
            <a:ext cx="2340577" cy="923330"/>
          </a:xfrm>
          <a:prstGeom prst="rect">
            <a:avLst/>
          </a:prstGeom>
        </p:spPr>
        <p:txBody>
          <a:bodyPr wrap="none">
            <a:spAutoFit/>
          </a:bodyPr>
          <a:lstStyle/>
          <a:p>
            <a:endParaRPr lang="nb-NO" b="1" u="sng">
              <a:hlinkClick r:id="rId3"/>
            </a:endParaRPr>
          </a:p>
          <a:p>
            <a:r>
              <a:rPr lang="nb-NO"/>
              <a:t>Ole Bjørn Karlsen</a:t>
            </a:r>
          </a:p>
          <a:p>
            <a:r>
              <a:rPr lang="nb-NO">
                <a:hlinkClick r:id="rId6"/>
              </a:rPr>
              <a:t>o.b.karlsen@fys.uio.no</a:t>
            </a:r>
            <a:endParaRPr lang="nb-NO"/>
          </a:p>
        </p:txBody>
      </p:sp>
    </p:spTree>
    <p:extLst>
      <p:ext uri="{BB962C8B-B14F-4D97-AF65-F5344CB8AC3E}">
        <p14:creationId xmlns:p14="http://schemas.microsoft.com/office/powerpoint/2010/main" val="123112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16730" y="1225177"/>
            <a:ext cx="3622766" cy="4475182"/>
          </a:xfrm>
          <a:prstGeom prst="rect">
            <a:avLst/>
          </a:prstGeom>
        </p:spPr>
      </p:pic>
      <p:sp>
        <p:nvSpPr>
          <p:cNvPr id="2" name="Title 1"/>
          <p:cNvSpPr>
            <a:spLocks noGrp="1"/>
          </p:cNvSpPr>
          <p:nvPr>
            <p:ph type="title"/>
          </p:nvPr>
        </p:nvSpPr>
        <p:spPr>
          <a:xfrm>
            <a:off x="707570" y="1770610"/>
            <a:ext cx="8810897" cy="1325563"/>
          </a:xfrm>
        </p:spPr>
        <p:txBody>
          <a:bodyPr>
            <a:normAutofit/>
          </a:bodyPr>
          <a:lstStyle/>
          <a:p>
            <a:r>
              <a:rPr lang="nb-NO" sz="3600" b="1">
                <a:solidFill>
                  <a:srgbClr val="C00000"/>
                </a:solidFill>
              </a:rPr>
              <a:t>Masteroppgaver knyttet til et forskerprosjekt med SINTEF</a:t>
            </a:r>
            <a:endParaRPr lang="en-US" sz="3600" b="1">
              <a:solidFill>
                <a:srgbClr val="C00000"/>
              </a:solidFill>
            </a:endParaRPr>
          </a:p>
        </p:txBody>
      </p:sp>
      <p:sp>
        <p:nvSpPr>
          <p:cNvPr id="3" name="Content Placeholder 2"/>
          <p:cNvSpPr>
            <a:spLocks noGrp="1"/>
          </p:cNvSpPr>
          <p:nvPr>
            <p:ph idx="1"/>
          </p:nvPr>
        </p:nvSpPr>
        <p:spPr>
          <a:xfrm>
            <a:off x="787586" y="3224756"/>
            <a:ext cx="7966166" cy="2804160"/>
          </a:xfrm>
        </p:spPr>
        <p:txBody>
          <a:bodyPr>
            <a:normAutofit fontScale="70000" lnSpcReduction="20000"/>
          </a:bodyPr>
          <a:lstStyle/>
          <a:p>
            <a:pPr marL="0" indent="0">
              <a:buNone/>
            </a:pPr>
            <a:r>
              <a:rPr lang="nb-NO"/>
              <a:t>Det er mulig å kunne delta i et av flere ulike pågående energirelaterte NFR prosjekter og fordype deg i et spennende og aktuelt forskningsfelt. </a:t>
            </a:r>
          </a:p>
          <a:p>
            <a:pPr marL="0" indent="0">
              <a:buNone/>
            </a:pPr>
            <a:endParaRPr lang="nb-NO"/>
          </a:p>
          <a:p>
            <a:pPr marL="0" indent="0">
              <a:buNone/>
            </a:pPr>
            <a:r>
              <a:rPr lang="nb-NO"/>
              <a:t>Aktuell tematikk kan f.eks. være: </a:t>
            </a:r>
          </a:p>
          <a:p>
            <a:pPr marL="514350" indent="-514350">
              <a:buAutoNum type="arabicParenR"/>
            </a:pPr>
            <a:r>
              <a:rPr lang="nb-NO"/>
              <a:t>Utforskning av </a:t>
            </a:r>
            <a:r>
              <a:rPr lang="nb-NO" b="1" err="1">
                <a:solidFill>
                  <a:srgbClr val="00B050"/>
                </a:solidFill>
              </a:rPr>
              <a:t>termoelektriskematerialer</a:t>
            </a:r>
            <a:r>
              <a:rPr lang="nb-NO">
                <a:solidFill>
                  <a:srgbClr val="00B050"/>
                </a:solidFill>
              </a:rPr>
              <a:t>*</a:t>
            </a:r>
            <a:r>
              <a:rPr lang="nb-NO"/>
              <a:t> med utgangspunkt i utvikling av </a:t>
            </a:r>
            <a:r>
              <a:rPr lang="nb-NO" b="1">
                <a:solidFill>
                  <a:srgbClr val="00B050"/>
                </a:solidFill>
              </a:rPr>
              <a:t>høyentropilegeringer**. </a:t>
            </a:r>
          </a:p>
          <a:p>
            <a:pPr marL="514350" indent="-514350">
              <a:buAutoNum type="arabicParenR"/>
            </a:pPr>
            <a:r>
              <a:rPr lang="nb-NO"/>
              <a:t>Studie av magnetiske faser dannet ved 3D-printing (</a:t>
            </a:r>
            <a:r>
              <a:rPr lang="nb-NO" b="1">
                <a:solidFill>
                  <a:srgbClr val="00B050"/>
                </a:solidFill>
              </a:rPr>
              <a:t>additive </a:t>
            </a:r>
            <a:r>
              <a:rPr lang="nb-NO" b="1" err="1">
                <a:solidFill>
                  <a:srgbClr val="00B050"/>
                </a:solidFill>
              </a:rPr>
              <a:t>manufacturing</a:t>
            </a:r>
            <a:r>
              <a:rPr lang="nb-NO" b="1">
                <a:solidFill>
                  <a:srgbClr val="00B050"/>
                </a:solidFill>
              </a:rPr>
              <a:t>***</a:t>
            </a:r>
            <a:r>
              <a:rPr lang="nb-NO"/>
              <a:t>) av potensielle høyentropilegeringer.</a:t>
            </a:r>
          </a:p>
          <a:p>
            <a:pPr marL="0" indent="0">
              <a:buNone/>
            </a:pPr>
            <a:r>
              <a:rPr lang="nb-NO"/>
              <a:t> </a:t>
            </a:r>
            <a:endParaRPr lang="en-US"/>
          </a:p>
        </p:txBody>
      </p:sp>
      <p:sp>
        <p:nvSpPr>
          <p:cNvPr id="4" name="Rectangle 3"/>
          <p:cNvSpPr/>
          <p:nvPr/>
        </p:nvSpPr>
        <p:spPr>
          <a:xfrm>
            <a:off x="113211" y="6157498"/>
            <a:ext cx="12009119" cy="584775"/>
          </a:xfrm>
          <a:prstGeom prst="rect">
            <a:avLst/>
          </a:prstGeom>
        </p:spPr>
        <p:txBody>
          <a:bodyPr wrap="square">
            <a:spAutoFit/>
          </a:bodyPr>
          <a:lstStyle/>
          <a:p>
            <a:r>
              <a:rPr lang="en-US"/>
              <a:t>For </a:t>
            </a:r>
            <a:r>
              <a:rPr lang="en-US" err="1"/>
              <a:t>mer</a:t>
            </a:r>
            <a:r>
              <a:rPr lang="en-US"/>
              <a:t> info om 	   </a:t>
            </a:r>
            <a:r>
              <a:rPr lang="en-US" sz="1400"/>
              <a:t>*: </a:t>
            </a:r>
            <a:r>
              <a:rPr lang="en-US" sz="1400">
                <a:hlinkClick r:id="rId3"/>
              </a:rPr>
              <a:t>https://sites.google.com/site/cl663lcj1/home/thermoelectric-materials</a:t>
            </a:r>
            <a:r>
              <a:rPr lang="en-US" sz="1400"/>
              <a:t>, **: </a:t>
            </a:r>
            <a:r>
              <a:rPr lang="en-US" sz="1400">
                <a:hlinkClick r:id="rId4"/>
              </a:rPr>
              <a:t>https://en.wikipedia.org/wiki/High_entropy_alloys</a:t>
            </a:r>
            <a:r>
              <a:rPr lang="en-US" sz="1400"/>
              <a:t>, </a:t>
            </a:r>
          </a:p>
          <a:p>
            <a:r>
              <a:rPr lang="en-US" sz="1400"/>
              <a:t>	          	***: </a:t>
            </a:r>
            <a:r>
              <a:rPr lang="en-US" sz="1400">
                <a:hlinkClick r:id="rId5"/>
              </a:rPr>
              <a:t>https://www.ge.com/additive/additive-manufacturing</a:t>
            </a:r>
            <a:endParaRPr lang="en-US" sz="1400"/>
          </a:p>
        </p:txBody>
      </p:sp>
      <p:sp>
        <p:nvSpPr>
          <p:cNvPr id="5" name="TextBox 4"/>
          <p:cNvSpPr txBox="1"/>
          <p:nvPr/>
        </p:nvSpPr>
        <p:spPr>
          <a:xfrm>
            <a:off x="725536" y="5531001"/>
            <a:ext cx="8774966" cy="369332"/>
          </a:xfrm>
          <a:prstGeom prst="rect">
            <a:avLst/>
          </a:prstGeom>
          <a:noFill/>
          <a:ln>
            <a:solidFill>
              <a:schemeClr val="accent1"/>
            </a:solidFill>
          </a:ln>
        </p:spPr>
        <p:txBody>
          <a:bodyPr wrap="none" rtlCol="0">
            <a:spAutoFit/>
          </a:bodyPr>
          <a:lstStyle/>
          <a:p>
            <a:r>
              <a:rPr lang="nb-NO" b="1"/>
              <a:t>Bonus: </a:t>
            </a:r>
            <a:r>
              <a:rPr lang="nb-NO"/>
              <a:t>få nettverk utenfor UiO og innsikt i hvordan det er å inngå i et større forskerprosjekt.</a:t>
            </a:r>
            <a:endParaRPr lang="en-US"/>
          </a:p>
        </p:txBody>
      </p:sp>
      <p:sp>
        <p:nvSpPr>
          <p:cNvPr id="7" name="Rectangle 6"/>
          <p:cNvSpPr/>
          <p:nvPr/>
        </p:nvSpPr>
        <p:spPr>
          <a:xfrm>
            <a:off x="2213288" y="505989"/>
            <a:ext cx="3657476" cy="1200329"/>
          </a:xfrm>
          <a:prstGeom prst="rect">
            <a:avLst/>
          </a:prstGeom>
        </p:spPr>
        <p:txBody>
          <a:bodyPr wrap="none">
            <a:spAutoFit/>
          </a:bodyPr>
          <a:lstStyle/>
          <a:p>
            <a:endParaRPr lang="nb-NO" b="1" u="sng">
              <a:hlinkClick r:id="rId6"/>
            </a:endParaRPr>
          </a:p>
          <a:p>
            <a:r>
              <a:rPr lang="nb-NO"/>
              <a:t>Kontakt </a:t>
            </a:r>
          </a:p>
          <a:p>
            <a:r>
              <a:rPr lang="nb-NO"/>
              <a:t>Anette E. Gunnæs</a:t>
            </a:r>
          </a:p>
          <a:p>
            <a:r>
              <a:rPr lang="nb-NO">
                <a:hlinkClick r:id="rId6"/>
              </a:rPr>
              <a:t>eleonora@fys.uio.no</a:t>
            </a:r>
            <a:r>
              <a:rPr lang="nb-NO"/>
              <a:t> eller 91514080 </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196" y="182399"/>
            <a:ext cx="1097280" cy="1443269"/>
          </a:xfrm>
          <a:prstGeom prst="rect">
            <a:avLst/>
          </a:prstGeom>
        </p:spPr>
      </p:pic>
    </p:spTree>
    <p:extLst>
      <p:ext uri="{BB962C8B-B14F-4D97-AF65-F5344CB8AC3E}">
        <p14:creationId xmlns:p14="http://schemas.microsoft.com/office/powerpoint/2010/main" val="365925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536" y="1461908"/>
            <a:ext cx="8810897" cy="1325563"/>
          </a:xfrm>
        </p:spPr>
        <p:txBody>
          <a:bodyPr>
            <a:normAutofit/>
          </a:bodyPr>
          <a:lstStyle/>
          <a:p>
            <a:r>
              <a:rPr lang="nb-NO" sz="3600" b="1">
                <a:solidFill>
                  <a:srgbClr val="C00000"/>
                </a:solidFill>
              </a:rPr>
              <a:t>Masteroppgaver på materialteori, kvantefysikk</a:t>
            </a:r>
            <a:endParaRPr lang="en-US" sz="3600" b="1">
              <a:solidFill>
                <a:srgbClr val="C00000"/>
              </a:solidFill>
            </a:endParaRPr>
          </a:p>
        </p:txBody>
      </p:sp>
      <p:sp>
        <p:nvSpPr>
          <p:cNvPr id="3" name="Content Placeholder 2"/>
          <p:cNvSpPr>
            <a:spLocks noGrp="1"/>
          </p:cNvSpPr>
          <p:nvPr>
            <p:ph idx="1"/>
          </p:nvPr>
        </p:nvSpPr>
        <p:spPr>
          <a:xfrm>
            <a:off x="822926" y="2595015"/>
            <a:ext cx="8244874" cy="3305318"/>
          </a:xfrm>
        </p:spPr>
        <p:txBody>
          <a:bodyPr>
            <a:normAutofit fontScale="62500" lnSpcReduction="20000"/>
          </a:bodyPr>
          <a:lstStyle/>
          <a:p>
            <a:pPr marL="0" indent="0">
              <a:lnSpc>
                <a:spcPct val="120000"/>
              </a:lnSpc>
              <a:buNone/>
            </a:pPr>
            <a:r>
              <a:rPr lang="nb-NO"/>
              <a:t>Du vil lære å mestre den kommersialiserte programpakken VASP, og ved hjelp av høy-presterende superdatamaskiner vil du beregne og analysere egenskapene til viten-skapelig interessante materialer. Teoriene, tilnærmingene og algoritmene er basert på </a:t>
            </a:r>
            <a:r>
              <a:rPr lang="nb-NO" err="1"/>
              <a:t>Kohn</a:t>
            </a:r>
            <a:r>
              <a:rPr lang="nb-NO"/>
              <a:t>-</a:t>
            </a:r>
            <a:r>
              <a:rPr lang="nb-NO" err="1"/>
              <a:t>Sham</a:t>
            </a:r>
            <a:r>
              <a:rPr lang="nb-NO"/>
              <a:t>-metoden innenfor </a:t>
            </a:r>
            <a:r>
              <a:rPr lang="nb-NO" err="1"/>
              <a:t>tetthetsfunksjonalteorien</a:t>
            </a:r>
            <a:r>
              <a:rPr lang="nb-NO"/>
              <a:t> (DFT). Prosjektet kan også omfatte programmering </a:t>
            </a:r>
            <a:r>
              <a:rPr lang="nb-NO" err="1"/>
              <a:t>of</a:t>
            </a:r>
            <a:r>
              <a:rPr lang="nb-NO"/>
              <a:t> utvikling av fysiske modeller knyttet til DFT-beregningene. Detaljer i prosjektoppgaven og valg  av material bestemmer vi etter en diskusjon.</a:t>
            </a:r>
          </a:p>
          <a:p>
            <a:pPr marL="0" indent="0">
              <a:buNone/>
            </a:pPr>
            <a:r>
              <a:rPr lang="nb-NO"/>
              <a:t>Aktuell tematikk kan f.eks. være: </a:t>
            </a:r>
          </a:p>
          <a:p>
            <a:pPr marL="514350" indent="-514350">
              <a:buAutoNum type="arabicParenR"/>
            </a:pPr>
            <a:r>
              <a:rPr lang="nb-NO"/>
              <a:t>Utforskning av nye </a:t>
            </a:r>
            <a:r>
              <a:rPr lang="nb-NO" b="1">
                <a:solidFill>
                  <a:srgbClr val="00B050"/>
                </a:solidFill>
              </a:rPr>
              <a:t>solcellematerialer</a:t>
            </a:r>
            <a:r>
              <a:rPr lang="nb-NO"/>
              <a:t>.</a:t>
            </a:r>
          </a:p>
          <a:p>
            <a:pPr marL="514350" indent="-514350">
              <a:buAutoNum type="arabicParenR"/>
            </a:pPr>
            <a:r>
              <a:rPr lang="nb-NO"/>
              <a:t>Studie av </a:t>
            </a:r>
            <a:r>
              <a:rPr lang="nb-NO" b="1">
                <a:solidFill>
                  <a:srgbClr val="00B050"/>
                </a:solidFill>
              </a:rPr>
              <a:t>2-dimensjonale</a:t>
            </a:r>
            <a:r>
              <a:rPr lang="nb-NO"/>
              <a:t> materialer.</a:t>
            </a:r>
          </a:p>
          <a:p>
            <a:pPr marL="0" indent="0">
              <a:buNone/>
            </a:pPr>
            <a:r>
              <a:rPr lang="nb-NO"/>
              <a:t> </a:t>
            </a:r>
            <a:endParaRPr lang="en-US"/>
          </a:p>
        </p:txBody>
      </p:sp>
      <p:sp>
        <p:nvSpPr>
          <p:cNvPr id="4" name="Rectangle 3"/>
          <p:cNvSpPr/>
          <p:nvPr/>
        </p:nvSpPr>
        <p:spPr>
          <a:xfrm>
            <a:off x="113211" y="6157498"/>
            <a:ext cx="12009119" cy="369332"/>
          </a:xfrm>
          <a:prstGeom prst="rect">
            <a:avLst/>
          </a:prstGeom>
        </p:spPr>
        <p:txBody>
          <a:bodyPr wrap="square">
            <a:spAutoFit/>
          </a:bodyPr>
          <a:lstStyle/>
          <a:p>
            <a:r>
              <a:rPr lang="en-US"/>
              <a:t>For </a:t>
            </a:r>
            <a:r>
              <a:rPr lang="en-US" err="1"/>
              <a:t>mer</a:t>
            </a:r>
            <a:r>
              <a:rPr lang="en-US"/>
              <a:t> info om 	   </a:t>
            </a:r>
            <a:r>
              <a:rPr lang="en-US" sz="1400"/>
              <a:t>: https://folk.universitetetioslo.no/clasp/</a:t>
            </a:r>
          </a:p>
        </p:txBody>
      </p:sp>
      <p:sp>
        <p:nvSpPr>
          <p:cNvPr id="5" name="TextBox 4"/>
          <p:cNvSpPr txBox="1"/>
          <p:nvPr/>
        </p:nvSpPr>
        <p:spPr>
          <a:xfrm>
            <a:off x="725536" y="5531001"/>
            <a:ext cx="4321761" cy="369332"/>
          </a:xfrm>
          <a:prstGeom prst="rect">
            <a:avLst/>
          </a:prstGeom>
          <a:noFill/>
          <a:ln>
            <a:solidFill>
              <a:schemeClr val="accent1"/>
            </a:solidFill>
          </a:ln>
        </p:spPr>
        <p:txBody>
          <a:bodyPr wrap="none" rtlCol="0">
            <a:spAutoFit/>
          </a:bodyPr>
          <a:lstStyle/>
          <a:p>
            <a:r>
              <a:rPr lang="nb-NO" b="1"/>
              <a:t>Bonus: </a:t>
            </a:r>
            <a:r>
              <a:rPr lang="nb-NO"/>
              <a:t> Utvikle ferdigheter i programmering</a:t>
            </a:r>
            <a:endParaRPr lang="en-US"/>
          </a:p>
        </p:txBody>
      </p:sp>
      <p:sp>
        <p:nvSpPr>
          <p:cNvPr id="7" name="Rectangle 6"/>
          <p:cNvSpPr/>
          <p:nvPr/>
        </p:nvSpPr>
        <p:spPr>
          <a:xfrm>
            <a:off x="2213288" y="505989"/>
            <a:ext cx="2366225" cy="1200329"/>
          </a:xfrm>
          <a:prstGeom prst="rect">
            <a:avLst/>
          </a:prstGeom>
        </p:spPr>
        <p:txBody>
          <a:bodyPr wrap="none">
            <a:spAutoFit/>
          </a:bodyPr>
          <a:lstStyle/>
          <a:p>
            <a:endParaRPr lang="nb-NO" b="1" u="sng">
              <a:hlinkClick r:id="rId2"/>
            </a:endParaRPr>
          </a:p>
          <a:p>
            <a:r>
              <a:rPr lang="nb-NO"/>
              <a:t>Kontakt </a:t>
            </a:r>
          </a:p>
          <a:p>
            <a:r>
              <a:rPr lang="nb-NO"/>
              <a:t>Clas Persson</a:t>
            </a:r>
          </a:p>
          <a:p>
            <a:r>
              <a:rPr lang="nb-NO">
                <a:latin typeface="Calibri" panose="020F0502020204030204" pitchFamily="34" charset="0"/>
                <a:cs typeface="Calibri" panose="020F0502020204030204" pitchFamily="34" charset="0"/>
              </a:rPr>
              <a:t>clas.person@fys.uio.no</a:t>
            </a:r>
            <a:endParaRPr lang="nb-NO"/>
          </a:p>
        </p:txBody>
      </p:sp>
      <p:pic>
        <p:nvPicPr>
          <p:cNvPr id="10" name="Picture 13" descr="ClasPersson.jpg"/>
          <p:cNvPicPr>
            <a:picLocks noChangeAspect="1"/>
          </p:cNvPicPr>
          <p:nvPr/>
        </p:nvPicPr>
        <p:blipFill>
          <a:blip r:embed="rId3" cstate="print">
            <a:extLst>
              <a:ext uri="{28A0092B-C50C-407E-A947-70E740481C1C}">
                <a14:useLocalDpi xmlns:a14="http://schemas.microsoft.com/office/drawing/2010/main" val="0"/>
              </a:ext>
            </a:extLst>
          </a:blip>
          <a:srcRect l="23608" r="26173" b="48578"/>
          <a:stretch>
            <a:fillRect/>
          </a:stretch>
        </p:blipFill>
        <p:spPr bwMode="auto">
          <a:xfrm>
            <a:off x="787586" y="313020"/>
            <a:ext cx="1106528" cy="132900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1" name="Group 4"/>
          <p:cNvGrpSpPr>
            <a:grpSpLocks/>
          </p:cNvGrpSpPr>
          <p:nvPr/>
        </p:nvGrpSpPr>
        <p:grpSpPr bwMode="auto">
          <a:xfrm>
            <a:off x="8938809" y="2900422"/>
            <a:ext cx="3006174" cy="2239800"/>
            <a:chOff x="1656" y="3122"/>
            <a:chExt cx="1526" cy="1065"/>
          </a:xfrm>
        </p:grpSpPr>
        <p:sp>
          <p:nvSpPr>
            <p:cNvPr id="12" name="Text Box 5"/>
            <p:cNvSpPr txBox="1">
              <a:spLocks noChangeArrowheads="1"/>
            </p:cNvSpPr>
            <p:nvPr/>
          </p:nvSpPr>
          <p:spPr bwMode="auto">
            <a:xfrm>
              <a:off x="1691" y="3122"/>
              <a:ext cx="1379" cy="22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spcBef>
                  <a:spcPct val="20000"/>
                </a:spcBef>
                <a:buClr>
                  <a:schemeClr val="accent2"/>
                </a:buClr>
                <a:buSzPct val="75000"/>
                <a:buFont typeface="Monotype Sorts" pitchFamily="2" charset="2"/>
                <a:buChar char="•"/>
                <a:defRPr sz="3200" b="1" i="1">
                  <a:solidFill>
                    <a:srgbClr val="294D2A"/>
                  </a:solidFill>
                  <a:latin typeface="Times New Roman" panose="02020603050405020304" pitchFamily="18" charset="0"/>
                </a:defRPr>
              </a:lvl1pPr>
              <a:lvl2pPr marL="742950" indent="-285750" defTabSz="801688">
                <a:spcBef>
                  <a:spcPct val="20000"/>
                </a:spcBef>
                <a:buClr>
                  <a:schemeClr val="accent1"/>
                </a:buClr>
                <a:buChar char="–"/>
                <a:defRPr sz="2800" i="1">
                  <a:solidFill>
                    <a:srgbClr val="294D2A"/>
                  </a:solidFill>
                  <a:latin typeface="Times New Roman" panose="02020603050405020304" pitchFamily="18" charset="0"/>
                </a:defRPr>
              </a:lvl2pPr>
              <a:lvl3pPr marL="1143000" indent="-228600" defTabSz="801688">
                <a:spcBef>
                  <a:spcPct val="20000"/>
                </a:spcBef>
                <a:buClr>
                  <a:schemeClr val="accent2"/>
                </a:buClr>
                <a:buSzPct val="100000"/>
                <a:buChar char="•"/>
                <a:defRPr sz="2400" i="1">
                  <a:solidFill>
                    <a:srgbClr val="294D2A"/>
                  </a:solidFill>
                  <a:latin typeface="Times New Roman" panose="02020603050405020304" pitchFamily="18" charset="0"/>
                </a:defRPr>
              </a:lvl3pPr>
              <a:lvl4pPr marL="1600200" indent="-228600" defTabSz="801688">
                <a:spcBef>
                  <a:spcPct val="20000"/>
                </a:spcBef>
                <a:buClr>
                  <a:schemeClr val="accent2"/>
                </a:buClr>
                <a:buSzPct val="65000"/>
                <a:buFont typeface="Monotype Sorts" pitchFamily="2" charset="2"/>
                <a:buChar char="l"/>
                <a:defRPr sz="2000" i="1">
                  <a:solidFill>
                    <a:schemeClr val="tx2"/>
                  </a:solidFill>
                  <a:latin typeface="Times New Roman" panose="02020603050405020304" pitchFamily="18" charset="0"/>
                </a:defRPr>
              </a:lvl4pPr>
              <a:lvl5pPr marL="2057400" indent="-228600" defTabSz="801688">
                <a:spcBef>
                  <a:spcPct val="20000"/>
                </a:spcBef>
                <a:buClr>
                  <a:schemeClr val="accent1"/>
                </a:buClr>
                <a:buChar char="–"/>
                <a:defRPr sz="2000" i="1">
                  <a:solidFill>
                    <a:schemeClr val="tx2"/>
                  </a:solidFill>
                  <a:latin typeface="Times New Roman" panose="02020603050405020304" pitchFamily="18" charset="0"/>
                </a:defRPr>
              </a:lvl5pPr>
              <a:lvl6pPr marL="25146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6pPr>
              <a:lvl7pPr marL="29718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7pPr>
              <a:lvl8pPr marL="34290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8pPr>
              <a:lvl9pPr marL="3886200" indent="-228600" defTabSz="801688" eaLnBrk="0" fontAlgn="base" hangingPunct="0">
                <a:spcBef>
                  <a:spcPct val="20000"/>
                </a:spcBef>
                <a:spcAft>
                  <a:spcPct val="0"/>
                </a:spcAft>
                <a:buClr>
                  <a:schemeClr val="accent1"/>
                </a:buClr>
                <a:buChar char="–"/>
                <a:defRPr sz="2000" i="1">
                  <a:solidFill>
                    <a:schemeClr val="tx2"/>
                  </a:solidFill>
                  <a:latin typeface="Times New Roman" panose="02020603050405020304" pitchFamily="18" charset="0"/>
                </a:defRPr>
              </a:lvl9pPr>
            </a:lstStyle>
            <a:p>
              <a:pPr eaLnBrk="1" hangingPunct="1">
                <a:spcBef>
                  <a:spcPct val="0"/>
                </a:spcBef>
                <a:buClrTx/>
                <a:buSzTx/>
                <a:buFontTx/>
                <a:buNone/>
              </a:pPr>
              <a:r>
                <a:rPr lang="sv-SE" altLang="en-US" sz="2400" i="0">
                  <a:solidFill>
                    <a:schemeClr val="tx1"/>
                  </a:solidFill>
                  <a:latin typeface="Arial" panose="020B0604020202020204" pitchFamily="34" charset="0"/>
                  <a:ea typeface="ヒラギノ角ゴ Pro W3"/>
                  <a:cs typeface="ヒラギノ角ゴ Pro W3"/>
                </a:rPr>
                <a:t>superdatamaskin</a:t>
              </a:r>
              <a:endParaRPr lang="en-US" altLang="en-US" sz="1800" b="0" i="0">
                <a:solidFill>
                  <a:schemeClr val="accent2"/>
                </a:solidFill>
                <a:latin typeface="Arial" panose="020B0604020202020204" pitchFamily="34" charset="0"/>
                <a:ea typeface="ヒラギノ角ゴ Pro W3"/>
                <a:cs typeface="ヒラギノ角ゴ Pro W3"/>
              </a:endParaRPr>
            </a:p>
          </p:txBody>
        </p:sp>
        <p:pic>
          <p:nvPicPr>
            <p:cNvPr id="13" name="Picture 6" descr="docenten_image"/>
            <p:cNvPicPr>
              <a:picLocks noChangeAspect="1" noChangeArrowheads="1"/>
            </p:cNvPicPr>
            <p:nvPr/>
          </p:nvPicPr>
          <p:blipFill>
            <a:blip r:embed="rId4">
              <a:extLst>
                <a:ext uri="{28A0092B-C50C-407E-A947-70E740481C1C}">
                  <a14:useLocalDpi xmlns:a14="http://schemas.microsoft.com/office/drawing/2010/main" val="0"/>
                </a:ext>
              </a:extLst>
            </a:blip>
            <a:srcRect b="19846"/>
            <a:stretch>
              <a:fillRect/>
            </a:stretch>
          </p:blipFill>
          <p:spPr bwMode="auto">
            <a:xfrm>
              <a:off x="2504" y="3408"/>
              <a:ext cx="67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inspnnb_1525_149x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 y="3552"/>
              <a:ext cx="63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8"/>
            <p:cNvSpPr>
              <a:spLocks noChangeShapeType="1"/>
            </p:cNvSpPr>
            <p:nvPr/>
          </p:nvSpPr>
          <p:spPr bwMode="auto">
            <a:xfrm flipV="1">
              <a:off x="2237" y="3904"/>
              <a:ext cx="288" cy="48"/>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0" name="Picture 14" descr="img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5607" y="1574825"/>
            <a:ext cx="1976547" cy="108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638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faultSectionNames xmlns="de529ac4-1dc8-4eb1-82d9-5d15a244d27a" xsi:nil="true"/>
    <Invited_Members xmlns="de529ac4-1dc8-4eb1-82d9-5d15a244d27a" xsi:nil="true"/>
    <Is_Collaboration_Space_Locked xmlns="de529ac4-1dc8-4eb1-82d9-5d15a244d27a" xsi:nil="true"/>
    <Math_Settings xmlns="de529ac4-1dc8-4eb1-82d9-5d15a244d27a" xsi:nil="true"/>
    <Members xmlns="de529ac4-1dc8-4eb1-82d9-5d15a244d27a">
      <UserInfo>
        <DisplayName/>
        <AccountId xsi:nil="true"/>
        <AccountType/>
      </UserInfo>
    </Members>
    <Leaders xmlns="de529ac4-1dc8-4eb1-82d9-5d15a244d27a">
      <UserInfo>
        <DisplayName/>
        <AccountId xsi:nil="true"/>
        <AccountType/>
      </UserInfo>
    </Leaders>
    <Distribution_Groups xmlns="de529ac4-1dc8-4eb1-82d9-5d15a244d27a" xsi:nil="true"/>
    <TeamsChannelId xmlns="de529ac4-1dc8-4eb1-82d9-5d15a244d27a" xsi:nil="true"/>
    <Member_Groups xmlns="de529ac4-1dc8-4eb1-82d9-5d15a244d27a">
      <UserInfo>
        <DisplayName/>
        <AccountId xsi:nil="true"/>
        <AccountType/>
      </UserInfo>
    </Member_Groups>
    <FolderType xmlns="de529ac4-1dc8-4eb1-82d9-5d15a244d27a" xsi:nil="true"/>
    <Owner xmlns="de529ac4-1dc8-4eb1-82d9-5d15a244d27a">
      <UserInfo>
        <DisplayName/>
        <AccountId xsi:nil="true"/>
        <AccountType/>
      </UserInfo>
    </Owner>
    <NotebookType xmlns="de529ac4-1dc8-4eb1-82d9-5d15a244d27a" xsi:nil="true"/>
    <CultureName xmlns="de529ac4-1dc8-4eb1-82d9-5d15a244d27a" xsi:nil="true"/>
    <AppVersion xmlns="de529ac4-1dc8-4eb1-82d9-5d15a244d27a" xsi:nil="true"/>
    <Templates xmlns="de529ac4-1dc8-4eb1-82d9-5d15a244d27a" xsi:nil="true"/>
    <Self_Registration_Enabled xmlns="de529ac4-1dc8-4eb1-82d9-5d15a244d27a" xsi:nil="true"/>
    <LMS_Mappings xmlns="de529ac4-1dc8-4eb1-82d9-5d15a244d27a" xsi:nil="true"/>
    <Invited_Leaders xmlns="de529ac4-1dc8-4eb1-82d9-5d15a244d27a" xsi:nil="true"/>
    <IsNotebookLocked xmlns="de529ac4-1dc8-4eb1-82d9-5d15a244d27a" xsi:nil="true"/>
    <Has_Leaders_Only_SectionGroup xmlns="de529ac4-1dc8-4eb1-82d9-5d15a244d2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3B322D6380F2647AA100C1EEC5DAFE9" ma:contentTypeVersion="24" ma:contentTypeDescription="Opprett et nytt dokument." ma:contentTypeScope="" ma:versionID="7b233601fd353fdd532a509b421e64bb">
  <xsd:schema xmlns:xsd="http://www.w3.org/2001/XMLSchema" xmlns:xs="http://www.w3.org/2001/XMLSchema" xmlns:p="http://schemas.microsoft.com/office/2006/metadata/properties" xmlns:ns2="de529ac4-1dc8-4eb1-82d9-5d15a244d27a" targetNamespace="http://schemas.microsoft.com/office/2006/metadata/properties" ma:root="true" ma:fieldsID="85c11a781fd83a9f233b3bef1941ffa5" ns2:_="">
    <xsd:import namespace="de529ac4-1dc8-4eb1-82d9-5d15a244d27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29ac4-1dc8-4eb1-82d9-5d15a244d27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DF0BE-CD51-42BD-8EA8-0619498A68DD}">
  <ds:schemaRefs>
    <ds:schemaRef ds:uri="http://schemas.microsoft.com/sharepoint/v3/contenttype/forms"/>
  </ds:schemaRefs>
</ds:datastoreItem>
</file>

<file path=customXml/itemProps2.xml><?xml version="1.0" encoding="utf-8"?>
<ds:datastoreItem xmlns:ds="http://schemas.openxmlformats.org/officeDocument/2006/customXml" ds:itemID="{23CB6B02-7F85-4766-A51A-10527217D62D}">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de529ac4-1dc8-4eb1-82d9-5d15a244d27a"/>
    <ds:schemaRef ds:uri="http://www.w3.org/XML/1998/namespace"/>
  </ds:schemaRefs>
</ds:datastoreItem>
</file>

<file path=customXml/itemProps3.xml><?xml version="1.0" encoding="utf-8"?>
<ds:datastoreItem xmlns:ds="http://schemas.openxmlformats.org/officeDocument/2006/customXml" ds:itemID="{5C6FDBC0-092C-4279-8710-3D0D8BAA2C96}">
  <ds:schemaRefs>
    <ds:schemaRef ds:uri="de529ac4-1dc8-4eb1-82d9-5d15a244d2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1283</Words>
  <Application>Microsoft Macintosh PowerPoint</Application>
  <PresentationFormat>Widescreen</PresentationFormat>
  <Paragraphs>208</Paragraphs>
  <Slides>11</Slides>
  <Notes>5</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11</vt:i4>
      </vt:variant>
    </vt:vector>
  </HeadingPairs>
  <TitlesOfParts>
    <vt:vector size="19" baseType="lpstr">
      <vt:lpstr>Arial</vt:lpstr>
      <vt:lpstr>Book Antiqua</vt:lpstr>
      <vt:lpstr>Calibri</vt:lpstr>
      <vt:lpstr>Calibri Light</vt:lpstr>
      <vt:lpstr>Century Gothic</vt:lpstr>
      <vt:lpstr>Monotype Sorts</vt:lpstr>
      <vt:lpstr>Times New Roman</vt:lpstr>
      <vt:lpstr>Office Theme</vt:lpstr>
      <vt:lpstr>PowerPoint-presentasjon</vt:lpstr>
      <vt:lpstr>PowerPoint-presentasjon</vt:lpstr>
      <vt:lpstr>PowerPoint-presentasjon</vt:lpstr>
      <vt:lpstr>PowerPoint-presentasjon</vt:lpstr>
      <vt:lpstr>PowerPoint-presentasjon</vt:lpstr>
      <vt:lpstr>PowerPoint-presentasjon</vt:lpstr>
      <vt:lpstr>Fordyp deg «fritt» i et masterstudie</vt:lpstr>
      <vt:lpstr>Masteroppgaver knyttet til et forskerprosjekt med SINTEF</vt:lpstr>
      <vt:lpstr>Masteroppgaver på materialteori, kvantefysikk</vt:lpstr>
      <vt:lpstr>Masteroppgaver på struktur og optiske egenskaper til fotovoltaiske og fotokatalytiske materialer</vt:lpstr>
      <vt:lpstr>PowerPoint-presentasjon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Anette Eleonora Gunnæs</dc:creator>
  <cp:lastModifiedBy>Elina Melteig</cp:lastModifiedBy>
  <cp:revision>13</cp:revision>
  <dcterms:created xsi:type="dcterms:W3CDTF">2019-09-10T12:32:45Z</dcterms:created>
  <dcterms:modified xsi:type="dcterms:W3CDTF">2021-05-07T14:07:07Z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0x010100D3B322D6380F2647AA100C1EEC5DAFE9</vt:lpwstr>
  </property>
</Properties>
</file>