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349" r:id="rId5"/>
    <p:sldId id="312" r:id="rId6"/>
    <p:sldId id="336" r:id="rId7"/>
    <p:sldId id="313" r:id="rId8"/>
    <p:sldId id="270" r:id="rId9"/>
    <p:sldId id="273" r:id="rId10"/>
    <p:sldId id="295" r:id="rId11"/>
    <p:sldId id="298" r:id="rId12"/>
    <p:sldId id="277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297" r:id="rId22"/>
    <p:sldId id="350" r:id="rId23"/>
    <p:sldId id="307" r:id="rId24"/>
    <p:sldId id="317" r:id="rId25"/>
    <p:sldId id="347" r:id="rId26"/>
    <p:sldId id="348" r:id="rId27"/>
    <p:sldId id="306" r:id="rId28"/>
    <p:sldId id="308" r:id="rId29"/>
    <p:sldId id="309" r:id="rId30"/>
    <p:sldId id="310" r:id="rId31"/>
    <p:sldId id="288" r:id="rId32"/>
    <p:sldId id="35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tif"/><Relationship Id="rId4" Type="http://schemas.openxmlformats.org/officeDocument/2006/relationships/image" Target="../media/image45.t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503.0504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Modeling and simulation of deformable porous media</a:t>
            </a:r>
            <a:endParaRPr lang="en-US" sz="31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33600" y="3505200"/>
            <a:ext cx="5096691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solidFill>
                  <a:schemeClr val="tx1"/>
                </a:solidFill>
              </a:rPr>
              <a:t>Jan Martin Nordbotten</a:t>
            </a:r>
            <a:br>
              <a:rPr lang="en-US" sz="280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4" descr="C:\Users\Jan M. Nordbotten\matematisk.nmajn\Presentasjoner\uib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16" y="5622560"/>
            <a:ext cx="990600" cy="982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36272" y="4643044"/>
            <a:ext cx="7491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Department of Mathematics, University of Bergen, Norway</a:t>
            </a:r>
          </a:p>
          <a:p>
            <a:r>
              <a:rPr lang="nb-NO" dirty="0" smtClean="0"/>
              <a:t>Department of Civil and Environmental Engineering, Princeton University, USA</a:t>
            </a:r>
          </a:p>
          <a:p>
            <a:r>
              <a:rPr lang="nb-NO" dirty="0" smtClean="0"/>
              <a:t>VISTA – Norwegian Academy of Sciences and Letters and Statoil ASA</a:t>
            </a:r>
            <a:endParaRPr lang="en-US" dirty="0"/>
          </a:p>
        </p:txBody>
      </p:sp>
      <p:pic>
        <p:nvPicPr>
          <p:cNvPr id="10" name="Picture 2" descr="C:\Users\Jan Nordbotten\Dropbox\matematisk.nmajn\princet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75" y="5588511"/>
            <a:ext cx="904263" cy="97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30" y="5605144"/>
            <a:ext cx="990600" cy="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5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Standard finite elements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68" y="1417638"/>
            <a:ext cx="7955883" cy="4068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102" y="6324600"/>
            <a:ext cx="316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Haga, Osnes</a:t>
            </a:r>
            <a:r>
              <a:rPr lang="nb-NO" smtClean="0"/>
              <a:t>, Langtangen, </a:t>
            </a:r>
            <a:r>
              <a:rPr lang="nb-NO" dirty="0" smtClean="0"/>
              <a:t>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Standard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Staggered variables (e.g. RT0 + P0 for flow).</a:t>
            </a:r>
          </a:p>
          <a:p>
            <a:r>
              <a:rPr lang="nb-NO" dirty="0" smtClean="0"/>
              <a:t>Enriched spaces (e.g. MINI + P1 for Biot).</a:t>
            </a:r>
          </a:p>
          <a:p>
            <a:r>
              <a:rPr lang="nb-NO" dirty="0" smtClean="0"/>
              <a:t>Macro-elements (elasticity, ...)</a:t>
            </a:r>
          </a:p>
          <a:p>
            <a:r>
              <a:rPr lang="nb-NO" dirty="0" smtClean="0"/>
              <a:t>Artificial stabilization (Brezzi-Pitkaranta, Gaspar, etc.)</a:t>
            </a:r>
          </a:p>
          <a:p>
            <a:r>
              <a:rPr lang="nb-NO" dirty="0" smtClean="0"/>
              <a:t>Bubbles/VMS (Hughes, Quarteroni</a:t>
            </a:r>
            <a:r>
              <a:rPr lang="nb-NO" dirty="0"/>
              <a:t>, </a:t>
            </a:r>
            <a:r>
              <a:rPr lang="nb-NO" dirty="0" smtClean="0"/>
              <a:t>Zikatanov...)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Here: Coupled discretization can be related to many of the preceding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Hybrid variational FV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 smtClean="0"/>
                  <a:t>Buildt on discrete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𝒟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𝒯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ℱ</m:t>
                        </m:r>
                      </m:sub>
                    </m:sSub>
                  </m:oMath>
                </a14:m>
                <a:r>
                  <a:rPr lang="nb-NO" dirty="0" smtClean="0"/>
                  <a:t>, composed of 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cell-center</a:t>
                </a:r>
                <a:r>
                  <a:rPr lang="nb-NO" dirty="0" smtClean="0"/>
                  <a:t> and discontinuous  </a:t>
                </a:r>
                <a:r>
                  <a:rPr lang="nb-NO" dirty="0" smtClean="0">
                    <a:solidFill>
                      <a:schemeClr val="tx2"/>
                    </a:solidFill>
                  </a:rPr>
                  <a:t>face</a:t>
                </a:r>
                <a:r>
                  <a:rPr lang="nb-NO" dirty="0" smtClean="0"/>
                  <a:t> variables. </a:t>
                </a:r>
              </a:p>
              <a:p>
                <a:r>
                  <a:rPr lang="nb-NO" dirty="0" smtClean="0"/>
                  <a:t>Two notions of discrete differential operators: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b-NO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b-NO" b="0" i="0" smtClean="0">
                            <a:latin typeface="Cambria Math"/>
                          </a:rPr>
                          <m:t>𝛻</m:t>
                        </m:r>
                      </m:e>
                    </m:acc>
                  </m:oMath>
                </a14:m>
                <a:r>
                  <a:rPr lang="nb-NO" dirty="0" smtClean="0"/>
                  <a:t> is exact for piece-wise linears;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b-NO" b="0" i="0" smtClean="0">
                            <a:latin typeface="Cambria Math"/>
                          </a:rPr>
                          <m:t>𝛻</m:t>
                        </m:r>
                      </m:e>
                    </m:acc>
                  </m:oMath>
                </a14:m>
                <a:r>
                  <a:rPr lang="nb-NO" dirty="0" smtClean="0"/>
                  <a:t> is dual to exact evaluation of conservation.</a:t>
                </a:r>
              </a:p>
              <a:p>
                <a:r>
                  <a:rPr lang="nb-NO" dirty="0" smtClean="0"/>
                  <a:t>Construction always allows for elimination of face variables to obtain cell-center system.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5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Review: HVFV (MPFA)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b-NO" dirty="0" smtClean="0"/>
                  <a:t>Flow equation: 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r>
                      <a:rPr lang="nb-NO">
                        <a:latin typeface="Cambria Math"/>
                      </a:rPr>
                      <m:t>𝛻</m:t>
                    </m:r>
                    <m:r>
                      <a:rPr lang="nb-NO" i="1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𝑘</m:t>
                        </m:r>
                        <m:r>
                          <a:rPr lang="nb-NO">
                            <a:latin typeface="Cambria Math"/>
                          </a:rPr>
                          <m:t>𝛻</m:t>
                        </m:r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nb-NO" dirty="0" smtClean="0"/>
              </a:p>
              <a:p>
                <a:r>
                  <a:rPr lang="nb-NO" dirty="0"/>
                  <a:t>Constraint (physics): </a:t>
                </a:r>
                <a:br>
                  <a:rPr lang="nb-NO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nb-NO" i="1">
                            <a:latin typeface="Cambria Math"/>
                          </a:rPr>
                          <m:t>𝑝</m:t>
                        </m:r>
                        <m:r>
                          <a:rPr lang="nb-NO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𝒯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𝒱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𝛻</m:t>
                                        </m:r>
                                      </m:e>
                                    </m:acc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  <m:r>
                              <a:rPr lang="nb-NO" i="1">
                                <a:latin typeface="Cambria Math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𝛻</m:t>
                                        </m:r>
                                      </m:e>
                                    </m:acc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nb-NO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endParaRPr lang="nb-NO" dirty="0"/>
              </a:p>
              <a:p>
                <a:r>
                  <a:rPr lang="nb-NO" dirty="0" smtClean="0"/>
                  <a:t>dG-like coercive minimization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/>
                          </a:rPr>
                          <m:t>∈</m:t>
                        </m:r>
                        <m:r>
                          <a:rPr lang="nb-NO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𝒟</m:t>
                        </m:r>
                      </m:sub>
                    </m:sSub>
                  </m:oMath>
                </a14:m>
                <a:r>
                  <a:rPr lang="nb-NO" dirty="0" smtClean="0"/>
                  <a:t>): 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b-NO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𝒱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sup>
                                </m:sSubSup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∈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⟦"/>
                                        <m:endChr m:val="⟧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⟦"/>
                                        <m:endChr m:val="⟧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sup>
                                </m:sSubSup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nb-NO" dirty="0" smtClean="0"/>
              </a:p>
              <a:p>
                <a:r>
                  <a:rPr lang="nb-NO" dirty="0" smtClean="0"/>
                  <a:t>Closure principle (dG1/MPFA):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nb-NO" i="1">
                            <a:latin typeface="Cambria Math"/>
                          </a:rPr>
                          <m:t>𝑝</m:t>
                        </m:r>
                        <m:r>
                          <a:rPr lang="nb-NO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0">
                <a:blip r:embed="rId2"/>
                <a:stretch>
                  <a:fillRect l="-1704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7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71578" y="3368978"/>
                <a:ext cx="86793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𝜕𝜔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1,2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8" y="3368978"/>
                <a:ext cx="867930" cy="3815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Interpretation</a:t>
            </a:r>
            <a:endParaRPr lang="en-US" dirty="0"/>
          </a:p>
        </p:txBody>
      </p:sp>
      <p:cxnSp>
        <p:nvCxnSpPr>
          <p:cNvPr id="7" name="Straight Connector 6"/>
          <p:cNvCxnSpPr>
            <a:endCxn id="31" idx="1"/>
          </p:cNvCxnSpPr>
          <p:nvPr/>
        </p:nvCxnSpPr>
        <p:spPr>
          <a:xfrm flipV="1">
            <a:off x="3226437" y="3840867"/>
            <a:ext cx="23035" cy="89340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4" idx="7"/>
          </p:cNvCxnSpPr>
          <p:nvPr/>
        </p:nvCxnSpPr>
        <p:spPr>
          <a:xfrm flipV="1">
            <a:off x="2440689" y="4734272"/>
            <a:ext cx="783083" cy="24900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4" idx="2"/>
          </p:cNvCxnSpPr>
          <p:nvPr/>
        </p:nvCxnSpPr>
        <p:spPr>
          <a:xfrm flipV="1">
            <a:off x="1527277" y="4999445"/>
            <a:ext cx="874388" cy="2286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27761" y="4059911"/>
            <a:ext cx="309560" cy="96239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0" idx="0"/>
            <a:endCxn id="32" idx="3"/>
          </p:cNvCxnSpPr>
          <p:nvPr/>
        </p:nvCxnSpPr>
        <p:spPr>
          <a:xfrm flipV="1">
            <a:off x="1236269" y="2746633"/>
            <a:ext cx="29554" cy="126755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1" idx="2"/>
            <a:endCxn id="33" idx="4"/>
          </p:cNvCxnSpPr>
          <p:nvPr/>
        </p:nvCxnSpPr>
        <p:spPr>
          <a:xfrm flipH="1" flipV="1">
            <a:off x="3210097" y="2746678"/>
            <a:ext cx="32680" cy="111035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59128" y="3879891"/>
            <a:ext cx="854381" cy="16726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31" idx="1"/>
          </p:cNvCxnSpPr>
          <p:nvPr/>
        </p:nvCxnSpPr>
        <p:spPr>
          <a:xfrm flipV="1">
            <a:off x="2113509" y="3840867"/>
            <a:ext cx="1135963" cy="3902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69617" y="2691399"/>
            <a:ext cx="1254155" cy="4143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04847" y="2691399"/>
            <a:ext cx="664770" cy="3906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257401" y="4446240"/>
            <a:ext cx="2016472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969617" y="3222104"/>
            <a:ext cx="287784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69617" y="3222104"/>
            <a:ext cx="23042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73873" y="3222104"/>
            <a:ext cx="0" cy="18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7241" y="4446240"/>
            <a:ext cx="1440160" cy="11521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7201" y="3222104"/>
            <a:ext cx="15124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69617" y="228600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69617" y="2286000"/>
            <a:ext cx="23042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17241" y="2286000"/>
            <a:ext cx="1254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17241" y="5022304"/>
            <a:ext cx="3456632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57201" y="3222104"/>
            <a:ext cx="360040" cy="23762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57200" y="2286000"/>
            <a:ext cx="360041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73873" y="2286000"/>
            <a:ext cx="0" cy="949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213409" y="40141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42777" y="3834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59128" y="270760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87237" y="270095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01665" y="497658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9039" y="3937538"/>
                <a:ext cx="472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39" y="3937538"/>
                <a:ext cx="47263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87237" y="3720606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237" y="3720606"/>
                <a:ext cx="47795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25783" y="2575984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3" y="2575984"/>
                <a:ext cx="47795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7718" y="4858776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8" y="4858776"/>
                <a:ext cx="47795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01003" y="253915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03" y="2539152"/>
                <a:ext cx="47795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>
          <a:xfrm>
            <a:off x="1661617" y="3487700"/>
            <a:ext cx="387714" cy="130071"/>
          </a:xfrm>
          <a:custGeom>
            <a:avLst/>
            <a:gdLst>
              <a:gd name="connsiteX0" fmla="*/ 0 w 523008"/>
              <a:gd name="connsiteY0" fmla="*/ 15557 h 130071"/>
              <a:gd name="connsiteX1" fmla="*/ 228600 w 523008"/>
              <a:gd name="connsiteY1" fmla="*/ 8630 h 130071"/>
              <a:gd name="connsiteX2" fmla="*/ 353291 w 523008"/>
              <a:gd name="connsiteY2" fmla="*/ 119467 h 130071"/>
              <a:gd name="connsiteX3" fmla="*/ 505691 w 523008"/>
              <a:gd name="connsiteY3" fmla="*/ 126394 h 130071"/>
              <a:gd name="connsiteX4" fmla="*/ 519545 w 523008"/>
              <a:gd name="connsiteY4" fmla="*/ 126394 h 1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008" h="130071">
                <a:moveTo>
                  <a:pt x="0" y="15557"/>
                </a:moveTo>
                <a:cubicBezTo>
                  <a:pt x="84859" y="3434"/>
                  <a:pt x="169718" y="-8688"/>
                  <a:pt x="228600" y="8630"/>
                </a:cubicBezTo>
                <a:cubicBezTo>
                  <a:pt x="287482" y="25948"/>
                  <a:pt x="307109" y="99840"/>
                  <a:pt x="353291" y="119467"/>
                </a:cubicBezTo>
                <a:cubicBezTo>
                  <a:pt x="399473" y="139094"/>
                  <a:pt x="477982" y="125240"/>
                  <a:pt x="505691" y="126394"/>
                </a:cubicBezTo>
                <a:cubicBezTo>
                  <a:pt x="533400" y="127549"/>
                  <a:pt x="519545" y="126394"/>
                  <a:pt x="519545" y="126394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465288" y="4051332"/>
                <a:ext cx="88716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𝜕𝜔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1,2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88" y="4051332"/>
                <a:ext cx="887166" cy="391646"/>
              </a:xfrm>
              <a:prstGeom prst="rect">
                <a:avLst/>
              </a:prstGeom>
              <a:blipFill rotWithShape="0"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>
          <a:xfrm>
            <a:off x="2154825" y="4074176"/>
            <a:ext cx="387714" cy="130071"/>
          </a:xfrm>
          <a:custGeom>
            <a:avLst/>
            <a:gdLst>
              <a:gd name="connsiteX0" fmla="*/ 0 w 523008"/>
              <a:gd name="connsiteY0" fmla="*/ 15557 h 130071"/>
              <a:gd name="connsiteX1" fmla="*/ 228600 w 523008"/>
              <a:gd name="connsiteY1" fmla="*/ 8630 h 130071"/>
              <a:gd name="connsiteX2" fmla="*/ 353291 w 523008"/>
              <a:gd name="connsiteY2" fmla="*/ 119467 h 130071"/>
              <a:gd name="connsiteX3" fmla="*/ 505691 w 523008"/>
              <a:gd name="connsiteY3" fmla="*/ 126394 h 130071"/>
              <a:gd name="connsiteX4" fmla="*/ 519545 w 523008"/>
              <a:gd name="connsiteY4" fmla="*/ 126394 h 1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008" h="130071">
                <a:moveTo>
                  <a:pt x="0" y="15557"/>
                </a:moveTo>
                <a:cubicBezTo>
                  <a:pt x="84859" y="3434"/>
                  <a:pt x="169718" y="-8688"/>
                  <a:pt x="228600" y="8630"/>
                </a:cubicBezTo>
                <a:cubicBezTo>
                  <a:pt x="287482" y="25948"/>
                  <a:pt x="307109" y="99840"/>
                  <a:pt x="353291" y="119467"/>
                </a:cubicBezTo>
                <a:cubicBezTo>
                  <a:pt x="399473" y="139094"/>
                  <a:pt x="477982" y="125240"/>
                  <a:pt x="505691" y="126394"/>
                </a:cubicBezTo>
                <a:cubicBezTo>
                  <a:pt x="533400" y="127549"/>
                  <a:pt x="519545" y="126394"/>
                  <a:pt x="519545" y="126394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11137" y="2844315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137" y="2844315"/>
                <a:ext cx="31861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39904" y="4444515"/>
                <a:ext cx="249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904" y="4444515"/>
                <a:ext cx="24918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7317" r="-1463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821" y="1730896"/>
                <a:ext cx="3834979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are cell centers where pressure variables are defined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Flux balance is enforced for each primary cell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Pressure is considered piece-wise linear within each subcell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Across sub-cell boundaries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𝜕𝜔</m:t>
                    </m:r>
                  </m:oMath>
                </a14:m>
                <a:r>
                  <a:rPr lang="en-US" dirty="0" smtClean="0"/>
                  <a:t> normal flux continuity is enforced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The system is closed by minimizing L2 norms of jumps across faces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All variables except for cell-center pressure can be locally eliminated, yielding explicit expressions for flux and cell-face pressures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21" y="1730896"/>
                <a:ext cx="3834979" cy="4247317"/>
              </a:xfrm>
              <a:prstGeom prst="rect">
                <a:avLst/>
              </a:prstGeom>
              <a:blipFill rotWithShape="0">
                <a:blip r:embed="rId11"/>
                <a:stretch>
                  <a:fillRect l="-1113" t="-861" r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4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VMS re-formulation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46237"/>
                <a:ext cx="91440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nb-NO" dirty="0" smtClean="0"/>
                  <a:t>Full system: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/>
                          </a:rPr>
                          <m:t>∈</m:t>
                        </m:r>
                        <m:r>
                          <a:rPr lang="nb-NO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𝒟</m:t>
                        </m:r>
                      </m:sub>
                    </m:sSub>
                  </m:oMath>
                </a14:m>
                <a:r>
                  <a:rPr lang="en-US" dirty="0" smtClean="0"/>
                  <a:t> such that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for all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b-NO" i="1">
                            <a:latin typeface="Cambria Math"/>
                          </a:rPr>
                          <m:t>∈</m:t>
                        </m:r>
                        <m:r>
                          <a:rPr lang="nb-NO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nb-NO" dirty="0" smtClean="0"/>
                  <a:t>Splitting: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𝒯</m:t>
                            </m:r>
                          </m:sub>
                        </m:sSub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</m:oMath>
                </a14:m>
                <a:r>
                  <a:rPr lang="nb-NO" dirty="0" smtClean="0"/>
                  <a:t/>
                </a:r>
                <a:br>
                  <a:rPr lang="nb-NO" dirty="0" smtClean="0"/>
                </a:br>
                <a:endParaRPr lang="en-US" dirty="0" smtClean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nb-NO" dirty="0" smtClean="0"/>
                  <a:t>Coarse equations: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𝒯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∈</m:t>
                        </m:r>
                        <m:r>
                          <a:rPr lang="nb-NO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dirty="0" smtClean="0"/>
                  <a:t> such that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𝒯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sub>
                        </m:sSub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𝒯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nb-NO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for </a:t>
                </a:r>
                <a:r>
                  <a:rPr lang="en-US" dirty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𝒯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i="1">
                            <a:latin typeface="Cambria Math"/>
                          </a:rPr>
                          <m:t>∈</m:t>
                        </m:r>
                        <m:r>
                          <a:rPr lang="nb-NO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dirty="0" smtClean="0"/>
                  <a:t>Fine equations</a:t>
                </a:r>
                <a:r>
                  <a:rPr lang="nb-NO" dirty="0"/>
                  <a:t> 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sub>
                        </m:sSub>
                        <m:r>
                          <a:rPr lang="nb-NO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𝒯</m:t>
                            </m:r>
                          </m:sub>
                        </m:sSub>
                        <m:r>
                          <a:rPr lang="nb-NO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nb-NO" i="1">
                            <a:latin typeface="Cambria Math"/>
                          </a:rPr>
                          <m:t>∈</m:t>
                        </m:r>
                        <m:r>
                          <a:rPr lang="nb-NO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  <a:r>
                  <a:rPr lang="en-US" dirty="0" smtClean="0"/>
                  <a:t>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sub>
                        </m:sSub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𝒯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,0}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i="1">
                            <a:latin typeface="Cambria Math"/>
                          </a:rPr>
                          <m:t>∈</m:t>
                        </m:r>
                        <m:r>
                          <a:rPr lang="nb-NO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46237"/>
                <a:ext cx="9144000" cy="4525963"/>
              </a:xfrm>
              <a:blipFill rotWithShape="0">
                <a:blip r:embed="rId2"/>
                <a:stretch>
                  <a:fillRect l="-1133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52400" y="3429000"/>
            <a:ext cx="807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Elimination of face unknowns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/>
                  <a:t>Discrete operators are defined such that testing with face functions form systems while testing with cell center functions gives conservation.</a:t>
                </a:r>
              </a:p>
              <a:p>
                <a:r>
                  <a:rPr lang="nb-NO" dirty="0" smtClean="0"/>
                  <a:t>Face unknowns can be (locally) eliminated to define the interpolation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𝒟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/>
                      </a:rPr>
                      <m:t>Π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𝒯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𝒯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𝒯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nb-NO" dirty="0" smtClean="0"/>
              </a:p>
              <a:p>
                <a:r>
                  <a:rPr lang="nb-NO" dirty="0" smtClean="0"/>
                  <a:t>This interpolation satisfies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nb-NO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dirty="0" smtClean="0"/>
                  <a:t>, such that the cell-centered (global) system is defined as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r>
                      <a:rPr lang="nb-NO" sz="2400" i="1" dirty="0" smtClean="0">
                        <a:latin typeface="Cambria Math"/>
                      </a:rPr>
                      <m:t>𝒸</m:t>
                    </m:r>
                    <m:d>
                      <m:dPr>
                        <m:ctrlPr>
                          <a:rPr lang="nb-NO" sz="24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2400" i="1">
                                <a:latin typeface="Cambria Math"/>
                              </a:rPr>
                              <m:t>𝒯</m:t>
                            </m:r>
                          </m:sub>
                        </m:sSub>
                        <m:r>
                          <a:rPr lang="nb-NO" sz="2400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nb-NO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2400" i="1">
                                <a:latin typeface="Cambria Math"/>
                              </a:rPr>
                              <m:t>𝒯</m:t>
                            </m:r>
                          </m:sub>
                          <m:sup>
                            <m:r>
                              <a:rPr lang="nb-NO" sz="24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b-NO" sz="2400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𝒯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𝒱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𝛻</m:t>
                                        </m:r>
                                      </m:e>
                                    </m:acc>
                                    <m:r>
                                      <a:rPr lang="nb-NO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240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Π</m:t>
                                    </m:r>
                                    <m:sSub>
                                      <m:sSubPr>
                                        <m:ctrlPr>
                                          <a:rPr lang="nb-NO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𝒯</m:t>
                                        </m:r>
                                      </m:sub>
                                    </m:sSub>
                                    <m:r>
                                      <a:rPr lang="nb-NO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  <m:r>
                              <a:rPr lang="nb-NO" sz="2400" i="1">
                                <a:latin typeface="Cambria Math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>
                                            <a:latin typeface="Cambria Math"/>
                                          </a:rPr>
                                          <m:t>𝛻</m:t>
                                        </m:r>
                                      </m:e>
                                    </m:acc>
                                    <m:sSubSup>
                                      <m:sSubSupPr>
                                        <m:ctrlPr>
                                          <a:rPr lang="nb-NO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𝒯</m:t>
                                        </m:r>
                                      </m:sub>
                                      <m:sup>
                                        <m:r>
                                          <a:rPr lang="nb-NO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</m:e>
                        </m:nary>
                      </m:e>
                    </m:nary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nb-NO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𝑓</m:t>
                        </m:r>
                        <m:sSubSup>
                          <m:sSubSupPr>
                            <m:ctrlPr>
                              <a:rPr lang="nb-NO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𝒯</m:t>
                            </m:r>
                          </m:sub>
                          <m:sup>
                            <m:r>
                              <a:rPr lang="nb-NO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HVFV for Biot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sz="2000" dirty="0" smtClean="0"/>
                  <a:t>Constraint (momentum balance): </a:t>
                </a:r>
                <a:br>
                  <a:rPr lang="nb-NO" sz="20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nb-NO" sz="20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r>
                          <a:rPr lang="nb-NO" sz="2000" b="0" i="1" smtClean="0">
                            <a:latin typeface="Cambria Math"/>
                          </a:rPr>
                          <m:t>𝑤</m:t>
                        </m:r>
                        <m:r>
                          <a:rPr lang="nb-NO" sz="2000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𝐾</m:t>
                        </m:r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𝒯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𝒱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ℂ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b="0" i="1" smtClean="0">
                                        <a:latin typeface="Cambria Math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bar>
                                          <m:barPr>
                                            <m:ctrlPr>
                                              <a:rPr lang="en-US" sz="2000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bar>
                                              <m:barPr>
                                                <m:pos m:val="top"/>
                                                <m:ctrlPr>
                                                  <a:rPr lang="nb-NO" sz="2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nb-NO" sz="2000" b="0" i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𝛻</m:t>
                                                </m:r>
                                              </m:e>
                                            </m:bar>
                                          </m:e>
                                        </m:bar>
                                        <m:r>
                                          <a:rPr lang="nb-NO" sz="2000" b="1" i="1" smtClean="0">
                                            <a:latin typeface="Cambria Math"/>
                                          </a:rPr>
                                          <m:t>𝒖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  <m:r>
                                  <a:rPr lang="nb-NO" sz="2000" b="0" i="1" smtClean="0">
                                    <a:latin typeface="Cambria Math"/>
                                  </a:rPr>
                                  <m:t>: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bar>
                                          <m:barPr>
                                            <m:ctrlPr>
                                              <a:rPr lang="nb-NO" sz="20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b-NO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b-NO" sz="200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𝛻</m:t>
                                                </m:r>
                                              </m:e>
                                            </m:acc>
                                          </m:e>
                                        </m:bar>
                                        <m:sSup>
                                          <m:sSupPr>
                                            <m:ctrlPr>
                                              <a:rPr lang="nb-NO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nb-NO" sz="2000" b="1" i="1" smtClean="0">
                                                <a:latin typeface="Cambria Math"/>
                                              </a:rPr>
                                              <m:t>𝒖</m:t>
                                            </m:r>
                                          </m:e>
                                          <m:sup>
                                            <m:r>
                                              <a:rPr lang="nb-NO" sz="2000" b="1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  <m:r>
                                  <a:rPr lang="nb-NO" sz="20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nb-NO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b-NO" sz="2000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𝛻</m:t>
                                            </m:r>
                                          </m:e>
                                        </m:acc>
                                        <m:r>
                                          <a:rPr lang="nb-NO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⋅</m:t>
                                        </m:r>
                                        <m:sSup>
                                          <m:sSupPr>
                                            <m:ctrlPr>
                                              <a:rPr lang="nb-NO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nb-NO" sz="2000" b="1" i="1">
                                                <a:latin typeface="Cambria Math"/>
                                              </a:rPr>
                                              <m:t>𝒖</m:t>
                                            </m:r>
                                          </m:e>
                                          <m:sup>
                                            <m:r>
                                              <a:rPr lang="nb-NO" sz="2000" b="1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nb-NO" sz="2000" dirty="0" smtClean="0"/>
              </a:p>
              <a:p>
                <a:r>
                  <a:rPr lang="nb-NO" sz="2000" dirty="0"/>
                  <a:t>Constraint </a:t>
                </a:r>
                <a:r>
                  <a:rPr lang="nb-NO" sz="2000" dirty="0" smtClean="0"/>
                  <a:t>(fluid mass balance): </a:t>
                </a:r>
                <a:r>
                  <a:rPr lang="nb-NO" sz="2000" dirty="0"/>
                  <a:t/>
                </a:r>
                <a:br>
                  <a:rPr lang="nb-NO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nb-NO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nb-NO" sz="2000" b="0" i="1" smtClean="0">
                            <a:latin typeface="Cambria Math"/>
                          </a:rPr>
                          <m:t>𝑤</m:t>
                        </m:r>
                        <m:r>
                          <a:rPr lang="nb-NO" sz="20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𝐾</m:t>
                        </m:r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𝒯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𝒱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nb-NO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nb-NO" sz="2000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𝛻</m:t>
                                            </m:r>
                                          </m:e>
                                        </m:bar>
                                        <m:r>
                                          <a:rPr lang="nb-NO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⋅</m:t>
                                        </m:r>
                                        <m:r>
                                          <a:rPr lang="nb-NO" sz="2000" b="1" i="1">
                                            <a:latin typeface="Cambria Math"/>
                                          </a:rPr>
                                          <m:t>𝒖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nb-NO" sz="20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nb-NO" sz="20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nb-NO" sz="20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nb-NO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nb-NO" sz="2000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𝛻</m:t>
                                            </m:r>
                                          </m:e>
                                        </m:bar>
                                        <m:r>
                                          <a:rPr lang="nb-NO" sz="20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  <m:r>
                                  <a:rPr lang="nb-NO" sz="2000" i="1">
                                    <a:latin typeface="Cambria Math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nb-NO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b-NO" sz="2000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𝛻</m:t>
                                            </m:r>
                                          </m:e>
                                        </m:acc>
                                        <m:sSup>
                                          <m:sSupPr>
                                            <m:ctrlPr>
                                              <a:rPr lang="nb-NO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nb-NO" sz="20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p>
                                            <m:r>
                                              <a:rPr lang="nb-NO" sz="20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endParaRPr lang="nb-NO" sz="2000" dirty="0" smtClean="0"/>
              </a:p>
              <a:p>
                <a:r>
                  <a:rPr lang="nb-NO" sz="2000" dirty="0" smtClean="0"/>
                  <a:t>dG-like minimization of jumps </a:t>
                </a:r>
                <a:r>
                  <a:rPr lang="nb-NO" sz="2000" dirty="0"/>
                  <a:t>(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/>
                      </a:rPr>
                      <m:t>𝑤</m:t>
                    </m:r>
                    <m:r>
                      <a:rPr lang="nb-NO" sz="2000" i="1">
                        <a:latin typeface="Cambria Math"/>
                      </a:rPr>
                      <m:t>=(</m:t>
                    </m:r>
                    <m:r>
                      <a:rPr lang="nb-NO" sz="2000" b="1" i="1">
                        <a:latin typeface="Cambria Math"/>
                      </a:rPr>
                      <m:t>𝒖</m:t>
                    </m:r>
                    <m:r>
                      <a:rPr lang="nb-NO" sz="2000" i="1">
                        <a:latin typeface="Cambria Math"/>
                      </a:rPr>
                      <m:t>,</m:t>
                    </m:r>
                    <m:r>
                      <a:rPr lang="nb-NO" sz="2000" i="1">
                        <a:latin typeface="Cambria Math"/>
                      </a:rPr>
                      <m:t>𝑝</m:t>
                    </m:r>
                    <m:r>
                      <a:rPr lang="nb-NO" sz="2000" i="1">
                        <a:latin typeface="Cambria Math"/>
                      </a:rPr>
                      <m:t>)∈</m:t>
                    </m:r>
                    <m:sSub>
                      <m:sSubPr>
                        <m:ctrlPr>
                          <a:rPr lang="nb-N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sz="2000" b="1" i="1">
                            <a:latin typeface="Cambria Math"/>
                          </a:rPr>
                          <m:t>𝓗</m:t>
                        </m:r>
                      </m:e>
                      <m:sub>
                        <m:r>
                          <a:rPr lang="nb-NO" sz="2000" i="1">
                            <a:latin typeface="Cambria Math"/>
                          </a:rPr>
                          <m:t>𝒟</m:t>
                        </m:r>
                      </m:sub>
                    </m:sSub>
                    <m:r>
                      <a:rPr lang="nb-NO" sz="2000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nb-N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sz="2000" i="1">
                            <a:latin typeface="Cambria Math"/>
                          </a:rPr>
                          <m:t>𝒟</m:t>
                        </m:r>
                      </m:sub>
                    </m:sSub>
                  </m:oMath>
                </a14:m>
                <a:r>
                  <a:rPr lang="nb-NO" sz="2000" dirty="0"/>
                  <a:t>):  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nb-NO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/>
                          </a:rPr>
                          <m:t>𝑤</m:t>
                        </m:r>
                        <m:r>
                          <a:rPr lang="nb-NO" sz="2000" i="1">
                            <a:latin typeface="Cambria Math"/>
                          </a:rPr>
                          <m:t>,</m:t>
                        </m:r>
                        <m:r>
                          <a:rPr lang="nb-NO" sz="2000" i="1">
                            <a:latin typeface="Cambria Math"/>
                          </a:rPr>
                          <m:t>𝑤</m:t>
                        </m:r>
                        <m:r>
                          <a:rPr lang="nb-NO" sz="2000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endParaRPr lang="nb-NO" sz="2000" dirty="0"/>
              </a:p>
              <a:p>
                <a:r>
                  <a:rPr lang="nb-NO" sz="2000" dirty="0" smtClean="0"/>
                  <a:t>Constraint (dG1/MPFA):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nb-NO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nb-NO" sz="2000" b="0" i="1" smtClean="0">
                            <a:latin typeface="Cambria Math"/>
                          </a:rPr>
                          <m:t>𝑤</m:t>
                        </m:r>
                        <m:r>
                          <a:rPr lang="nb-NO" sz="2000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0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Important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/>
                  <a:t>Pressure effect on mechanics only appears in the local elimination since normal vectors sum to zero (weighted by area)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nb-NO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</m:acc>
                                    <m:r>
                                      <a:rPr lang="nb-NO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nb-NO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r>
                                          <a:rPr lang="nb-NO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nb-NO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b-NO" dirty="0"/>
                  <a:t>	for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1" i="1">
                            <a:latin typeface="Cambria Math"/>
                          </a:rPr>
                          <m:t>𝒖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nb-NO" i="1">
                            <a:latin typeface="Cambria Math"/>
                          </a:rPr>
                          <m:t>∈</m:t>
                        </m:r>
                        <m:r>
                          <a:rPr lang="nb-NO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𝒯</m:t>
                        </m:r>
                      </m:sub>
                    </m:sSub>
                  </m:oMath>
                </a14:m>
                <a:endParaRPr lang="nb-NO" dirty="0" smtClean="0"/>
              </a:p>
              <a:p>
                <a:r>
                  <a:rPr lang="nb-NO" dirty="0" smtClean="0"/>
                  <a:t>Divergence of displacement does not appear in local elimination since 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nb-NO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nb-NO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</m:bar>
                            <m:r>
                              <a:rPr lang="nb-NO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⋅</m:t>
                            </m:r>
                            <m:r>
                              <a:rPr lang="nb-NO" b="1" i="1">
                                <a:latin typeface="Cambria Math"/>
                              </a:rPr>
                              <m:t>𝒖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bSup>
                    <m:sSubSup>
                      <m:sSubSupPr>
                        <m:ctrlPr>
                          <a:rPr lang="nb-NO" i="1">
                            <a:latin typeface="Cambria Math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𝐾</m:t>
                        </m:r>
                      </m:sub>
                      <m:sup>
                        <m:r>
                          <a:rPr lang="nb-NO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b-NO" dirty="0" smtClean="0"/>
                  <a:t>	and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nb-NO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</m:oMath>
                </a14:m>
                <a:endParaRPr lang="nb-NO" dirty="0"/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𝒟</m:t>
                        </m:r>
                      </m:sub>
                    </m:sSub>
                    <m:r>
                      <a:rPr lang="nb-NO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7030A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sSub>
                      <m:sSubPr>
                        <m:ctrlP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𝒯</m:t>
                        </m:r>
                      </m:sub>
                    </m:sSub>
                    <m:r>
                      <a:rPr lang="nb-NO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7030A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nb-NO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sSub>
                      <m:sSubPr>
                        <m:ctrlP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𝒟</m:t>
                        </m:r>
                      </m:sub>
                    </m:sSub>
                    <m:r>
                      <a:rPr lang="nb-NO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7030A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nb-NO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sSub>
                      <m:sSubPr>
                        <m:ctrlP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/>
                </a:r>
                <a:br>
                  <a:rPr lang="en-US" dirty="0" smtClean="0">
                    <a:solidFill>
                      <a:srgbClr val="7030A0"/>
                    </a:solidFill>
                  </a:rPr>
                </a:br>
                <a:endParaRPr lang="nb-NO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2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Elimination of face unknowns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b-NO" sz="1800" dirty="0" smtClean="0"/>
                  <a:t>The cell-centered (global) system is defined as</a:t>
                </a:r>
              </a:p>
              <a:p>
                <a:pPr marL="0" indent="0">
                  <a:buNone/>
                </a:pPr>
                <a:r>
                  <a:rPr lang="nb-NO" sz="1800" dirty="0" smtClean="0"/>
                  <a:t>Elasticity: </a:t>
                </a:r>
                <a:r>
                  <a:rPr lang="nb-NO" sz="1800" dirty="0"/>
                  <a:t/>
                </a:r>
                <a:br>
                  <a:rPr lang="nb-NO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i="1" smtClean="0">
                          <a:latin typeface="Cambria Math"/>
                        </a:rPr>
                        <m:t>𝒶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𝒯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sz="1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𝒯</m:t>
                              </m:r>
                            </m:sub>
                            <m:sup>
                              <m:r>
                                <a:rPr lang="nb-NO" sz="1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𝐾</m:t>
                          </m:r>
                          <m:r>
                            <a:rPr lang="en-US" sz="1800" i="1">
                              <a:latin typeface="Cambria Math"/>
                            </a:rPr>
                            <m:t>∈</m:t>
                          </m:r>
                          <m:r>
                            <a:rPr lang="en-US" sz="1800" i="1">
                              <a:latin typeface="Cambria Math"/>
                            </a:rPr>
                            <m:t>𝒯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𝒱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ℂ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800" i="1">
                                          <a:latin typeface="Cambria Math"/>
                                        </a:rPr>
                                        <m:t>: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18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bar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nb-NO" sz="18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nb-NO" sz="1800" b="0" i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𝛻</m:t>
                                                  </m:r>
                                                </m:e>
                                              </m:acc>
                                            </m:e>
                                          </m:bar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/>
                                                </a:rPr>
                                                <m:t>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𝐹𝑉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1" i="1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800" b="1" i="1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𝒯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  <m:r>
                                    <a:rPr lang="nb-NO" sz="1800" i="1">
                                      <a:latin typeface="Cambria Math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bar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nb-NO" sz="18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nb-NO" sz="1800" b="0" i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𝛻</m:t>
                                                  </m:r>
                                                </m:e>
                                              </m:acc>
                                            </m:e>
                                          </m:bar>
                                          <m:sSubSup>
                                            <m:sSubSupPr>
                                              <m:ctrlPr>
                                                <a:rPr lang="nb-NO" sz="1800" b="1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1" i="1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𝒯</m:t>
                                              </m:r>
                                            </m:sub>
                                            <m:sup>
                                              <m:r>
                                                <a:rPr lang="nb-NO" sz="1800" b="1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nb-NO" sz="1800" dirty="0"/>
              </a:p>
              <a:p>
                <a:pPr marL="0" indent="0">
                  <a:buNone/>
                </a:pPr>
                <a:r>
                  <a:rPr lang="nb-NO" sz="1800" dirty="0" smtClean="0"/>
                  <a:t>Flow: </a:t>
                </a:r>
                <a:r>
                  <a:rPr lang="nb-NO" sz="1800" dirty="0"/>
                  <a:t/>
                </a:r>
                <a:br>
                  <a:rPr lang="nb-NO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i="1">
                          <a:latin typeface="Cambria Math"/>
                        </a:rPr>
                        <m:t>𝒸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𝒯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𝒯</m:t>
                              </m:r>
                            </m:sub>
                            <m:sup>
                              <m:r>
                                <a:rPr lang="nb-NO" sz="1800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𝐾</m:t>
                          </m:r>
                          <m:r>
                            <a:rPr lang="en-US" sz="1800" i="1">
                              <a:latin typeface="Cambria Math"/>
                            </a:rPr>
                            <m:t>∈</m:t>
                          </m:r>
                          <m:r>
                            <a:rPr lang="en-US" sz="1800" i="1">
                              <a:latin typeface="Cambria Math"/>
                            </a:rPr>
                            <m:t>𝒯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𝒱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nb-NO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b-NO" sz="1800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𝛻</m:t>
                                              </m:r>
                                            </m:e>
                                          </m:acc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/>
                                                </a:rPr>
                                                <m:t>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𝐹</m:t>
                                              </m:r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𝒯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  <m:r>
                                    <a:rPr lang="nb-NO" sz="1800" i="1">
                                      <a:latin typeface="Cambria Math"/>
                                    </a:rPr>
                                    <m:t>⋅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b-NO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b-NO" sz="1800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𝛻</m:t>
                                              </m:r>
                                            </m:e>
                                          </m:acc>
                                          <m:sSubSup>
                                            <m:sSubSupPr>
                                              <m:ctrlPr>
                                                <a:rPr lang="nb-NO" sz="1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𝒯</m:t>
                                              </m:r>
                                            </m:sub>
                                            <m:sup>
                                              <m:r>
                                                <a:rPr lang="nb-NO" sz="1800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b-NO" sz="1800" dirty="0" smtClean="0"/>
              </a:p>
              <a:p>
                <a:pPr marL="0" indent="0">
                  <a:buNone/>
                </a:pPr>
                <a:r>
                  <a:rPr lang="nb-NO" sz="1800" dirty="0"/>
                  <a:t>Coupling (divergence of displacement):</a:t>
                </a:r>
                <a:br>
                  <a:rPr lang="nb-NO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1800" i="1">
                              <a:latin typeface="Cambria Math"/>
                            </a:rPr>
                            <m:t>𝒷</m:t>
                          </m:r>
                        </m:e>
                        <m:sub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1800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𝒯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𝒯</m:t>
                              </m:r>
                            </m:sub>
                            <m:sup>
                              <m:r>
                                <a:rPr lang="nb-NO" sz="1800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𝐾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/>
                            </a:rPr>
                            <m:t>𝒯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𝒱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nb-NO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nb-NO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b-NO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𝛻</m:t>
                                          </m:r>
                                        </m:e>
                                      </m:acc>
                                      <m:r>
                                        <a:rPr lang="nb-NO" sz="1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⋅</m:t>
                                      </m:r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/>
                                            </a:rPr>
                                            <m:t>Π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𝐹𝑉</m:t>
                                          </m:r>
                                        </m:sub>
                                        <m:sup>
                                          <m:r>
                                            <a:rPr lang="en-US" sz="1800" b="1" i="1">
                                              <a:latin typeface="Cambria Math"/>
                                            </a:rPr>
                                            <m:t>𝒖</m:t>
                                          </m:r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b="1" i="1">
                                              <a:latin typeface="Cambria Math"/>
                                            </a:rPr>
                                            <m:t>𝒖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/>
                                            </a:rPr>
                                            <m:t>𝒖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𝒯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nb-NO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/>
                                    </a:rPr>
                                    <m:t>𝒯</m:t>
                                  </m:r>
                                  <m:r>
                                    <a:rPr lang="nb-NO" sz="1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nb-NO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nb-NO" sz="1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nb-NO" sz="1800" dirty="0"/>
              </a:p>
              <a:p>
                <a:pPr marL="0" indent="0">
                  <a:buNone/>
                </a:pPr>
                <a:r>
                  <a:rPr lang="nb-NO" sz="1800" dirty="0" smtClean="0"/>
                  <a:t>Coupling (influence of pressure on mechanics):</a:t>
                </a:r>
                <a:br>
                  <a:rPr lang="nb-NO" sz="1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b-NO" sz="1800" b="0" i="1" smtClean="0">
                              <a:latin typeface="Cambria Math"/>
                            </a:rPr>
                            <m:t>𝒷</m:t>
                          </m:r>
                        </m:e>
                        <m:sub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𝒯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b-NO" sz="18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𝒯</m:t>
                              </m:r>
                            </m:sub>
                            <m:sup>
                              <m:r>
                                <a:rPr lang="nb-NO" sz="1800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𝐾</m:t>
                          </m:r>
                          <m:r>
                            <a:rPr lang="en-US" sz="1800" i="1">
                              <a:latin typeface="Cambria Math"/>
                            </a:rPr>
                            <m:t>∈</m:t>
                          </m:r>
                          <m:r>
                            <a:rPr lang="en-US" sz="1800" i="1">
                              <a:latin typeface="Cambria Math"/>
                            </a:rPr>
                            <m:t>𝒯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𝒱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i="1">
                                          <a:latin typeface="Cambria Math" panose="02040503050406030204" pitchFamily="18" charset="0"/>
                                        </a:rPr>
                                        <m:t>ℂ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800" i="1">
                                          <a:latin typeface="Cambria Math"/>
                                        </a:rPr>
                                        <m:t>: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18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bar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nb-NO" sz="18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nb-NO" sz="180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𝛻</m:t>
                                                  </m:r>
                                                </m:e>
                                              </m:acc>
                                            </m:e>
                                          </m:bar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/>
                                                </a:rPr>
                                                <m:t>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𝐹𝑉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1" i="1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nb-NO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𝒯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  <m:r>
                                    <a:rPr lang="nb-NO" sz="1800" i="1">
                                      <a:latin typeface="Cambria Math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18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bar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nb-NO" sz="18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nb-NO" sz="180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𝛻</m:t>
                                                  </m:r>
                                                </m:e>
                                              </m:acc>
                                            </m:e>
                                          </m:bar>
                                          <m:sSubSup>
                                            <m:sSubSupPr>
                                              <m:ctrlPr>
                                                <a:rPr lang="nb-NO" sz="1800" b="1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1" i="1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𝒯</m:t>
                                              </m:r>
                                            </m:sub>
                                            <m:sup>
                                              <m:r>
                                                <a:rPr lang="nb-NO" sz="1800" b="1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r>
                  <a:rPr lang="nb-NO" sz="1800" dirty="0" smtClean="0"/>
                  <a:t/>
                </a:r>
                <a:br>
                  <a:rPr lang="nb-NO" sz="1800" dirty="0" smtClean="0"/>
                </a:br>
                <a:r>
                  <a:rPr lang="nb-NO" sz="1800" dirty="0" smtClean="0"/>
                  <a:t>Local expansion term: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800" b="0" i="0" smtClean="0"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𝒯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𝒯</m:t>
                              </m:r>
                            </m:sub>
                            <m:sup>
                              <m:r>
                                <a:rPr lang="nb-NO" sz="1800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𝐾</m:t>
                          </m:r>
                          <m:r>
                            <a:rPr lang="en-US" sz="1800" i="1">
                              <a:latin typeface="Cambria Math"/>
                            </a:rPr>
                            <m:t>∈</m:t>
                          </m:r>
                          <m:r>
                            <a:rPr lang="en-US" sz="1800" i="1">
                              <a:latin typeface="Cambria Math"/>
                            </a:rPr>
                            <m:t>𝒯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𝒱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nb-NO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b-NO" sz="18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𝛻</m:t>
                                          </m:r>
                                        </m:e>
                                      </m:acc>
                                      <m:r>
                                        <a:rPr lang="nb-NO" sz="1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⋅</m:t>
                                      </m:r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/>
                                            </a:rPr>
                                            <m:t>Π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𝐹𝑉</m:t>
                                          </m:r>
                                        </m:sub>
                                        <m:sup>
                                          <m:r>
                                            <a:rPr lang="en-US" sz="1800" b="1" i="1">
                                              <a:latin typeface="Cambria Math"/>
                                            </a:rPr>
                                            <m:t>𝒖</m:t>
                                          </m:r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𝒯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nb-NO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/>
                                    </a:rPr>
                                    <m:t>𝒯</m:t>
                                  </m:r>
                                  <m:r>
                                    <a:rPr lang="nb-NO" sz="1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nb-NO" sz="18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nb-NO" sz="1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nb-NO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0">
                <a:blip r:embed="rId2"/>
                <a:stretch>
                  <a:fillRect l="-593" t="-597" b="-5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49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nb-NO" dirty="0" smtClean="0"/>
              <a:t>Motivating examples and Biot’s equations</a:t>
            </a:r>
          </a:p>
          <a:p>
            <a:r>
              <a:rPr lang="nb-NO" dirty="0" smtClean="0"/>
              <a:t>Hybrid variational finite volume discretization</a:t>
            </a:r>
          </a:p>
          <a:p>
            <a:r>
              <a:rPr lang="nb-NO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Global Biot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𝒯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𝒯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𝓗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𝒯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𝒯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/>
                        </a:rPr>
                        <m:t>𝒶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𝒯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nb-NO" sz="2000" b="1" i="1" smtClean="0">
                              <a:latin typeface="Cambria Math"/>
                            </a:rPr>
                            <m:t>𝒖</m:t>
                          </m:r>
                          <m:r>
                            <a:rPr lang="nb-NO" sz="2000" b="1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b-NO" sz="2000" i="1">
                              <a:latin typeface="Cambria Math"/>
                            </a:rPr>
                            <m:t>𝒷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𝒯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nb-NO" sz="2000" b="1" i="1" smtClean="0">
                              <a:latin typeface="Cambria Math"/>
                            </a:rPr>
                            <m:t>𝒖</m:t>
                          </m:r>
                          <m:r>
                            <a:rPr lang="nb-NO" sz="2000" b="1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=−</m:t>
                      </m:r>
                      <m:nary>
                        <m:naryPr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nb-NO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2000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nb-NO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nb-NO" sz="20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𝑑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nb-NO" sz="2000" b="1" i="0" smtClean="0">
                          <a:latin typeface="Cambria Math"/>
                        </a:rPr>
                        <m:t>   </m:t>
                      </m:r>
                      <m:r>
                        <a:rPr lang="nb-NO" sz="2000" b="1" i="1" smtClean="0">
                          <a:latin typeface="Cambria Math"/>
                        </a:rPr>
                        <m:t>∀   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′∈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𝓗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𝒯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2000" i="1" smtClean="0">
                              <a:latin typeface="Cambria Math"/>
                            </a:rPr>
                            <m:t>𝒷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𝒯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nb-NO" sz="2000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𝒯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b-NO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nb-NO" sz="2000" i="1">
                          <a:latin typeface="Cambria Math"/>
                        </a:rPr>
                        <m:t>𝒸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𝒯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b-NO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𝒯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nb-NO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nb-NO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𝑑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nb-NO" sz="2000" b="1" i="0" smtClean="0">
                          <a:latin typeface="Cambria Math"/>
                        </a:rPr>
                        <m:t>   </m:t>
                      </m:r>
                      <m:r>
                        <a:rPr lang="nb-NO" sz="2000" b="1" i="1" smtClean="0">
                          <a:latin typeface="Cambria Math"/>
                        </a:rPr>
                        <m:t>∀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b="1" i="1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ℋ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𝒯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r>
                  <a:rPr lang="nb-NO" sz="2000" dirty="0" smtClean="0"/>
                  <a:t>Shorthand: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𝔄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nb-NO" sz="2000" b="1" i="1" smtClean="0">
                                <a:latin typeface="Cambria Math"/>
                              </a:rPr>
                              <m:t>𝒯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/>
                              </a:rPr>
                              <m:t>𝒯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𝒖</m:t>
                        </m:r>
                        <m:r>
                          <a:rPr lang="nb-NO" sz="2000" b="1" i="1" smtClean="0">
                            <a:latin typeface="Cambria Math"/>
                          </a:rPr>
                          <m:t>′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nb-NO" sz="2000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nb-NO" sz="2000" b="0" i="1" smtClean="0">
                        <a:latin typeface="Cambria Math"/>
                      </a:rPr>
                      <m:t>=</m:t>
                    </m:r>
                    <m:r>
                      <a:rPr lang="nb-NO" sz="2000" b="0" i="1" smtClean="0">
                        <a:latin typeface="Cambria Math"/>
                      </a:rPr>
                      <m:t>𝔅</m:t>
                    </m:r>
                    <m:d>
                      <m:dPr>
                        <m:ctrlPr>
                          <a:rPr lang="nb-NO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𝒖</m:t>
                        </m:r>
                        <m:r>
                          <a:rPr lang="nb-NO" sz="2000" b="1" i="1">
                            <a:latin typeface="Cambria Math"/>
                          </a:rPr>
                          <m:t>′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nb-NO" sz="2000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nb-NO" sz="2000" dirty="0" smtClean="0"/>
                  <a:t>.</a:t>
                </a:r>
              </a:p>
              <a:p>
                <a:r>
                  <a:rPr lang="nb-NO" sz="2000" dirty="0" smtClean="0"/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000" dirty="0" smtClean="0"/>
                  <a:t> can be interpreted as approximating the modified Laplacian</a:t>
                </a:r>
                <a:br>
                  <a:rPr lang="en-US" sz="2000" dirty="0" smtClean="0"/>
                </a:b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>
                        <a:latin typeface="Cambria Math"/>
                      </a:rPr>
                      <m:t>𝛻</m:t>
                    </m:r>
                    <m:r>
                      <a:rPr lang="en-US" sz="2000" i="1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</a:rPr>
                          <m:t>𝛻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 smtClean="0"/>
                  <a:t>. Physical interpretation is e.g. local expansion of volume due to local maximum in pressure. </a:t>
                </a:r>
              </a:p>
              <a:p>
                <a:r>
                  <a:rPr lang="nb-NO" sz="2000" dirty="0" smtClean="0"/>
                  <a:t>We can show that this discretization of Biot is stable independent of </a:t>
                </a:r>
                <a:br>
                  <a:rPr lang="nb-NO" sz="2000" dirty="0" smtClean="0"/>
                </a:br>
                <a14:m>
                  <m:oMath xmlns:m="http://schemas.openxmlformats.org/officeDocument/2006/math"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000" b="0" i="1" smtClean="0">
                        <a:latin typeface="Cambria Math"/>
                      </a:rPr>
                      <m:t>𝜖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)→0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nb-NO" sz="2000" dirty="0" smtClean="0"/>
                  <a:t>Furthermore, we can show consistency of the discretization, implying convergence. </a:t>
                </a:r>
              </a:p>
              <a:p>
                <a:r>
                  <a:rPr lang="nb-NO" sz="2000" dirty="0" smtClean="0"/>
                  <a:t>Finally, the stability constants are independent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nb-NO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nb-NO" sz="2000" b="0" i="1" smtClean="0">
                        <a:latin typeface="Cambria Math"/>
                      </a:rPr>
                      <m:t>→0</m:t>
                    </m:r>
                  </m:oMath>
                </a14:m>
                <a:r>
                  <a:rPr lang="en-US" sz="2000" dirty="0" smtClean="0"/>
                  <a:t> for all grids where the elasticity discretization is robust.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667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1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Main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b-NO" dirty="0" smtClean="0"/>
                  <a:t>Naive discretizations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nb-NO" sz="1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sz="1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1800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nb-NO" sz="1800" b="1" i="1">
                                <a:latin typeface="Cambria Math"/>
                              </a:rPr>
                              <m:t>′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𝑝</m:t>
                            </m:r>
                            <m:r>
                              <a:rPr lang="nb-NO" sz="1800" i="1">
                                <a:latin typeface="Cambria Math"/>
                              </a:rPr>
                              <m:t>′</m:t>
                            </m:r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nb-NO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𝔄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nb-NO" sz="1800" b="1" i="1">
                                        <a:latin typeface="Cambria Math"/>
                                      </a:rPr>
                                      <m:t>𝒯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sz="1800" i="1">
                                        <a:latin typeface="Cambria Math"/>
                                      </a:rPr>
                                      <m:t>𝒯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nb-NO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nb-NO" sz="1800" b="1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nb-NO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nb-NO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nb-NO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800" b="1" i="1" smtClean="0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r>
                                          <a:rPr lang="nb-NO" sz="18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8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nb-NO" sz="18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8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nb-NO" sz="18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nb-NO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800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𝔄</m:t>
                            </m:r>
                          </m:sup>
                        </m:sSup>
                        <m:d>
                          <m:dPr>
                            <m:ctrlPr>
                              <a:rPr lang="nb-NO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800" b="1" i="1" smtClean="0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nb-NO" sz="1800" i="1">
                                            <a:latin typeface="Cambria Math"/>
                                          </a:rPr>
                                          <m:t>𝒯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sz="1800" i="1">
                                            <a:latin typeface="Cambria Math"/>
                                          </a:rPr>
                                          <m:t>𝒯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sz="1800" i="1">
                                            <a:latin typeface="Cambria Math"/>
                                          </a:rPr>
                                          <m:t>𝒯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endParaRPr lang="nb-NO" dirty="0" smtClean="0"/>
              </a:p>
              <a:p>
                <a:r>
                  <a:rPr lang="nb-NO" dirty="0" smtClean="0"/>
                  <a:t>Hybridized FV:</a:t>
                </a:r>
                <a:r>
                  <a:rPr lang="nb-NO" dirty="0"/>
                  <a:t/>
                </a:r>
                <a:br>
                  <a:rPr lang="nb-NO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nb-NO" sz="1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sz="1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180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nb-NO" sz="1800" b="1" i="1">
                                <a:latin typeface="Cambria Math"/>
                              </a:rPr>
                              <m:t>′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𝑝</m:t>
                            </m:r>
                            <m:r>
                              <a:rPr lang="nb-NO" sz="1800" i="1">
                                <a:latin typeface="Cambria Math"/>
                              </a:rPr>
                              <m:t>′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nb-NO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𝔄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nb-NO" sz="1800" b="1" i="1">
                                        <a:latin typeface="Cambria Math"/>
                                      </a:rPr>
                                      <m:t>𝒯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sz="1800" i="1">
                                        <a:latin typeface="Cambria Math"/>
                                      </a:rPr>
                                      <m:t>𝒯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nb-NO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nb-NO" sz="1800" b="1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nb-NO" sz="1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nb-NO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800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r>
                                          <a:rPr lang="nb-NO" sz="18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sz="1800" i="1">
                                            <a:latin typeface="Cambria Math"/>
                                          </a:rPr>
                                          <m:t>𝒯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8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nb-NO" sz="18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8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nb-NO" sz="18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nb-NO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8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𝔄</m:t>
                            </m:r>
                          </m:sup>
                        </m:sSup>
                        <m:d>
                          <m:dPr>
                            <m:ctrlPr>
                              <a:rPr lang="nb-NO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800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nb-NO" sz="1800" i="1">
                                            <a:latin typeface="Cambria Math"/>
                                          </a:rPr>
                                          <m:t>𝒯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sz="1800" i="1">
                                            <a:latin typeface="Cambria Math"/>
                                          </a:rPr>
                                          <m:t>𝒯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sz="1800" i="1">
                                            <a:latin typeface="Cambria Math"/>
                                          </a:rPr>
                                          <m:t>𝒯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sSub>
                              <m:sSubPr>
                                <m:ctrlPr>
                                  <a:rPr lang="nb-NO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b-NO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sz="1800" i="1">
                                            <a:latin typeface="Cambria Math"/>
                                          </a:rPr>
                                          <m:t>𝒯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1800" dirty="0"/>
              </a:p>
              <a:p>
                <a:endParaRPr lang="nb-NO" dirty="0"/>
              </a:p>
              <a:p>
                <a:r>
                  <a:rPr lang="nb-NO" dirty="0" smtClean="0"/>
                  <a:t>Eigenvalues are bounded away from 0, even for small time-steps and incompressible materials. </a:t>
                </a:r>
                <a:endParaRPr lang="nb-NO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0">
                <a:blip r:embed="rId2"/>
                <a:stretch>
                  <a:fillRect l="-1643" t="-2830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4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Comment on elasticity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nb-NO" dirty="0" smtClean="0"/>
                  <a:t>The </a:t>
                </a:r>
                <a:r>
                  <a:rPr lang="nb-NO" dirty="0" smtClean="0">
                    <a:solidFill>
                      <a:schemeClr val="tx1"/>
                    </a:solidFill>
                  </a:rPr>
                  <a:t>bilinear form </a:t>
                </a:r>
                <a:r>
                  <a:rPr lang="nb-NO" dirty="0">
                    <a:solidFill>
                      <a:schemeClr val="tx1"/>
                    </a:solidFill>
                  </a:rPr>
                  <a:t/>
                </a:r>
                <a:br>
                  <a:rPr lang="nb-NO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nb-NO" i="1">
                        <a:solidFill>
                          <a:schemeClr val="tx1"/>
                        </a:solidFill>
                        <a:latin typeface="Cambria Math"/>
                      </a:rPr>
                      <m:t>𝒶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𝒯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nb-NO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𝒯</m:t>
                            </m:r>
                          </m:sub>
                          <m:sup>
                            <m:r>
                              <a:rPr lang="nb-NO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𝒯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𝒱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bar>
                                          <m:barPr>
                                            <m:ctrlPr>
                                              <a:rPr lang="en-US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nb-NO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b-NO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𝛻</m:t>
                                                </m:r>
                                              </m:e>
                                            </m:acc>
                                          </m:e>
                                        </m:ba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Π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𝐹𝑉</m:t>
                                            </m:r>
                                          </m:sub>
                                          <m:sup>
                                            <m:r>
                                              <a:rPr lang="en-US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𝒖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𝒖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𝒖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𝒯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  <m:r>
                                  <a:rPr lang="nb-NO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bar>
                                          <m:bar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nb-NO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b-NO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𝛻</m:t>
                                                </m:r>
                                              </m:e>
                                            </m:acc>
                                          </m:e>
                                        </m:bar>
                                        <m:sSubSup>
                                          <m:sSubSupPr>
                                            <m:ctrlPr>
                                              <a:rPr lang="nb-NO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𝒖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𝒯</m:t>
                                            </m:r>
                                          </m:sub>
                                          <m:sup>
                                            <m:r>
                                              <a:rPr lang="nb-NO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nb-NO" dirty="0" smtClean="0">
                    <a:solidFill>
                      <a:schemeClr val="tx1"/>
                    </a:solidFill>
                  </a:rPr>
                  <a:t/>
                </a:r>
                <a:br>
                  <a:rPr lang="nb-NO" dirty="0" smtClean="0">
                    <a:solidFill>
                      <a:schemeClr val="tx1"/>
                    </a:solidFill>
                  </a:rPr>
                </a:br>
                <a:r>
                  <a:rPr lang="nb-NO" dirty="0" smtClean="0">
                    <a:solidFill>
                      <a:schemeClr val="tx1"/>
                    </a:solidFill>
                  </a:rPr>
                  <a:t>Provides a stable, (mostly) locking-free FV discretization </a:t>
                </a:r>
                <a:r>
                  <a:rPr lang="nb-NO" dirty="0" smtClean="0"/>
                  <a:t>for general linear elasticity – with strong force balance and pointwise symmetry. </a:t>
                </a:r>
              </a:p>
              <a:p>
                <a:r>
                  <a:rPr lang="nb-NO" dirty="0" smtClean="0"/>
                  <a:t>Convergence can be proved for rough coefficients and quite general grids. </a:t>
                </a:r>
              </a:p>
              <a:p>
                <a:r>
                  <a:rPr lang="nb-NO" dirty="0" smtClean="0"/>
                  <a:t>Numerical results indicate 2nd order for both displacement and surface traction.</a:t>
                </a:r>
              </a:p>
              <a:p>
                <a:r>
                  <a:rPr lang="nb-NO" dirty="0" smtClean="0"/>
                  <a:t>Weak-symmetry FV can be constructed, which can be linked to MFEM  with spaces 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2"/>
                <a:stretch>
                  <a:fillRect l="-1259" t="-258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3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Numerical verification: Convergence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582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203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8200"/>
            <a:ext cx="9096375" cy="210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382"/>
            <a:ext cx="33600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00" y="1528764"/>
            <a:ext cx="3360000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0"/>
            <a:ext cx="3360000" cy="25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250" y="4229100"/>
            <a:ext cx="3619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Validations: Rough grids (elasticity)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74"/>
          <a:stretch/>
        </p:blipFill>
        <p:spPr>
          <a:xfrm>
            <a:off x="12700" y="3131343"/>
            <a:ext cx="4572000" cy="1660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5"/>
          <a:stretch/>
        </p:blipFill>
        <p:spPr>
          <a:xfrm>
            <a:off x="0" y="1336675"/>
            <a:ext cx="4572000" cy="163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-2222" r="833" b="53333"/>
          <a:stretch/>
        </p:blipFill>
        <p:spPr>
          <a:xfrm>
            <a:off x="0" y="4886325"/>
            <a:ext cx="45720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/>
          <a:stretch/>
        </p:blipFill>
        <p:spPr>
          <a:xfrm>
            <a:off x="4368800" y="4902200"/>
            <a:ext cx="4572000" cy="180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6"/>
          <a:stretch/>
        </p:blipFill>
        <p:spPr>
          <a:xfrm>
            <a:off x="4368800" y="1348581"/>
            <a:ext cx="4572000" cy="176847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4368800" y="3168648"/>
            <a:ext cx="4572000" cy="1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2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Applications: Governing </a:t>
            </a:r>
            <a:r>
              <a:rPr lang="nb-NO" dirty="0"/>
              <a:t>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 smtClean="0"/>
                  <a:t>Conservation of fluid mass: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𝜕</m:t>
                        </m:r>
                        <m:r>
                          <a:rPr lang="nb-NO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𝜕</m:t>
                        </m:r>
                        <m:r>
                          <a:rPr lang="nb-NO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𝜙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b="0" i="0" smtClean="0">
                        <a:latin typeface="Cambria Math"/>
                      </a:rPr>
                      <m:t>𝛻</m:t>
                    </m:r>
                    <m:r>
                      <a:rPr lang="nb-NO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nb-NO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=0</m:t>
                    </m:r>
                  </m:oMath>
                </a14:m>
                <a:endParaRPr lang="nb-NO" b="0" dirty="0" smtClean="0"/>
              </a:p>
              <a:p>
                <a:r>
                  <a:rPr lang="nb-NO" dirty="0" smtClean="0"/>
                  <a:t>Balance of momentum: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r>
                      <a:rPr lang="nb-NO" b="0" i="0" smtClean="0">
                        <a:latin typeface="Cambria Math"/>
                      </a:rPr>
                      <m:t>𝛻</m:t>
                    </m:r>
                    <m:r>
                      <a:rPr lang="nb-NO" b="0" i="1" smtClean="0">
                        <a:latin typeface="Cambria Math"/>
                      </a:rPr>
                      <m:t>⋅</m:t>
                    </m:r>
                    <m:r>
                      <a:rPr lang="nb-NO" b="1" i="1" smtClean="0">
                        <a:latin typeface="Cambria Math"/>
                      </a:rPr>
                      <m:t>𝝈</m:t>
                    </m:r>
                    <m:r>
                      <a:rPr lang="nb-NO" b="1" i="1" smtClean="0">
                        <a:latin typeface="Cambria Math"/>
                      </a:rPr>
                      <m:t>−</m:t>
                    </m:r>
                    <m:r>
                      <a:rPr lang="nb-NO" b="1" i="1" smtClean="0">
                        <a:latin typeface="Cambria Math"/>
                      </a:rPr>
                      <m:t>𝒈</m:t>
                    </m:r>
                    <m:r>
                      <a:rPr lang="nb-NO" b="1" i="1" smtClean="0">
                        <a:latin typeface="Cambria Math"/>
                      </a:rPr>
                      <m:t>=</m:t>
                    </m:r>
                    <m:r>
                      <a:rPr lang="nb-NO" b="1" i="1" smtClean="0">
                        <a:latin typeface="Cambria Math"/>
                      </a:rPr>
                      <m:t>𝟎</m:t>
                    </m:r>
                  </m:oMath>
                </a14:m>
                <a:endParaRPr lang="nb-NO" b="1" dirty="0" smtClean="0"/>
              </a:p>
              <a:p>
                <a:r>
                  <a:rPr lang="nb-NO" dirty="0" smtClean="0"/>
                  <a:t>Geometric completeness: 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b-NO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nary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4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Constitutive laws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/>
                  <a:t>Linear poroelasticity: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r>
                      <a:rPr lang="nb-NO" b="1" i="1" smtClean="0">
                        <a:latin typeface="Cambria Math"/>
                      </a:rPr>
                      <m:t>𝝈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ℂ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):</m:t>
                    </m:r>
                    <m:bar>
                      <m:barPr>
                        <m:ctrlPr>
                          <a:rPr lang="nb-NO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nb-NO">
                            <a:latin typeface="Cambria Math"/>
                          </a:rPr>
                          <m:t>𝛻</m:t>
                        </m:r>
                      </m:e>
                    </m:bar>
                    <m:r>
                      <a:rPr lang="nb-NO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0" i="1" smtClean="0">
                        <a:latin typeface="Cambria Math"/>
                      </a:rPr>
                      <m:t>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i="1">
                        <a:latin typeface="Cambria Math"/>
                      </a:rPr>
                      <m:t>h</m:t>
                    </m:r>
                    <m:r>
                      <a:rPr lang="nb-NO" b="1" i="1">
                        <a:latin typeface="Cambria Math"/>
                      </a:rPr>
                      <m:t>𝑰</m:t>
                    </m:r>
                  </m:oMath>
                </a14:m>
                <a:r>
                  <a:rPr lang="nb-NO" b="0" i="1" dirty="0" smtClean="0">
                    <a:latin typeface="Cambria Math"/>
                  </a:rPr>
                  <a:t/>
                </a:r>
                <a:br>
                  <a:rPr lang="nb-NO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    =</m:t>
                    </m:r>
                    <m:r>
                      <a:rPr lang="nb-NO" b="0" i="1" smtClean="0">
                        <a:latin typeface="Cambria Math"/>
                      </a:rPr>
                      <m:t>𝜇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i="0">
                            <a:latin typeface="Cambria Math"/>
                          </a:rPr>
                          <m:t>𝛻</m:t>
                        </m:r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r>
                          <a:rPr lang="nb-NO" i="1">
                            <a:latin typeface="Cambria Math"/>
                          </a:rPr>
                          <m:t>𝛻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nb-NO" b="0" i="1" smtClean="0">
                            <a:latin typeface="Cambria Math"/>
                          </a:rPr>
                          <m:t>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b-NO" b="1" i="1" smtClean="0">
                        <a:latin typeface="Cambria Math"/>
                      </a:rPr>
                      <m:t>𝑰</m:t>
                    </m:r>
                  </m:oMath>
                </a14:m>
                <a:endParaRPr lang="nb-NO" dirty="0" smtClean="0"/>
              </a:p>
              <a:p>
                <a:r>
                  <a:rPr lang="nb-NO" dirty="0"/>
                  <a:t>Balance of fluid momentum (Darcy):</a:t>
                </a:r>
                <a:br>
                  <a:rPr lang="nb-NO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nb-NO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>
                        <a:latin typeface="Cambria Math"/>
                      </a:rPr>
                      <m:t>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nb-NO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nb-NO" dirty="0"/>
              </a:p>
              <a:p>
                <a:r>
                  <a:rPr lang="nb-NO" dirty="0" smtClean="0"/>
                  <a:t>Specific volume of pore-space: </a:t>
                </a:r>
                <a:r>
                  <a:rPr lang="nb-NO" dirty="0"/>
                  <a:t/>
                </a:r>
                <a:br>
                  <a:rPr lang="nb-NO" dirty="0"/>
                </a:b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𝜙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nb-NO" smtClean="0">
                        <a:latin typeface="Cambria Math"/>
                      </a:rPr>
                      <m:t>𝛻</m:t>
                    </m:r>
                    <m:r>
                      <a:rPr lang="nb-NO" i="1">
                        <a:latin typeface="Cambria Math"/>
                      </a:rPr>
                      <m:t>⋅</m:t>
                    </m:r>
                    <m:r>
                      <a:rPr lang="nb-NO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nb-NO" dirty="0"/>
              </a:p>
              <a:p>
                <a:r>
                  <a:rPr lang="nb-NO" dirty="0" smtClean="0"/>
                  <a:t>Relative  volume of solid matrix: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>
                        <a:latin typeface="Cambria Math"/>
                      </a:rPr>
                      <m:t>𝛻</m:t>
                    </m:r>
                    <m:r>
                      <a:rPr lang="nb-NO" i="1">
                        <a:latin typeface="Cambria Math"/>
                      </a:rPr>
                      <m:t>⋅</m:t>
                    </m:r>
                    <m:r>
                      <a:rPr lang="nb-NO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den>
                    </m:f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2"/>
                <a:stretch>
                  <a:fillRect l="-1481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0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Application: CO2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Non-linear multi-component system of conservation equations for two fluids. </a:t>
            </a:r>
          </a:p>
          <a:p>
            <a:r>
              <a:rPr lang="nb-NO" dirty="0" smtClean="0"/>
              <a:t>Linear elasticity. </a:t>
            </a:r>
          </a:p>
          <a:p>
            <a:r>
              <a:rPr lang="nb-NO" dirty="0" smtClean="0"/>
              <a:t>System resolved using generalized ImPEM with Full Pressure Coupling (FPS). </a:t>
            </a:r>
          </a:p>
          <a:p>
            <a:r>
              <a:rPr lang="nb-NO" dirty="0" smtClean="0"/>
              <a:t>Key Idea: Pressure and displacement solved fully coupled and implicitly, mass transport explicitly. </a:t>
            </a:r>
          </a:p>
          <a:p>
            <a:r>
              <a:rPr lang="nb-NO" dirty="0" smtClean="0"/>
              <a:t>Joint work with Florian Doster.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Rise of injected CO2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r="10220"/>
          <a:stretch/>
        </p:blipFill>
        <p:spPr bwMode="auto">
          <a:xfrm>
            <a:off x="914400" y="4615249"/>
            <a:ext cx="2896129" cy="237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389" r="9001"/>
          <a:stretch/>
        </p:blipFill>
        <p:spPr bwMode="auto">
          <a:xfrm>
            <a:off x="5434542" y="4560331"/>
            <a:ext cx="2920999" cy="240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78528" y="4191000"/>
            <a:ext cx="2136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X component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82241" y="4205177"/>
            <a:ext cx="224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Z component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72429" y="4656951"/>
            <a:ext cx="557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smtClean="0"/>
              <a:t>3 cm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3720041" y="6519861"/>
            <a:ext cx="60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smtClean="0"/>
              <a:t>- 1 cm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796241" y="6048380"/>
            <a:ext cx="53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/>
              <a:t>0</a:t>
            </a:r>
            <a:r>
              <a:rPr lang="en-US" sz="1200" dirty="0" smtClean="0"/>
              <a:t> cm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8228541" y="4629150"/>
            <a:ext cx="63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/>
              <a:t>6</a:t>
            </a:r>
            <a:r>
              <a:rPr lang="en-US" sz="1200" dirty="0" smtClean="0"/>
              <a:t> cm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8228541" y="6457950"/>
            <a:ext cx="63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smtClean="0"/>
              <a:t>- 4 cm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8228541" y="5848350"/>
            <a:ext cx="63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/>
              <a:t>0</a:t>
            </a:r>
            <a:r>
              <a:rPr lang="en-US" sz="1200" dirty="0" smtClean="0"/>
              <a:t> cm</a:t>
            </a:r>
            <a:endParaRPr lang="en-US" sz="12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" r="3764"/>
          <a:stretch/>
        </p:blipFill>
        <p:spPr bwMode="auto">
          <a:xfrm>
            <a:off x="5459412" y="1905000"/>
            <a:ext cx="2922588" cy="240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096000" y="1535668"/>
            <a:ext cx="224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CO2 saturation</a:t>
            </a:r>
            <a:endParaRPr lang="en-US" dirty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46250"/>
            <a:ext cx="34258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722965" y="1472555"/>
            <a:ext cx="224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Sketch of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Application: Soil fracturing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Non-linear, saturation-dependent soil (clay) properties, including significant shrinking.</a:t>
            </a:r>
          </a:p>
          <a:p>
            <a:r>
              <a:rPr lang="nb-NO" dirty="0" smtClean="0"/>
              <a:t>Heterogeneous soil saturation introduces mechanical stresses. </a:t>
            </a:r>
          </a:p>
          <a:p>
            <a:r>
              <a:rPr lang="nb-NO" dirty="0" smtClean="0"/>
              <a:t>Tensile soil failure and fracture evolution according to Griffith’s criterium. </a:t>
            </a:r>
          </a:p>
          <a:p>
            <a:r>
              <a:rPr lang="nb-NO" dirty="0" smtClean="0"/>
              <a:t>Field data with bioturbation: Elephants (external load) and termites (soil cohesion).</a:t>
            </a:r>
          </a:p>
          <a:p>
            <a:r>
              <a:rPr lang="nb-NO" dirty="0" smtClean="0"/>
              <a:t>Joint work with Keita DeCarlo and Kelly Caylor.  </a:t>
            </a:r>
          </a:p>
        </p:txBody>
      </p:sp>
    </p:spTree>
    <p:extLst>
      <p:ext uri="{BB962C8B-B14F-4D97-AF65-F5344CB8AC3E}">
        <p14:creationId xmlns:p14="http://schemas.microsoft.com/office/powerpoint/2010/main" val="23205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Motivating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438400" cy="53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Soil Desiccation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411202"/>
            <a:ext cx="441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sz="2400" dirty="0" smtClean="0"/>
              <a:t>Multi-phase flow in porous materials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45124" y="4343401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sz="2400" dirty="0" smtClean="0"/>
              <a:t>Fractured/ing rock</a:t>
            </a:r>
            <a:endParaRPr lang="en-US" sz="24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1215"/>
          <a:stretch/>
        </p:blipFill>
        <p:spPr bwMode="auto">
          <a:xfrm>
            <a:off x="6887923" y="4724655"/>
            <a:ext cx="1951277" cy="1828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r="10877"/>
          <a:stretch/>
        </p:blipFill>
        <p:spPr bwMode="auto">
          <a:xfrm>
            <a:off x="4969956" y="4736654"/>
            <a:ext cx="1956067" cy="1803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0" y="1738909"/>
            <a:ext cx="0" cy="4801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4114800"/>
            <a:ext cx="7640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27382" y="37338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K. DeCarlo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6488668"/>
            <a:ext cx="10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F. Doster</a:t>
            </a:r>
            <a:endParaRPr lang="en-US" dirty="0"/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4" y="1705058"/>
            <a:ext cx="4177575" cy="223263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r="10220"/>
          <a:stretch/>
        </p:blipFill>
        <p:spPr bwMode="auto">
          <a:xfrm>
            <a:off x="2348341" y="4902610"/>
            <a:ext cx="1918860" cy="15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" r="3764"/>
          <a:stretch/>
        </p:blipFill>
        <p:spPr bwMode="auto">
          <a:xfrm>
            <a:off x="171774" y="4897278"/>
            <a:ext cx="1936391" cy="159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4966240" y="1282756"/>
            <a:ext cx="24384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sz="2400" smtClean="0"/>
              <a:t>Image processing</a:t>
            </a:r>
            <a:endParaRPr lang="en-US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240" y="1739955"/>
            <a:ext cx="4300538" cy="17281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36422" y="364495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E. Hodneland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Preliminary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1219200"/>
            <a:ext cx="7984533" cy="4267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247323"/>
            <a:ext cx="2133600" cy="1686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17638"/>
            <a:ext cx="28956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4163758"/>
            <a:ext cx="2881121" cy="21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We have presented a hybrid variational FV framework  and formulated a cell-centered discretization for Biot. The formulation builds on previous work for Darcy flow (MPFA) and elasticity (MPSA)</a:t>
            </a:r>
          </a:p>
          <a:p>
            <a:r>
              <a:rPr lang="nb-NO" dirty="0" smtClean="0"/>
              <a:t>The discretization has the advantages that it: </a:t>
            </a:r>
          </a:p>
          <a:p>
            <a:pPr lvl="1"/>
            <a:r>
              <a:rPr lang="nb-NO" dirty="0" smtClean="0"/>
              <a:t>Is locally mass and momentum conservative</a:t>
            </a:r>
          </a:p>
          <a:p>
            <a:pPr lvl="1"/>
            <a:r>
              <a:rPr lang="nb-NO" dirty="0" smtClean="0"/>
              <a:t>Can be applied to arbitrary grids</a:t>
            </a:r>
          </a:p>
          <a:p>
            <a:pPr lvl="1"/>
            <a:r>
              <a:rPr lang="nb-NO" dirty="0" smtClean="0"/>
              <a:t>Has explicitly provides local expressions for flux and traction</a:t>
            </a:r>
          </a:p>
          <a:p>
            <a:pPr lvl="1"/>
            <a:r>
              <a:rPr lang="nb-NO" dirty="0" smtClean="0"/>
              <a:t>Has co-located variables allowing for minimum degrees of freedom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s stable without relying on any arbitrary stabilization parameters </a:t>
            </a:r>
          </a:p>
          <a:p>
            <a:endParaRPr lang="nb-NO" dirty="0" smtClean="0"/>
          </a:p>
          <a:p>
            <a:r>
              <a:rPr lang="nb-NO" dirty="0" smtClean="0"/>
              <a:t>The discretization has been applied to a wide range of grids and problems in 2D and 3D to verify the practical applicability. </a:t>
            </a:r>
          </a:p>
          <a:p>
            <a:r>
              <a:rPr lang="nb-NO" dirty="0" smtClean="0"/>
              <a:t>Ongoing work on finite volume methods with weak symmetry – both in the HVFV framework and MFEM with quadrature.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Some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Nordbotten</a:t>
            </a:r>
            <a:r>
              <a:rPr lang="en-US" dirty="0"/>
              <a:t>, </a:t>
            </a:r>
            <a:r>
              <a:rPr lang="en-US" b="1" dirty="0"/>
              <a:t>J. M.</a:t>
            </a:r>
            <a:r>
              <a:rPr lang="en-US" dirty="0"/>
              <a:t> (2014),</a:t>
            </a:r>
            <a:r>
              <a:rPr lang="en-US" b="1" dirty="0"/>
              <a:t> </a:t>
            </a:r>
            <a:r>
              <a:rPr lang="en-US" i="1" dirty="0"/>
              <a:t>Finite volume hydro-mechanical simulation of porous media</a:t>
            </a:r>
            <a:r>
              <a:rPr lang="en-US" dirty="0"/>
              <a:t>, Water Resources Research, 50(5), 4279-4394, doi:10.1002/2013WR015179.</a:t>
            </a:r>
          </a:p>
          <a:p>
            <a:r>
              <a:rPr lang="en-US" b="1" dirty="0"/>
              <a:t>Nordbotten</a:t>
            </a:r>
            <a:r>
              <a:rPr lang="en-US" dirty="0"/>
              <a:t>, </a:t>
            </a:r>
            <a:r>
              <a:rPr lang="en-US" b="1" dirty="0"/>
              <a:t>J. M.</a:t>
            </a:r>
            <a:r>
              <a:rPr lang="en-US" dirty="0"/>
              <a:t> (2014),</a:t>
            </a:r>
            <a:r>
              <a:rPr lang="en-US" b="1" dirty="0"/>
              <a:t> </a:t>
            </a:r>
            <a:r>
              <a:rPr lang="en-US" i="1" dirty="0"/>
              <a:t>Cell-centered finite volume methods for deformable porous media</a:t>
            </a:r>
            <a:r>
              <a:rPr lang="en-US" dirty="0"/>
              <a:t>, International Journal for Numerical Methods in Engineering, 100(6), 399-418, doi:10.1002/nme.4734</a:t>
            </a:r>
            <a:r>
              <a:rPr lang="en-US" dirty="0" smtClean="0"/>
              <a:t>.</a:t>
            </a:r>
          </a:p>
          <a:p>
            <a:r>
              <a:rPr lang="en-US" b="1" dirty="0"/>
              <a:t>Nordbotten, J. M.</a:t>
            </a:r>
            <a:r>
              <a:rPr lang="en-US" dirty="0"/>
              <a:t>, </a:t>
            </a:r>
            <a:r>
              <a:rPr lang="en-US" i="1" dirty="0"/>
              <a:t>Convergence of a cell-centered finite volume method for linear elasticity</a:t>
            </a:r>
            <a:r>
              <a:rPr lang="en-US" dirty="0"/>
              <a:t>, </a:t>
            </a:r>
            <a:r>
              <a:rPr lang="en-US" dirty="0" smtClean="0"/>
              <a:t>preprint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http://arxiv.org/abs/1503.05040</a:t>
            </a:r>
            <a:r>
              <a:rPr lang="en-US" dirty="0" smtClean="0"/>
              <a:t>.</a:t>
            </a:r>
          </a:p>
          <a:p>
            <a:r>
              <a:rPr lang="en-US" b="1" dirty="0"/>
              <a:t>Nordbotten, J. M.</a:t>
            </a:r>
            <a:r>
              <a:rPr lang="en-US" dirty="0"/>
              <a:t>, </a:t>
            </a:r>
            <a:r>
              <a:rPr lang="en-US" i="1" dirty="0"/>
              <a:t>Stable cell-centered finite volume discretization for </a:t>
            </a:r>
            <a:r>
              <a:rPr lang="en-US" i="1" dirty="0" err="1"/>
              <a:t>Biot’s</a:t>
            </a:r>
            <a:r>
              <a:rPr lang="en-US" i="1" dirty="0"/>
              <a:t> equations</a:t>
            </a:r>
            <a:r>
              <a:rPr lang="en-US"/>
              <a:t>, </a:t>
            </a:r>
            <a:r>
              <a:rPr lang="en-US" smtClean="0"/>
              <a:t>submitted.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6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Linearized Biot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 smtClean="0"/>
                  <a:t>Biot elasticity</a:t>
                </a:r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nb-NO" b="0" i="0" smtClean="0">
                        <a:latin typeface="Cambria Math"/>
                      </a:rPr>
                      <m:t>−</m:t>
                    </m:r>
                    <m:r>
                      <a:rPr lang="nb-NO" i="0">
                        <a:latin typeface="Cambria Math"/>
                      </a:rPr>
                      <m:t>𝛻</m:t>
                    </m:r>
                    <m:r>
                      <a:rPr lang="nb-NO" i="1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ℂ</m:t>
                        </m:r>
                        <m:r>
                          <a:rPr lang="nb-NO" i="1">
                            <a:latin typeface="Cambria Math"/>
                          </a:rPr>
                          <m:t>:</m:t>
                        </m:r>
                        <m:bar>
                          <m:bar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nb-NO">
                                <a:latin typeface="Cambria Math"/>
                              </a:rPr>
                              <m:t>𝛻</m:t>
                            </m:r>
                          </m:e>
                        </m:bar>
                        <m:r>
                          <a:rPr lang="nb-NO" i="1">
                            <a:latin typeface="Cambria Math"/>
                          </a:rPr>
                          <m:t>𝑢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𝑝𝐼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 smtClean="0"/>
              </a:p>
              <a:p>
                <a:r>
                  <a:rPr lang="nb-NO" dirty="0" smtClean="0"/>
                  <a:t>Mass balance: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nb-NO" b="0" i="0" smtClean="0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/>
                      </a:rPr>
                      <m:t>𝛼</m:t>
                    </m:r>
                    <m:r>
                      <a:rPr lang="nb-NO" b="0" i="0" smtClean="0">
                        <a:latin typeface="Cambria Math"/>
                      </a:rPr>
                      <m:t>𝛻</m:t>
                    </m:r>
                    <m:r>
                      <a:rPr lang="nb-NO" b="0" i="1" smtClean="0">
                        <a:latin typeface="Cambria Math"/>
                      </a:rPr>
                      <m:t>⋅</m:t>
                    </m:r>
                    <m:r>
                      <a:rPr lang="nb-NO" b="0" i="1" smtClean="0">
                        <a:latin typeface="Cambria Math"/>
                      </a:rPr>
                      <m:t>𝑢</m:t>
                    </m:r>
                    <m:r>
                      <a:rPr lang="nb-NO" b="0" i="1" smtClean="0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/>
                      </a:rPr>
                      <m:t>𝜌</m:t>
                    </m:r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nb-NO" i="0">
                        <a:latin typeface="Cambria Math"/>
                      </a:rPr>
                      <m:t>𝛻</m:t>
                    </m:r>
                    <m:r>
                      <a:rPr lang="nb-NO" i="1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𝑘</m:t>
                        </m:r>
                        <m:r>
                          <a:rPr lang="nb-NO" i="0">
                            <a:latin typeface="Cambria Math"/>
                          </a:rPr>
                          <m:t>𝛻</m:t>
                        </m:r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nb-NO" dirty="0" smtClean="0"/>
              </a:p>
              <a:p>
                <a:r>
                  <a:rPr lang="nb-NO" dirty="0" smtClean="0"/>
                  <a:t>Both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𝜌</m:t>
                    </m:r>
                    <m:r>
                      <a:rPr lang="nb-NO" i="1">
                        <a:latin typeface="Cambria Math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nb-NO" dirty="0" smtClean="0"/>
                  <a:t> may be arbitrary small: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nb-NO" dirty="0" smtClean="0"/>
                  <a:t> leads to compressible Stokes.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nb-NO" dirty="0" smtClean="0"/>
                  <a:t> further leads incompressible Stokes.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4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Qualities of «good» discretizations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Minimum number of degrees of freedom. </a:t>
            </a:r>
          </a:p>
          <a:p>
            <a:r>
              <a:rPr lang="nb-NO" dirty="0" smtClean="0"/>
              <a:t>Weak limitations on admissible grids. </a:t>
            </a:r>
          </a:p>
          <a:p>
            <a:r>
              <a:rPr lang="nb-NO" dirty="0" smtClean="0"/>
              <a:t>Stable in all physically relevant limits. </a:t>
            </a:r>
          </a:p>
          <a:p>
            <a:r>
              <a:rPr lang="nb-NO" dirty="0" smtClean="0"/>
              <a:t>Preserves physical conservation principles. </a:t>
            </a:r>
          </a:p>
          <a:p>
            <a:r>
              <a:rPr lang="nb-NO" dirty="0" smtClean="0"/>
              <a:t>Handles jumps in coefficients accurately. </a:t>
            </a:r>
          </a:p>
          <a:p>
            <a:r>
              <a:rPr lang="nb-NO" dirty="0" smtClean="0"/>
              <a:t>Supported by rigorous analysis.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Engineering preference for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Unstructured grids minimize grid orientation effects for flow equations.</a:t>
            </a:r>
          </a:p>
          <a:p>
            <a:r>
              <a:rPr lang="nb-NO" dirty="0" smtClean="0"/>
              <a:t>High aspect ratio grids adapt to geological heterogenity.</a:t>
            </a:r>
            <a:endParaRPr lang="en-US" dirty="0"/>
          </a:p>
        </p:txBody>
      </p:sp>
      <p:pic>
        <p:nvPicPr>
          <p:cNvPr id="1026" name="Picture 2" descr="https://pangea.stanford.edu/researchgroups/supri-b/sites/default/files/faulted_reservoir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40164"/>
            <a:ext cx="46196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atsengineering.com/index_files/image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4"/>
          <a:stretch/>
        </p:blipFill>
        <p:spPr bwMode="auto">
          <a:xfrm>
            <a:off x="4695825" y="4572000"/>
            <a:ext cx="4048125" cy="18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3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 resolution of these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Cell-centered co-located displacement and pressure variables. </a:t>
            </a:r>
          </a:p>
          <a:p>
            <a:r>
              <a:rPr lang="nb-NO" dirty="0" smtClean="0"/>
              <a:t>Finite volume structure balancing mass and momentum. </a:t>
            </a:r>
          </a:p>
          <a:p>
            <a:r>
              <a:rPr lang="nb-NO" dirty="0" smtClean="0"/>
              <a:t>Constitutive laws approximated by multipoint flux and stress approximations. </a:t>
            </a:r>
          </a:p>
          <a:p>
            <a:r>
              <a:rPr lang="nb-NO" dirty="0" smtClean="0"/>
              <a:t>Analysis via links to discrete functional framework and discontinuous Galerkin.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Common challenge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The kernel of the continuous operator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/>
                      </a:rPr>
                      <m:t>𝛻</m:t>
                    </m:r>
                  </m:oMath>
                </a14:m>
                <a:r>
                  <a:rPr lang="en-US" dirty="0" smtClean="0"/>
                  <a:t> is the field of constants.</a:t>
                </a:r>
              </a:p>
              <a:p>
                <a:r>
                  <a:rPr lang="nb-NO" dirty="0" smtClean="0"/>
                  <a:t>The kernel of the discrete operator may contain oscillations (due to central difference).</a:t>
                </a:r>
                <a:br>
                  <a:rPr lang="nb-NO" dirty="0" smtClean="0"/>
                </a:br>
                <a:r>
                  <a:rPr lang="nb-NO" dirty="0" smtClean="0"/>
                  <a:t/>
                </a:r>
                <a:br>
                  <a:rPr lang="nb-NO" dirty="0" smtClean="0"/>
                </a:br>
                <a:r>
                  <a:rPr lang="nb-NO" dirty="0" smtClean="0"/>
                  <a:t/>
                </a:r>
                <a:br>
                  <a:rPr lang="nb-NO" dirty="0" smtClean="0"/>
                </a:br>
                <a:endParaRPr lang="nb-NO" dirty="0" smtClean="0"/>
              </a:p>
              <a:p>
                <a:r>
                  <a:rPr lang="nb-NO" dirty="0" smtClean="0"/>
                  <a:t>Problem is exacerbated in higher dimensions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0">
                <a:blip r:embed="rId2"/>
                <a:stretch>
                  <a:fillRect l="-1704" t="-143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81250" y="4800600"/>
            <a:ext cx="3505200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33650" y="3962400"/>
            <a:ext cx="0" cy="99060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519450" y="4343400"/>
            <a:ext cx="609600" cy="457200"/>
            <a:chOff x="2057400" y="4343400"/>
            <a:chExt cx="609600" cy="45720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2057400" y="4343400"/>
              <a:ext cx="304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62200" y="4343400"/>
              <a:ext cx="304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129050" y="4343400"/>
            <a:ext cx="609600" cy="457200"/>
            <a:chOff x="2057400" y="4343400"/>
            <a:chExt cx="609600" cy="45720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057400" y="4343400"/>
              <a:ext cx="304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62200" y="4343400"/>
              <a:ext cx="304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738650" y="4343400"/>
            <a:ext cx="609600" cy="457200"/>
            <a:chOff x="2057400" y="4343400"/>
            <a:chExt cx="609600" cy="4572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057400" y="4343400"/>
              <a:ext cx="304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62200" y="4343400"/>
              <a:ext cx="304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3810000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0"/>
                <a:ext cx="3764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25240" y="4802386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240" y="4802386"/>
                <a:ext cx="37645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4785360" y="4800600"/>
            <a:ext cx="3505200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37760" y="3962400"/>
            <a:ext cx="0" cy="99060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623560" y="4343400"/>
            <a:ext cx="609600" cy="457200"/>
            <a:chOff x="2057400" y="4343400"/>
            <a:chExt cx="609600" cy="45720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057400" y="4343400"/>
              <a:ext cx="3048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62200" y="4343400"/>
              <a:ext cx="3048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233160" y="4343400"/>
            <a:ext cx="609600" cy="457200"/>
            <a:chOff x="2057400" y="4343400"/>
            <a:chExt cx="609600" cy="4572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057400" y="4343400"/>
              <a:ext cx="3048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62200" y="4343400"/>
              <a:ext cx="3048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842760" y="4343400"/>
            <a:ext cx="609600" cy="457200"/>
            <a:chOff x="2057400" y="4343400"/>
            <a:chExt cx="609600" cy="457200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2057400" y="4343400"/>
              <a:ext cx="3048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62200" y="4343400"/>
              <a:ext cx="3048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43400" y="3810000"/>
                <a:ext cx="50949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nb-NO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810000"/>
                <a:ext cx="509498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29350" y="4802386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350" y="4802386"/>
                <a:ext cx="37645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5626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8674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722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770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818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866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3914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i="1" dirty="0" smtClean="0"/>
              <a:t>Straight-forward discretizations with co-located equal-order elements are in general not robust.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189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8531</TotalTime>
  <Words>1152</Words>
  <Application>Microsoft Office PowerPoint</Application>
  <PresentationFormat>On-screen Show (4:3)</PresentationFormat>
  <Paragraphs>179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Modeling and simulation of deformable porous media</vt:lpstr>
      <vt:lpstr>Overview</vt:lpstr>
      <vt:lpstr>Motivating examples</vt:lpstr>
      <vt:lpstr>Linearized Biot equations</vt:lpstr>
      <vt:lpstr>Qualities of «good» discretizations</vt:lpstr>
      <vt:lpstr>Engineering preference for grids</vt:lpstr>
      <vt:lpstr>A resolution of these properties</vt:lpstr>
      <vt:lpstr>Common challenge</vt:lpstr>
      <vt:lpstr>Implication</vt:lpstr>
      <vt:lpstr>Standard finite elements</vt:lpstr>
      <vt:lpstr>Standard solutions</vt:lpstr>
      <vt:lpstr>Hybrid variational FV</vt:lpstr>
      <vt:lpstr>Review: HVFV (MPFA)</vt:lpstr>
      <vt:lpstr>Interpretation</vt:lpstr>
      <vt:lpstr>VMS re-formulation</vt:lpstr>
      <vt:lpstr>Elimination of face unknowns</vt:lpstr>
      <vt:lpstr>HVFV for Biot</vt:lpstr>
      <vt:lpstr>Important details</vt:lpstr>
      <vt:lpstr>Elimination of face unknowns</vt:lpstr>
      <vt:lpstr>Global Biot system</vt:lpstr>
      <vt:lpstr>Main result</vt:lpstr>
      <vt:lpstr>Comment on elasticity</vt:lpstr>
      <vt:lpstr>Numerical verification: Convergence</vt:lpstr>
      <vt:lpstr>Validations: Rough grids (elasticity)</vt:lpstr>
      <vt:lpstr>Applications: Governing equations</vt:lpstr>
      <vt:lpstr>Constitutive laws</vt:lpstr>
      <vt:lpstr>Application: CO2 storage</vt:lpstr>
      <vt:lpstr>Rise of injected CO2</vt:lpstr>
      <vt:lpstr>Application: Soil fracturing</vt:lpstr>
      <vt:lpstr>Preliminary results</vt:lpstr>
      <vt:lpstr>Conclusions</vt:lpstr>
      <vt:lpstr>Some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Discretizing Biot’s Equations:  Challenges and solutions</dc:title>
  <dc:creator>Jan Nordbotten</dc:creator>
  <cp:lastModifiedBy>Jeonghun Lee</cp:lastModifiedBy>
  <cp:revision>146</cp:revision>
  <dcterms:created xsi:type="dcterms:W3CDTF">2006-08-16T00:00:00Z</dcterms:created>
  <dcterms:modified xsi:type="dcterms:W3CDTF">2015-06-12T12:35:14Z</dcterms:modified>
</cp:coreProperties>
</file>