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2" r:id="rId4"/>
    <p:sldId id="269" r:id="rId5"/>
    <p:sldId id="273" r:id="rId6"/>
    <p:sldId id="267" r:id="rId7"/>
    <p:sldId id="274" r:id="rId8"/>
    <p:sldId id="268" r:id="rId9"/>
    <p:sldId id="275" r:id="rId10"/>
    <p:sldId id="276" r:id="rId11"/>
    <p:sldId id="259" r:id="rId12"/>
    <p:sldId id="262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3"/>
    <p:restoredTop sz="94674"/>
  </p:normalViewPr>
  <p:slideViewPr>
    <p:cSldViewPr snapToGrid="0" snapToObjects="1">
      <p:cViewPr>
        <p:scale>
          <a:sx n="102" d="100"/>
          <a:sy n="102" d="100"/>
        </p:scale>
        <p:origin x="16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4B61-950F-AC41-930C-3247F2AE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82E44-0A4C-7F48-9212-705BAD4A6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AC128-71B2-6A4F-BED2-A1BDB0E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0174-B75C-1541-BD3E-B718BBBB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EB6D-B13F-7040-BBF9-6B5783A0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BAA4-875B-2C48-810A-E9C5B779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009EE-2D2B-6F4F-9D63-01543FC6A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8F38-333B-1241-9F5D-1C467AA8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3529B-F1E4-E14B-98A3-DECCC9E7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EC05-C8E2-2645-8933-74F16742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9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78F35-16E2-AD4A-97FA-D71E1929A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11C6E-635F-1344-B035-318C46B5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3A6BF-5781-C446-AAE4-73E3FA95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1A15B-FC8F-7642-A98E-4D60FB70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31497-DB31-C74D-BDAD-033A2434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65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AA1E-6910-8746-82CA-5E749C96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886A-D37A-584C-A80B-8EB1D741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06EE1-C516-434D-99FC-F03CB381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227F-5D8D-1642-B98C-739AECF2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647AB-F5BF-1248-92DE-83D3F861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16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3089-B019-5944-8FF6-BCB2D303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FEA43-4775-2741-AF16-72ADE9217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31F9-88AB-C643-B037-09456B30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D6862-76B0-B245-9E70-682FBBE6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6E9B-5579-1647-A161-ABCCEE09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2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604-685E-BC40-9717-A27D6357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214C2-1867-A84E-91CB-B08E68613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DD952-D6EB-404B-B292-5A7128016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D9F3D-9881-C142-9727-7F6F09E1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44EA9-186D-494D-966A-BD0CB3F0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91D3E-CD54-AB4B-8404-C0A9EA7F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9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FACB-10F0-A64F-A6D8-4971DDF6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F3C3E-2BDF-A943-93C7-9F1B622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05C3-2984-DA4A-B7CE-B01286CF8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E0767-5B97-7546-A2BF-560F37A22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9700F-E994-AD49-B96A-C966003E8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4043C-93AB-5D4D-AAF1-20C5A7C7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904F7-5CEA-254A-8287-D61973E5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02100-06DC-5147-84D2-7A065851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6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FC28-BC42-FC41-8CA4-BA270F79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7A8D4-93E5-2E46-8C11-A9F11ADE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69543-F5C4-AA4E-B5EB-FDF4F26F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81109-5A7E-CD4C-93D1-E2639445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E9EB3-8488-B344-A28E-6F96A3A5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1DCD9-FDEB-484D-A246-ACED899B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2880F-DED6-A246-B66B-0C5D03E3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59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1A5C-27B2-054C-8850-580E7C79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6E91-303D-8B4C-9F03-22B1D87B7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0C0C0-C962-794F-8E55-93B94C2D1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71F55-8065-6349-B612-BCCC8C11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1511A-5F91-1E49-8E46-213E02C9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2E229-CE49-AE4D-9679-EDA46878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36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42E8-6313-E949-AD79-8B55778B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C0CFC-46C1-B147-BB4E-1D75977AE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40A87-429E-B347-B7C7-C60FE4D49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6F80D-0991-8542-BC31-4D62E4B3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5C4FE-428E-5E41-B166-768F1D6A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F1E4E-C666-194E-B1F6-084CEE39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608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CC0A2-533F-EF4E-BC91-7B093198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F50EC-4726-3546-ADC6-EE6EBC829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FDF9D-ACDB-7048-84FC-0CBD25041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3385-68E7-7D45-8E26-D4DD73C00F10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8E376-ACB9-E744-842D-AA02D1D19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EE597-86AD-5943-81E3-47C0AA3BB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EDAA-2C06-9449-A120-6BF4E2A6C0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5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8D09B0-3E28-FD46-9712-C6FD006BC649}"/>
              </a:ext>
            </a:extLst>
          </p:cNvPr>
          <p:cNvSpPr txBox="1"/>
          <p:nvPr/>
        </p:nvSpPr>
        <p:spPr>
          <a:xfrm>
            <a:off x="2717800" y="2910840"/>
            <a:ext cx="81026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b="1" dirty="0"/>
              <a:t>MAT1110 – </a:t>
            </a:r>
            <a:r>
              <a:rPr lang="nb-NO" sz="2400" b="1" dirty="0" err="1"/>
              <a:t>Kalkulus</a:t>
            </a:r>
            <a:r>
              <a:rPr lang="nb-NO" sz="2400" b="1" dirty="0"/>
              <a:t> og lineær algebra </a:t>
            </a:r>
          </a:p>
          <a:p>
            <a:pPr>
              <a:lnSpc>
                <a:spcPct val="150000"/>
              </a:lnSpc>
            </a:pPr>
            <a:r>
              <a:rPr lang="nb-NO" sz="2400" b="1" dirty="0"/>
              <a:t>MEK1100 – Feltteori og vektoranalyse </a:t>
            </a:r>
          </a:p>
          <a:p>
            <a:pPr>
              <a:lnSpc>
                <a:spcPct val="150000"/>
              </a:lnSpc>
            </a:pPr>
            <a:r>
              <a:rPr lang="nb-NO" sz="2400" b="1" dirty="0"/>
              <a:t>STK1100 – Sannsynlighetsregning og statistisk modellering</a:t>
            </a:r>
          </a:p>
          <a:p>
            <a:pPr>
              <a:lnSpc>
                <a:spcPct val="150000"/>
              </a:lnSpc>
            </a:pPr>
            <a:r>
              <a:rPr lang="nb-NO" sz="2400" b="1" dirty="0"/>
              <a:t>MAT1050 – Matematikk for anvendelser 1</a:t>
            </a:r>
          </a:p>
          <a:p>
            <a:pPr>
              <a:lnSpc>
                <a:spcPct val="150000"/>
              </a:lnSpc>
            </a:pPr>
            <a:r>
              <a:rPr lang="nb-NO" sz="2400" b="1" dirty="0"/>
              <a:t>MAT1060 – Matematikk for anvendelser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6DE24A-D995-6042-A941-A79458BBA236}"/>
              </a:ext>
            </a:extLst>
          </p:cNvPr>
          <p:cNvGrpSpPr/>
          <p:nvPr/>
        </p:nvGrpSpPr>
        <p:grpSpPr>
          <a:xfrm>
            <a:off x="603250" y="965200"/>
            <a:ext cx="11931650" cy="1803400"/>
            <a:chOff x="654050" y="1371600"/>
            <a:chExt cx="11931650" cy="1803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B39E44-3467-6D4A-A157-5F42A8B6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0700" y="1371600"/>
              <a:ext cx="10795000" cy="1803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7F174F-5D17-1344-99A5-D3BE7A56E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050" y="1371600"/>
              <a:ext cx="1390650" cy="139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76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036A8-AB32-7447-994E-5CF38E7ED582}"/>
              </a:ext>
            </a:extLst>
          </p:cNvPr>
          <p:cNvSpPr/>
          <p:nvPr/>
        </p:nvSpPr>
        <p:spPr>
          <a:xfrm>
            <a:off x="1026161" y="322791"/>
            <a:ext cx="11856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/>
              <a:t>MAT1050 – Matematikk for anvendelser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48FCC-0952-824F-8C99-8CC191549F4F}"/>
              </a:ext>
            </a:extLst>
          </p:cNvPr>
          <p:cNvSpPr txBox="1"/>
          <p:nvPr/>
        </p:nvSpPr>
        <p:spPr>
          <a:xfrm>
            <a:off x="925952" y="2012076"/>
            <a:ext cx="3896568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2800" b="1" dirty="0"/>
              <a:t>Undervisning </a:t>
            </a:r>
            <a:r>
              <a:rPr lang="nb-NO" sz="2800" dirty="0"/>
              <a:t>(per uke)</a:t>
            </a:r>
          </a:p>
          <a:p>
            <a:pPr fontAlgn="base"/>
            <a:r>
              <a:rPr lang="nb-NO" sz="2800" dirty="0"/>
              <a:t>Forelesning: 4 timer,</a:t>
            </a:r>
          </a:p>
          <a:p>
            <a:pPr fontAlgn="base"/>
            <a:r>
              <a:rPr lang="nb-NO" sz="2800" dirty="0"/>
              <a:t>Fellesøvelser: 4 timer </a:t>
            </a:r>
          </a:p>
          <a:p>
            <a:pPr fontAlgn="base"/>
            <a:r>
              <a:rPr lang="nb-NO" sz="2800" dirty="0"/>
              <a:t>Fellesorakel:  4 timer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14B85F-FA22-4848-BB7B-5DC603CCA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76581"/>
              </p:ext>
            </p:extLst>
          </p:nvPr>
        </p:nvGraphicFramePr>
        <p:xfrm>
          <a:off x="6862400" y="2012076"/>
          <a:ext cx="3428298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4394">
                  <a:extLst>
                    <a:ext uri="{9D8B030D-6E8A-4147-A177-3AD203B41FA5}">
                      <a16:colId xmlns:a16="http://schemas.microsoft.com/office/drawing/2014/main" val="1260399946"/>
                    </a:ext>
                  </a:extLst>
                </a:gridCol>
                <a:gridCol w="823904">
                  <a:extLst>
                    <a:ext uri="{9D8B030D-6E8A-4147-A177-3AD203B41FA5}">
                      <a16:colId xmlns:a16="http://schemas.microsoft.com/office/drawing/2014/main" val="54070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# oppmeldt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3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eksamensmeldt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3254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F68021-F9E8-F045-916D-8C67FB8A7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68587"/>
              </p:ext>
            </p:extLst>
          </p:nvPr>
        </p:nvGraphicFramePr>
        <p:xfrm>
          <a:off x="6862400" y="3311109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2345835910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3699443052"/>
                    </a:ext>
                  </a:extLst>
                </a:gridCol>
              </a:tblGrid>
              <a:tr h="287686">
                <a:tc>
                  <a:txBody>
                    <a:bodyPr/>
                    <a:lstStyle/>
                    <a:p>
                      <a:r>
                        <a:rPr lang="nb-NO" dirty="0"/>
                        <a:t># møtt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bestått totalt (O+K)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815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0BC4946-68D0-CA46-A5DD-288CD731D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43655"/>
              </p:ext>
            </p:extLst>
          </p:nvPr>
        </p:nvGraphicFramePr>
        <p:xfrm>
          <a:off x="6862400" y="4559572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3039543154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2523927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b="0" i="1" dirty="0"/>
                        <a:t>Stryk 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14,3%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6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i="1" dirty="0"/>
                        <a:t>Emnefrafall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45,8%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6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1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E9C750-5825-A648-BAE1-C4CAA884B18F}"/>
              </a:ext>
            </a:extLst>
          </p:cNvPr>
          <p:cNvSpPr/>
          <p:nvPr/>
        </p:nvSpPr>
        <p:spPr>
          <a:xfrm>
            <a:off x="759264" y="550676"/>
            <a:ext cx="10009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/>
              <a:t>MAT1060 – Matematikk for anvendelser 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04FE7-7275-7A46-B46C-CDEA9B8E843C}"/>
              </a:ext>
            </a:extLst>
          </p:cNvPr>
          <p:cNvSpPr txBox="1"/>
          <p:nvPr/>
        </p:nvSpPr>
        <p:spPr>
          <a:xfrm>
            <a:off x="4728114" y="1320117"/>
            <a:ext cx="267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V2020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B87CF-8239-184C-AD1D-593F77DD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8" y="2574691"/>
            <a:ext cx="11183953" cy="1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1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3E7446-7392-0C47-9DB4-816CD2BA5B30}"/>
              </a:ext>
            </a:extLst>
          </p:cNvPr>
          <p:cNvGrpSpPr/>
          <p:nvPr/>
        </p:nvGrpSpPr>
        <p:grpSpPr>
          <a:xfrm>
            <a:off x="654050" y="1371600"/>
            <a:ext cx="11931650" cy="1803400"/>
            <a:chOff x="654050" y="1371600"/>
            <a:chExt cx="11931650" cy="1803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074902-819A-A14D-8384-1964AADB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0700" y="1371600"/>
              <a:ext cx="10795000" cy="1803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E630D2-6312-0F4B-9098-5E6840FF6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050" y="1371600"/>
              <a:ext cx="1390650" cy="139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55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036A8-AB32-7447-994E-5CF38E7ED582}"/>
              </a:ext>
            </a:extLst>
          </p:cNvPr>
          <p:cNvSpPr/>
          <p:nvPr/>
        </p:nvSpPr>
        <p:spPr>
          <a:xfrm>
            <a:off x="1320800" y="352059"/>
            <a:ext cx="9987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>
                <a:effectLst/>
              </a:rPr>
              <a:t>MAT1110 </a:t>
            </a:r>
            <a:r>
              <a:rPr lang="nb-NO" sz="4400" dirty="0"/>
              <a:t>– </a:t>
            </a:r>
            <a:r>
              <a:rPr lang="nb-NO" sz="4400" dirty="0" err="1"/>
              <a:t>Kalkulus</a:t>
            </a:r>
            <a:r>
              <a:rPr lang="nb-NO" sz="4400" dirty="0"/>
              <a:t> og lineær algebra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48FCC-0952-824F-8C99-8CC191549F4F}"/>
              </a:ext>
            </a:extLst>
          </p:cNvPr>
          <p:cNvSpPr txBox="1"/>
          <p:nvPr/>
        </p:nvSpPr>
        <p:spPr>
          <a:xfrm>
            <a:off x="635670" y="2354386"/>
            <a:ext cx="4714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2800" b="1" dirty="0"/>
              <a:t>Undervisning </a:t>
            </a:r>
            <a:r>
              <a:rPr lang="nb-NO" sz="2800" dirty="0"/>
              <a:t>(per uke)</a:t>
            </a:r>
          </a:p>
          <a:p>
            <a:pPr fontAlgn="base"/>
            <a:r>
              <a:rPr lang="nb-NO" sz="2800" dirty="0"/>
              <a:t>Forelesning: 4 timer,</a:t>
            </a:r>
          </a:p>
          <a:p>
            <a:pPr fontAlgn="base"/>
            <a:r>
              <a:rPr lang="nb-NO" sz="2800" dirty="0"/>
              <a:t>Gruppeundervisning: 2 timer </a:t>
            </a:r>
          </a:p>
          <a:p>
            <a:pPr fontAlgn="base"/>
            <a:r>
              <a:rPr lang="nb-NO" sz="2800" dirty="0"/>
              <a:t>Fellesorakel:  4 timer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0FCA82-AD3A-E645-8DEF-D6C93D065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41470"/>
              </p:ext>
            </p:extLst>
          </p:nvPr>
        </p:nvGraphicFramePr>
        <p:xfrm>
          <a:off x="7487406" y="2520647"/>
          <a:ext cx="3428298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4394">
                  <a:extLst>
                    <a:ext uri="{9D8B030D-6E8A-4147-A177-3AD203B41FA5}">
                      <a16:colId xmlns:a16="http://schemas.microsoft.com/office/drawing/2014/main" val="1260399946"/>
                    </a:ext>
                  </a:extLst>
                </a:gridCol>
                <a:gridCol w="823904">
                  <a:extLst>
                    <a:ext uri="{9D8B030D-6E8A-4147-A177-3AD203B41FA5}">
                      <a16:colId xmlns:a16="http://schemas.microsoft.com/office/drawing/2014/main" val="54070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# oppmeldt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652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3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eksamensmeldt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494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3254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BB88F28-AFC9-8845-9870-47262F6C6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36379"/>
              </p:ext>
            </p:extLst>
          </p:nvPr>
        </p:nvGraphicFramePr>
        <p:xfrm>
          <a:off x="7476175" y="4674131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3039543154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2523927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b="0" i="1" dirty="0"/>
                        <a:t>Stryk 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1,9%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6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i="1" dirty="0"/>
                        <a:t>Emnefrafall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28,7%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617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928C9B-2C51-8243-BE05-37BB6B05A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86202"/>
              </p:ext>
            </p:extLst>
          </p:nvPr>
        </p:nvGraphicFramePr>
        <p:xfrm>
          <a:off x="7476175" y="3599929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2345835910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3699443052"/>
                    </a:ext>
                  </a:extLst>
                </a:gridCol>
              </a:tblGrid>
              <a:tr h="287686">
                <a:tc>
                  <a:txBody>
                    <a:bodyPr/>
                    <a:lstStyle/>
                    <a:p>
                      <a:r>
                        <a:rPr lang="nb-NO" dirty="0"/>
                        <a:t># møtt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bestått totalt (O+K)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0" dirty="0"/>
                        <a:t>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81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76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DA539-9350-F14C-A656-A526DC80EB85}"/>
              </a:ext>
            </a:extLst>
          </p:cNvPr>
          <p:cNvSpPr/>
          <p:nvPr/>
        </p:nvSpPr>
        <p:spPr>
          <a:xfrm>
            <a:off x="1527461" y="345568"/>
            <a:ext cx="8897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dirty="0">
                <a:solidFill>
                  <a:prstClr val="black"/>
                </a:solidFill>
              </a:rPr>
              <a:t>MAT1110 – </a:t>
            </a:r>
            <a:r>
              <a:rPr lang="nb-NO" sz="4400" dirty="0" err="1">
                <a:solidFill>
                  <a:prstClr val="black"/>
                </a:solidFill>
              </a:rPr>
              <a:t>Kalkulus</a:t>
            </a:r>
            <a:r>
              <a:rPr lang="nb-NO" sz="4400" dirty="0">
                <a:solidFill>
                  <a:prstClr val="black"/>
                </a:solidFill>
              </a:rPr>
              <a:t> og lineær algebra</a:t>
            </a:r>
          </a:p>
          <a:p>
            <a:r>
              <a:rPr lang="nb-NO" sz="4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9B1B3-D133-6E45-B323-2D63FB52D224}"/>
              </a:ext>
            </a:extLst>
          </p:cNvPr>
          <p:cNvSpPr/>
          <p:nvPr/>
        </p:nvSpPr>
        <p:spPr>
          <a:xfrm>
            <a:off x="5152683" y="1105986"/>
            <a:ext cx="1646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4400" dirty="0">
                <a:solidFill>
                  <a:prstClr val="black"/>
                </a:solidFill>
              </a:rPr>
              <a:t>V2020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7FDC9-3E47-1643-A75B-A3CDDBD3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6" y="1958736"/>
            <a:ext cx="11165741" cy="43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036A8-AB32-7447-994E-5CF38E7ED582}"/>
              </a:ext>
            </a:extLst>
          </p:cNvPr>
          <p:cNvSpPr/>
          <p:nvPr/>
        </p:nvSpPr>
        <p:spPr>
          <a:xfrm>
            <a:off x="721217" y="727666"/>
            <a:ext cx="11470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/>
              <a:t>MEK1100 – Feltteori og vektoranalyse</a:t>
            </a:r>
            <a:r>
              <a:rPr lang="nb-NO" sz="4400" dirty="0">
                <a:effectLst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48FCC-0952-824F-8C99-8CC191549F4F}"/>
              </a:ext>
            </a:extLst>
          </p:cNvPr>
          <p:cNvSpPr txBox="1"/>
          <p:nvPr/>
        </p:nvSpPr>
        <p:spPr>
          <a:xfrm>
            <a:off x="721217" y="2431899"/>
            <a:ext cx="4714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2800" b="1" dirty="0"/>
              <a:t>Undervisning </a:t>
            </a:r>
            <a:r>
              <a:rPr lang="nb-NO" sz="2800" dirty="0"/>
              <a:t>(per uke)</a:t>
            </a:r>
          </a:p>
          <a:p>
            <a:pPr fontAlgn="base"/>
            <a:r>
              <a:rPr lang="nb-NO" sz="2800" dirty="0"/>
              <a:t>Forelesning: 4 timer,</a:t>
            </a:r>
          </a:p>
          <a:p>
            <a:pPr fontAlgn="base"/>
            <a:r>
              <a:rPr lang="nb-NO" sz="2800" dirty="0"/>
              <a:t>Gruppeundervisning: 2 timer </a:t>
            </a:r>
          </a:p>
          <a:p>
            <a:pPr fontAlgn="base"/>
            <a:r>
              <a:rPr lang="nb-NO" sz="2800" dirty="0"/>
              <a:t>Fellesorakel:  4 timer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EE3592-986E-3E4A-926F-DF445A02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87199"/>
              </p:ext>
            </p:extLst>
          </p:nvPr>
        </p:nvGraphicFramePr>
        <p:xfrm>
          <a:off x="6874926" y="2431899"/>
          <a:ext cx="3428298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4394">
                  <a:extLst>
                    <a:ext uri="{9D8B030D-6E8A-4147-A177-3AD203B41FA5}">
                      <a16:colId xmlns:a16="http://schemas.microsoft.com/office/drawing/2014/main" val="1260399946"/>
                    </a:ext>
                  </a:extLst>
                </a:gridCol>
                <a:gridCol w="823904">
                  <a:extLst>
                    <a:ext uri="{9D8B030D-6E8A-4147-A177-3AD203B41FA5}">
                      <a16:colId xmlns:a16="http://schemas.microsoft.com/office/drawing/2014/main" val="54070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# oppmeldt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3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eksamensmeldt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3254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E852B0-BFF7-364B-A8E2-9F8827C89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09655"/>
              </p:ext>
            </p:extLst>
          </p:nvPr>
        </p:nvGraphicFramePr>
        <p:xfrm>
          <a:off x="6874926" y="3555555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2345835910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3699443052"/>
                    </a:ext>
                  </a:extLst>
                </a:gridCol>
              </a:tblGrid>
              <a:tr h="287686">
                <a:tc>
                  <a:txBody>
                    <a:bodyPr/>
                    <a:lstStyle/>
                    <a:p>
                      <a:r>
                        <a:rPr lang="nb-NO" dirty="0"/>
                        <a:t># møtt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bestått totalt (O+K)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0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815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85EC07-F47A-F247-BD58-D495C9935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11542"/>
              </p:ext>
            </p:extLst>
          </p:nvPr>
        </p:nvGraphicFramePr>
        <p:xfrm>
          <a:off x="6874926" y="4674131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3039543154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2523927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b="0" i="1" dirty="0"/>
                        <a:t>Stryk 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1,5%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6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i="1" dirty="0"/>
                        <a:t>Emnefrafall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33,9%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6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29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77676A-4620-A244-A1B3-DAF9478213F0}"/>
              </a:ext>
            </a:extLst>
          </p:cNvPr>
          <p:cNvSpPr/>
          <p:nvPr/>
        </p:nvSpPr>
        <p:spPr>
          <a:xfrm>
            <a:off x="1189905" y="282764"/>
            <a:ext cx="9094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4400" dirty="0">
                <a:solidFill>
                  <a:prstClr val="black"/>
                </a:solidFill>
              </a:rPr>
              <a:t>MEK1100 – </a:t>
            </a:r>
            <a:r>
              <a:rPr lang="nb-NO" sz="4400" dirty="0"/>
              <a:t>Feltteori og vektoranalyse </a:t>
            </a:r>
            <a:r>
              <a:rPr lang="nb-NO" sz="4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BDE4B-BC5E-C740-8261-1D92A80EB010}"/>
              </a:ext>
            </a:extLst>
          </p:cNvPr>
          <p:cNvSpPr/>
          <p:nvPr/>
        </p:nvSpPr>
        <p:spPr>
          <a:xfrm>
            <a:off x="5142368" y="1052205"/>
            <a:ext cx="1646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4400" dirty="0">
                <a:solidFill>
                  <a:prstClr val="black"/>
                </a:solidFill>
              </a:rPr>
              <a:t>V2020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91134-A3B7-664A-AA74-FADE8280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80" y="1821646"/>
            <a:ext cx="11161195" cy="44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2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036A8-AB32-7447-994E-5CF38E7ED582}"/>
              </a:ext>
            </a:extLst>
          </p:cNvPr>
          <p:cNvSpPr/>
          <p:nvPr/>
        </p:nvSpPr>
        <p:spPr>
          <a:xfrm>
            <a:off x="544750" y="578519"/>
            <a:ext cx="11225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dirty="0"/>
              <a:t>STK1100 – Sannsynlighetsregning og statistisk modellering</a:t>
            </a:r>
            <a:r>
              <a:rPr lang="nb-NO" sz="3600" dirty="0">
                <a:effectLst/>
              </a:rPr>
              <a:t> </a:t>
            </a:r>
            <a:endParaRPr lang="nb-NO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48FCC-0952-824F-8C99-8CC191549F4F}"/>
              </a:ext>
            </a:extLst>
          </p:cNvPr>
          <p:cNvSpPr txBox="1"/>
          <p:nvPr/>
        </p:nvSpPr>
        <p:spPr>
          <a:xfrm>
            <a:off x="544750" y="2012076"/>
            <a:ext cx="4714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2800" b="1" dirty="0"/>
              <a:t>Undervisning </a:t>
            </a:r>
            <a:r>
              <a:rPr lang="nb-NO" sz="2800" dirty="0"/>
              <a:t>(per uke)</a:t>
            </a:r>
          </a:p>
          <a:p>
            <a:pPr fontAlgn="base"/>
            <a:r>
              <a:rPr lang="nb-NO" sz="2800" dirty="0"/>
              <a:t>Forelesning: 4 timer</a:t>
            </a:r>
          </a:p>
          <a:p>
            <a:pPr fontAlgn="base"/>
            <a:r>
              <a:rPr lang="nb-NO" sz="2800" dirty="0"/>
              <a:t>Gruppeundervisning: 2 timer </a:t>
            </a:r>
          </a:p>
          <a:p>
            <a:pPr fontAlgn="base"/>
            <a:r>
              <a:rPr lang="nb-NO" sz="2800" dirty="0"/>
              <a:t>Fellesorakel:  4 timer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7CFBF5-1655-3749-9542-4BD22D0D9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87030"/>
              </p:ext>
            </p:extLst>
          </p:nvPr>
        </p:nvGraphicFramePr>
        <p:xfrm>
          <a:off x="6862400" y="4417548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3039543154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2523927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b="0" i="1" dirty="0"/>
                        <a:t>Stryk 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2,9%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6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i="1" dirty="0"/>
                        <a:t>Emnefrafall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35,1%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617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2F70D3-8432-1B47-884C-C20C35621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60997"/>
              </p:ext>
            </p:extLst>
          </p:nvPr>
        </p:nvGraphicFramePr>
        <p:xfrm>
          <a:off x="6862400" y="3217352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2345835910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3699443052"/>
                    </a:ext>
                  </a:extLst>
                </a:gridCol>
              </a:tblGrid>
              <a:tr h="287686">
                <a:tc>
                  <a:txBody>
                    <a:bodyPr/>
                    <a:lstStyle/>
                    <a:p>
                      <a:r>
                        <a:rPr lang="nb-NO" dirty="0"/>
                        <a:t># møtt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bestått totalt (O+K)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0" dirty="0"/>
                        <a:t>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815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159F52B-84CA-AE4D-84CC-23E0E3968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13531"/>
              </p:ext>
            </p:extLst>
          </p:nvPr>
        </p:nvGraphicFramePr>
        <p:xfrm>
          <a:off x="6874926" y="2012076"/>
          <a:ext cx="3428298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4394">
                  <a:extLst>
                    <a:ext uri="{9D8B030D-6E8A-4147-A177-3AD203B41FA5}">
                      <a16:colId xmlns:a16="http://schemas.microsoft.com/office/drawing/2014/main" val="1260399946"/>
                    </a:ext>
                  </a:extLst>
                </a:gridCol>
                <a:gridCol w="823904">
                  <a:extLst>
                    <a:ext uri="{9D8B030D-6E8A-4147-A177-3AD203B41FA5}">
                      <a16:colId xmlns:a16="http://schemas.microsoft.com/office/drawing/2014/main" val="54070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# oppmeldt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367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3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eksamensmeldt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32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39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2D4349-3C39-4B4E-B07E-395A850F7EC6}"/>
              </a:ext>
            </a:extLst>
          </p:cNvPr>
          <p:cNvSpPr/>
          <p:nvPr/>
        </p:nvSpPr>
        <p:spPr>
          <a:xfrm>
            <a:off x="363941" y="391761"/>
            <a:ext cx="11067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dirty="0">
                <a:solidFill>
                  <a:prstClr val="black"/>
                </a:solidFill>
              </a:rPr>
              <a:t>STK1100 – Sannsynlighetsregning og statistisk modellering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54FAD-F277-4C4B-B82E-57E5F72E5AF9}"/>
              </a:ext>
            </a:extLst>
          </p:cNvPr>
          <p:cNvSpPr/>
          <p:nvPr/>
        </p:nvSpPr>
        <p:spPr>
          <a:xfrm>
            <a:off x="4856218" y="1038092"/>
            <a:ext cx="1646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4400" dirty="0">
                <a:solidFill>
                  <a:prstClr val="black"/>
                </a:solidFill>
              </a:rPr>
              <a:t>V2020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F7CBB-B989-374E-AF84-C7B764FC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1" y="2070972"/>
            <a:ext cx="11372948" cy="44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9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036A8-AB32-7447-994E-5CF38E7ED582}"/>
              </a:ext>
            </a:extLst>
          </p:cNvPr>
          <p:cNvSpPr/>
          <p:nvPr/>
        </p:nvSpPr>
        <p:spPr>
          <a:xfrm>
            <a:off x="1026161" y="322791"/>
            <a:ext cx="11856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/>
              <a:t>MAT1050 – Matematikk for anvendelser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48FCC-0952-824F-8C99-8CC191549F4F}"/>
              </a:ext>
            </a:extLst>
          </p:cNvPr>
          <p:cNvSpPr txBox="1"/>
          <p:nvPr/>
        </p:nvSpPr>
        <p:spPr>
          <a:xfrm>
            <a:off x="925952" y="2012076"/>
            <a:ext cx="3896568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2800" b="1" dirty="0"/>
              <a:t>Undervisning </a:t>
            </a:r>
            <a:r>
              <a:rPr lang="nb-NO" sz="2800" dirty="0"/>
              <a:t>(per uke)</a:t>
            </a:r>
          </a:p>
          <a:p>
            <a:pPr fontAlgn="base"/>
            <a:r>
              <a:rPr lang="nb-NO" sz="2800" dirty="0"/>
              <a:t>Forelesning: 4 timer,</a:t>
            </a:r>
          </a:p>
          <a:p>
            <a:pPr fontAlgn="base"/>
            <a:r>
              <a:rPr lang="nb-NO" sz="2800" dirty="0"/>
              <a:t>Fellesøvelser: 4 timer </a:t>
            </a:r>
          </a:p>
          <a:p>
            <a:pPr fontAlgn="base"/>
            <a:r>
              <a:rPr lang="nb-NO" sz="2800" dirty="0"/>
              <a:t>Fellesorakel:  4 timer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14B85F-FA22-4848-BB7B-5DC603CCA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33199"/>
              </p:ext>
            </p:extLst>
          </p:nvPr>
        </p:nvGraphicFramePr>
        <p:xfrm>
          <a:off x="6862400" y="2012076"/>
          <a:ext cx="3428298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4394">
                  <a:extLst>
                    <a:ext uri="{9D8B030D-6E8A-4147-A177-3AD203B41FA5}">
                      <a16:colId xmlns:a16="http://schemas.microsoft.com/office/drawing/2014/main" val="1260399946"/>
                    </a:ext>
                  </a:extLst>
                </a:gridCol>
                <a:gridCol w="823904">
                  <a:extLst>
                    <a:ext uri="{9D8B030D-6E8A-4147-A177-3AD203B41FA5}">
                      <a16:colId xmlns:a16="http://schemas.microsoft.com/office/drawing/2014/main" val="54070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# oppmeldt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3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eksamensmeldt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3254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F68021-F9E8-F045-916D-8C67FB8A7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80213"/>
              </p:ext>
            </p:extLst>
          </p:nvPr>
        </p:nvGraphicFramePr>
        <p:xfrm>
          <a:off x="6862400" y="3311109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2345835910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3699443052"/>
                    </a:ext>
                  </a:extLst>
                </a:gridCol>
              </a:tblGrid>
              <a:tr h="287686">
                <a:tc>
                  <a:txBody>
                    <a:bodyPr/>
                    <a:lstStyle/>
                    <a:p>
                      <a:r>
                        <a:rPr lang="nb-NO" dirty="0"/>
                        <a:t># møtt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# bestått totalt (O+K)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815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0BC4946-68D0-CA46-A5DD-288CD731D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38447"/>
              </p:ext>
            </p:extLst>
          </p:nvPr>
        </p:nvGraphicFramePr>
        <p:xfrm>
          <a:off x="6862400" y="4559572"/>
          <a:ext cx="342829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142">
                  <a:extLst>
                    <a:ext uri="{9D8B030D-6E8A-4147-A177-3AD203B41FA5}">
                      <a16:colId xmlns:a16="http://schemas.microsoft.com/office/drawing/2014/main" val="3039543154"/>
                    </a:ext>
                  </a:extLst>
                </a:gridCol>
                <a:gridCol w="803156">
                  <a:extLst>
                    <a:ext uri="{9D8B030D-6E8A-4147-A177-3AD203B41FA5}">
                      <a16:colId xmlns:a16="http://schemas.microsoft.com/office/drawing/2014/main" val="2523927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b="0" i="1" dirty="0"/>
                        <a:t>Stryk 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6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i="1" dirty="0"/>
                        <a:t>Emnefrafall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i="1" dirty="0"/>
                        <a:t>58,4%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6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4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C69B90-28BB-064C-BB90-DD87DBF2C1CC}"/>
              </a:ext>
            </a:extLst>
          </p:cNvPr>
          <p:cNvSpPr/>
          <p:nvPr/>
        </p:nvSpPr>
        <p:spPr>
          <a:xfrm>
            <a:off x="1307485" y="243988"/>
            <a:ext cx="9779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4400" dirty="0">
                <a:solidFill>
                  <a:prstClr val="black"/>
                </a:solidFill>
              </a:rPr>
              <a:t>MAT1050 – </a:t>
            </a:r>
            <a:r>
              <a:rPr lang="nb-NO" sz="4400" dirty="0"/>
              <a:t>Matematikk for anvendelser 1</a:t>
            </a:r>
            <a:endParaRPr lang="nb-NO" sz="44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E76B6-70A3-584A-9DA5-FE9E5F319BE8}"/>
              </a:ext>
            </a:extLst>
          </p:cNvPr>
          <p:cNvSpPr/>
          <p:nvPr/>
        </p:nvSpPr>
        <p:spPr>
          <a:xfrm>
            <a:off x="4952668" y="1141214"/>
            <a:ext cx="1646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4400" dirty="0">
                <a:solidFill>
                  <a:prstClr val="black"/>
                </a:solidFill>
              </a:rPr>
              <a:t>V2020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B8C88-0908-504E-B8CF-1B6C798C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66" y="2379595"/>
            <a:ext cx="11163803" cy="26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9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317</Words>
  <Application>Microsoft Macintosh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59</cp:revision>
  <cp:lastPrinted>2020-02-10T11:02:16Z</cp:lastPrinted>
  <dcterms:created xsi:type="dcterms:W3CDTF">2020-02-07T08:59:02Z</dcterms:created>
  <dcterms:modified xsi:type="dcterms:W3CDTF">2020-09-01T13:38:25Z</dcterms:modified>
</cp:coreProperties>
</file>