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20"/>
  </p:notesMasterIdLst>
  <p:sldIdLst>
    <p:sldId id="256" r:id="rId2"/>
    <p:sldId id="285" r:id="rId3"/>
    <p:sldId id="296" r:id="rId4"/>
    <p:sldId id="286" r:id="rId5"/>
    <p:sldId id="291" r:id="rId6"/>
    <p:sldId id="298" r:id="rId7"/>
    <p:sldId id="302" r:id="rId8"/>
    <p:sldId id="299" r:id="rId9"/>
    <p:sldId id="300" r:id="rId10"/>
    <p:sldId id="301" r:id="rId11"/>
    <p:sldId id="297" r:id="rId12"/>
    <p:sldId id="306" r:id="rId13"/>
    <p:sldId id="304" r:id="rId14"/>
    <p:sldId id="293" r:id="rId15"/>
    <p:sldId id="305" r:id="rId16"/>
    <p:sldId id="294" r:id="rId17"/>
    <p:sldId id="303" r:id="rId18"/>
    <p:sldId id="292" r:id="rId1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9" autoAdjust="0"/>
    <p:restoredTop sz="79861" autoAdjust="0"/>
  </p:normalViewPr>
  <p:slideViewPr>
    <p:cSldViewPr snapToGrid="0">
      <p:cViewPr varScale="1">
        <p:scale>
          <a:sx n="57" d="100"/>
          <a:sy n="57" d="100"/>
        </p:scale>
        <p:origin x="-16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DC561-67F3-4621-A047-B01E642DBB5B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3F73B-0546-4C5D-BE85-95751A6003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9320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3F73B-0546-4C5D-BE85-95751A6003BB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9162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3F73B-0546-4C5D-BE85-95751A6003BB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9826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3F73B-0546-4C5D-BE85-95751A6003BB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2578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Flere enn undervisere bør engasjeres i arbeidet med tilbakemelding. Studentene bør gis opplæring i hvordan de selv også gir tilbakemelding, både med tanke på den videre læringsprosessen og som generell kompetanse etter fullført studium.</a:t>
            </a:r>
          </a:p>
          <a:p>
            <a:r>
              <a:rPr lang="nb-NO" dirty="0" smtClean="0"/>
              <a:t>Tilbakemelding er viktig, men like sentralt er hva studenten gjør med den etterpå? Den faglige/kognitive prosessen er det sentrale og den må fortsette over et lengre tidsrom og forsterkes i form av nye oppgaver, i undervisningen og i neste vurdering. 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3F73B-0546-4C5D-BE85-95751A6003BB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4592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Det er med andre ord det samlede informasjonsopplegget før, under og etter eksamen som bør legges til grunn i vurderingen av om begrunnelsene er tilstrekkelige og hensiktsmessige.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3F73B-0546-4C5D-BE85-95751A6003BB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6858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2,5mill forslag 1.</a:t>
            </a:r>
          </a:p>
          <a:p>
            <a:r>
              <a:rPr lang="nb-NO" dirty="0" smtClean="0"/>
              <a:t>2,5mill</a:t>
            </a:r>
            <a:r>
              <a:rPr lang="nb-NO" baseline="0" dirty="0" smtClean="0"/>
              <a:t> forslag 2+3</a:t>
            </a:r>
          </a:p>
          <a:p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5. </a:t>
            </a:r>
            <a:r>
              <a:rPr lang="nb-NO" dirty="0" smtClean="0"/>
              <a:t>Utdanningskomiteen bør få i oppdrag å utvikle kriterier for prosjektsøknader. LINK bør delta i arbeidet med prosjektene, slik at erfaringsdelingen på tvers av UiOs fagmiljøer sikres. 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3F73B-0546-4C5D-BE85-95751A6003BB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426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D760-6C0E-4783-B356-A4B75E9E5C99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13BB-94F4-454B-AA32-D8E74E289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388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D760-6C0E-4783-B356-A4B75E9E5C99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13BB-94F4-454B-AA32-D8E74E289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055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D760-6C0E-4783-B356-A4B75E9E5C99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13BB-94F4-454B-AA32-D8E74E289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046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D760-6C0E-4783-B356-A4B75E9E5C99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13BB-94F4-454B-AA32-D8E74E289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834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D760-6C0E-4783-B356-A4B75E9E5C99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13BB-94F4-454B-AA32-D8E74E289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23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D760-6C0E-4783-B356-A4B75E9E5C99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13BB-94F4-454B-AA32-D8E74E289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110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D760-6C0E-4783-B356-A4B75E9E5C99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13BB-94F4-454B-AA32-D8E74E289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240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D760-6C0E-4783-B356-A4B75E9E5C99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13BB-94F4-454B-AA32-D8E74E289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323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D760-6C0E-4783-B356-A4B75E9E5C99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13BB-94F4-454B-AA32-D8E74E289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085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D760-6C0E-4783-B356-A4B75E9E5C99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13BB-94F4-454B-AA32-D8E74E289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410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D760-6C0E-4783-B356-A4B75E9E5C99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13BB-94F4-454B-AA32-D8E74E289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640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6D760-6C0E-4783-B356-A4B75E9E5C99}" type="datetimeFigureOut">
              <a:rPr lang="nb-NO" smtClean="0"/>
              <a:t>05.11.2018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F13BB-94F4-454B-AA32-D8E74E289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301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o.no/studier/eksamen/karakterskala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Automatisk tilbakemelding og sensorveiledning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MNSU 5.11.2018</a:t>
            </a:r>
          </a:p>
          <a:p>
            <a:endParaRPr lang="nb-NO" dirty="0"/>
          </a:p>
          <a:p>
            <a:r>
              <a:rPr lang="nb-NO" dirty="0" smtClean="0"/>
              <a:t>Ragnhild </a:t>
            </a:r>
            <a:r>
              <a:rPr lang="nb-NO" dirty="0"/>
              <a:t>Kobro </a:t>
            </a:r>
            <a:r>
              <a:rPr lang="nb-NO" dirty="0" smtClean="0"/>
              <a:t>Runde</a:t>
            </a:r>
            <a:br>
              <a:rPr lang="nb-NO" dirty="0" smtClean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9273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634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/>
              <a:t>Fra </a:t>
            </a:r>
            <a:r>
              <a:rPr lang="nb-NO" dirty="0" smtClean="0"/>
              <a:t>«Vurderingskriterier </a:t>
            </a:r>
            <a:r>
              <a:rPr lang="nb-NO" dirty="0"/>
              <a:t>for muntlige eksamener i matematiske fag med karakterskala </a:t>
            </a:r>
            <a:r>
              <a:rPr lang="nb-NO" dirty="0" smtClean="0"/>
              <a:t>A-F»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170305"/>
          <a:ext cx="7886700" cy="5151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9110">
                  <a:extLst>
                    <a:ext uri="{9D8B030D-6E8A-4147-A177-3AD203B41FA5}">
                      <a16:colId xmlns:a16="http://schemas.microsoft.com/office/drawing/2014/main" xmlns="" val="782750014"/>
                    </a:ext>
                  </a:extLst>
                </a:gridCol>
                <a:gridCol w="7387590">
                  <a:extLst>
                    <a:ext uri="{9D8B030D-6E8A-4147-A177-3AD203B41FA5}">
                      <a16:colId xmlns:a16="http://schemas.microsoft.com/office/drawing/2014/main" xmlns="" val="1976075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Presentasjonen viser at kandidaten både behersker begrepene, anvendelsene og det tekniske apparatet, og at han/hun har meget god oversikt over de tematiske sammenhengene. </a:t>
                      </a:r>
                      <a:r>
                        <a:rPr lang="nb-NO" sz="2000" b="1" dirty="0" smtClean="0"/>
                        <a:t>Innenfor pensumets rammer fremstår kandidaten som en fullverdig samtalepartner for eksaminator og sensor.</a:t>
                      </a:r>
                      <a:r>
                        <a:rPr lang="nb-NO" sz="2000" dirty="0" smtClean="0"/>
                        <a:t> Fremstillingen er klar, presis og velorganisert med korrekt bruk av fagterminologi. </a:t>
                      </a:r>
                      <a:r>
                        <a:rPr lang="nb-NO" sz="2000" b="1" dirty="0" smtClean="0"/>
                        <a:t>Noen mindre unøyaktigheter kan tillates.</a:t>
                      </a:r>
                      <a:endParaRPr lang="nb-NO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5842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C</a:t>
                      </a:r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Kandidaten kan gjøre rede for hovedtrekkene i de fleste sentrale begreper, anvendelser, og argumenter, men </a:t>
                      </a:r>
                      <a:r>
                        <a:rPr lang="nb-NO" sz="2000" b="1" dirty="0" smtClean="0"/>
                        <a:t>presentasjonen viser tegn på manglende oversikt og/eller selvstendighet. </a:t>
                      </a:r>
                      <a:r>
                        <a:rPr lang="nb-NO" sz="2000" dirty="0" smtClean="0"/>
                        <a:t>Fremstillingen er grei å forstå, men </a:t>
                      </a:r>
                      <a:r>
                        <a:rPr lang="nb-NO" sz="2000" b="1" dirty="0" smtClean="0"/>
                        <a:t>kan ha en del formelle mangler.</a:t>
                      </a:r>
                      <a:endParaRPr lang="nb-NO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5542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E</a:t>
                      </a:r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Presentasjonen viser at kandidaten har kjennskap til grunnleggende begreper, anvendelser og teknikker fra flere deler av kurset, men har </a:t>
                      </a:r>
                      <a:r>
                        <a:rPr lang="nb-NO" sz="2000" b="1" dirty="0" smtClean="0"/>
                        <a:t>vanskelig for å beskrive argumenter og sammenhenger utover det aller mest grunnleggende</a:t>
                      </a:r>
                      <a:r>
                        <a:rPr lang="nb-NO" sz="2000" dirty="0" smtClean="0"/>
                        <a:t>. Fremstillingen er stort sett forståelig, men røper </a:t>
                      </a:r>
                      <a:r>
                        <a:rPr lang="nb-NO" sz="2000" b="1" dirty="0" smtClean="0"/>
                        <a:t>klare feil og misforståelser.</a:t>
                      </a:r>
                      <a:endParaRPr lang="nb-NO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1597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93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Tilbakemeldinger og begrunnelser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70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Tilbakemeldinger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Legger størst vekt på at tilbakemeldinger bør komme </a:t>
            </a:r>
            <a:r>
              <a:rPr lang="nb-NO" b="1" dirty="0" smtClean="0"/>
              <a:t>i forkant av eksamen</a:t>
            </a:r>
            <a:r>
              <a:rPr lang="nb-NO" dirty="0" smtClean="0"/>
              <a:t>.</a:t>
            </a:r>
          </a:p>
          <a:p>
            <a:endParaRPr lang="nb-NO" dirty="0" smtClean="0"/>
          </a:p>
          <a:p>
            <a:r>
              <a:rPr lang="nb-NO" dirty="0" smtClean="0"/>
              <a:t>I arbeidet med utvikling av læringsmiljøet bør fakultetene vurdere om noe av ressursbruken knyttet til eksamen kan vendes mot </a:t>
            </a:r>
            <a:r>
              <a:rPr lang="nb-NO" b="1" dirty="0" smtClean="0"/>
              <a:t>formativ vurdering </a:t>
            </a:r>
            <a:r>
              <a:rPr lang="nb-NO" dirty="0" smtClean="0"/>
              <a:t>(studentenes læring).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b="1" dirty="0" smtClean="0"/>
              <a:t>Konkret anbefaling</a:t>
            </a:r>
            <a:r>
              <a:rPr lang="nb-NO" dirty="0" smtClean="0"/>
              <a:t>:</a:t>
            </a:r>
            <a:br>
              <a:rPr lang="nb-NO" dirty="0" smtClean="0"/>
            </a:br>
            <a:r>
              <a:rPr lang="nb-NO" dirty="0" smtClean="0"/>
              <a:t>«Formativ vurdering. UiOs målsetning bør være å gi faglige tilbakemeldinger underveis […] Dette arbeidet bør primært skje på emnenivå, innenfor rammen av hvert studieprogram.»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8120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Generelle prinsipper for tilbakemelding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Tilbakemelding bør være </a:t>
            </a:r>
            <a:r>
              <a:rPr lang="nb-NO" b="1" dirty="0" smtClean="0"/>
              <a:t>målorientert og basert på spesifikke kriterier</a:t>
            </a:r>
            <a:r>
              <a:rPr lang="nb-NO" dirty="0" smtClean="0"/>
              <a:t>.</a:t>
            </a:r>
          </a:p>
          <a:p>
            <a:r>
              <a:rPr lang="nb-NO" b="1" dirty="0" smtClean="0"/>
              <a:t>Domenespesifikk </a:t>
            </a:r>
            <a:r>
              <a:rPr lang="nb-NO" dirty="0" smtClean="0"/>
              <a:t>tilbakemelding er avgjørende for innvielse i fagene og i utvikling av ekspertise.</a:t>
            </a:r>
          </a:p>
          <a:p>
            <a:r>
              <a:rPr lang="nb-NO" dirty="0" smtClean="0"/>
              <a:t>Tilbakemeldinger </a:t>
            </a:r>
            <a:r>
              <a:rPr lang="nb-NO" b="1" dirty="0" smtClean="0"/>
              <a:t>bør både peke tilbake og fremover</a:t>
            </a:r>
            <a:r>
              <a:rPr lang="nb-NO" dirty="0" smtClean="0"/>
              <a:t> i studentenes læring.</a:t>
            </a:r>
          </a:p>
          <a:p>
            <a:r>
              <a:rPr lang="nb-NO" dirty="0" smtClean="0"/>
              <a:t>Tilbakemeldinger bør inkludere domenespesifikke dimensjoner og </a:t>
            </a:r>
            <a:r>
              <a:rPr lang="nb-NO" b="1" dirty="0" smtClean="0"/>
              <a:t>mer generiske dimensjoner </a:t>
            </a:r>
            <a:r>
              <a:rPr lang="nb-NO" dirty="0" smtClean="0"/>
              <a:t>(som normer, verdier, regulering av studiearbeid etc.).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b="1" dirty="0" smtClean="0"/>
              <a:t>Konkret anbefaling</a:t>
            </a:r>
            <a:r>
              <a:rPr lang="nb-NO" dirty="0" smtClean="0"/>
              <a:t>:</a:t>
            </a:r>
            <a:br>
              <a:rPr lang="nb-NO" dirty="0" smtClean="0"/>
            </a:br>
            <a:r>
              <a:rPr lang="nb-NO" dirty="0" smtClean="0"/>
              <a:t>«</a:t>
            </a:r>
            <a:r>
              <a:rPr lang="nb-NO" dirty="0"/>
              <a:t>Studentene bør gis opplæring i hvordan gi og bearbeide tilbakemelding</a:t>
            </a:r>
            <a:r>
              <a:rPr lang="nb-NO" dirty="0" smtClean="0"/>
              <a:t>.»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38929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Automatisk begrunnelse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mtClean="0"/>
              <a:t>Definisjon: Studenten skal få (tilgang til) en begrunnelse</a:t>
            </a:r>
            <a:r>
              <a:rPr lang="nb-NO" b="1" smtClean="0"/>
              <a:t> uten først å måtte be om den</a:t>
            </a:r>
            <a:r>
              <a:rPr lang="nb-NO" smtClean="0"/>
              <a:t>.</a:t>
            </a:r>
          </a:p>
          <a:p>
            <a:endParaRPr lang="nb-NO" smtClean="0"/>
          </a:p>
          <a:p>
            <a:r>
              <a:rPr lang="nb-NO" b="1" smtClean="0"/>
              <a:t>Trenger ikke være skriftlig </a:t>
            </a:r>
            <a:r>
              <a:rPr lang="nb-NO" smtClean="0"/>
              <a:t>– kan tenke seg løsninger som plenumsgjennomgang av eksamensoppgavene, systematiserte opplegg for treffetider etc.</a:t>
            </a:r>
          </a:p>
          <a:p>
            <a:endParaRPr lang="nb-NO" smtClean="0"/>
          </a:p>
          <a:p>
            <a:pPr marL="0" indent="0">
              <a:buNone/>
            </a:pPr>
            <a:r>
              <a:rPr lang="nb-NO" b="1" smtClean="0"/>
              <a:t>Konkret anbefaling</a:t>
            </a:r>
            <a:r>
              <a:rPr lang="nb-NO" smtClean="0"/>
              <a:t>:</a:t>
            </a:r>
            <a:br>
              <a:rPr lang="nb-NO" smtClean="0"/>
            </a:br>
            <a:r>
              <a:rPr lang="nb-NO" smtClean="0"/>
              <a:t>«På digitale eksamener bør fakultetene oppfordres til gi kortfattede, kvalitative vurderinger av hver students prestasjon ved å ta i bruk de mulighetene Inspera og tilsvarende systemer gir eller ved ordninger for muntlig tilbakemelding.»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286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620"/>
            <a:ext cx="7886700" cy="1325563"/>
          </a:xfrm>
        </p:spPr>
        <p:txBody>
          <a:bodyPr/>
          <a:lstStyle/>
          <a:p>
            <a:r>
              <a:rPr lang="nb-NO" b="1" dirty="0" smtClean="0"/>
              <a:t>UiOs karakterbeskrivelser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3905"/>
            <a:ext cx="7886700" cy="5320146"/>
          </a:xfrm>
        </p:spPr>
        <p:txBody>
          <a:bodyPr>
            <a:normAutofit lnSpcReduction="10000"/>
          </a:bodyPr>
          <a:lstStyle/>
          <a:p>
            <a:r>
              <a:rPr lang="nn-NO" b="1" dirty="0" smtClean="0"/>
              <a:t>A </a:t>
            </a:r>
            <a:r>
              <a:rPr lang="nn-NO" b="1" dirty="0"/>
              <a:t>– </a:t>
            </a:r>
            <a:r>
              <a:rPr lang="nn-NO" b="1" dirty="0" smtClean="0"/>
              <a:t>Framifrå</a:t>
            </a:r>
            <a:r>
              <a:rPr lang="nn-NO" dirty="0" smtClean="0"/>
              <a:t>: Framifrå </a:t>
            </a:r>
            <a:r>
              <a:rPr lang="nn-NO" dirty="0"/>
              <a:t>prestasjon som skil seg klart ut. Kandidaten syner særs god vurderingsevne og stor grad av </a:t>
            </a:r>
            <a:r>
              <a:rPr lang="nn-NO" dirty="0" smtClean="0"/>
              <a:t>sjølvstende.</a:t>
            </a:r>
          </a:p>
          <a:p>
            <a:r>
              <a:rPr lang="nn-NO" b="1" dirty="0" smtClean="0"/>
              <a:t>B </a:t>
            </a:r>
            <a:r>
              <a:rPr lang="nn-NO" b="1" dirty="0"/>
              <a:t>– Mykje </a:t>
            </a:r>
            <a:r>
              <a:rPr lang="nn-NO" b="1" dirty="0" smtClean="0"/>
              <a:t>god</a:t>
            </a:r>
            <a:r>
              <a:rPr lang="nn-NO" dirty="0" smtClean="0"/>
              <a:t>: Mykje </a:t>
            </a:r>
            <a:r>
              <a:rPr lang="nn-NO" dirty="0"/>
              <a:t>god prestasjon. Kandidaten syner mykje god vurderingsevne og </a:t>
            </a:r>
            <a:r>
              <a:rPr lang="nn-NO" dirty="0" smtClean="0"/>
              <a:t>sjølvstende.</a:t>
            </a:r>
          </a:p>
          <a:p>
            <a:r>
              <a:rPr lang="nn-NO" b="1" dirty="0" smtClean="0"/>
              <a:t>C </a:t>
            </a:r>
            <a:r>
              <a:rPr lang="nn-NO" b="1" dirty="0"/>
              <a:t>– </a:t>
            </a:r>
            <a:r>
              <a:rPr lang="nn-NO" b="1" dirty="0" smtClean="0"/>
              <a:t>God</a:t>
            </a:r>
            <a:r>
              <a:rPr lang="nn-NO" dirty="0" smtClean="0"/>
              <a:t>: Jamt </a:t>
            </a:r>
            <a:r>
              <a:rPr lang="nn-NO" dirty="0"/>
              <a:t>god prestasjon som er tilfredsstillande på dei fleste områda. Kandidaten syner god vurderingsevne og sjølvstende på dei viktigaste </a:t>
            </a:r>
            <a:r>
              <a:rPr lang="nn-NO" dirty="0" smtClean="0"/>
              <a:t>områda.</a:t>
            </a:r>
          </a:p>
          <a:p>
            <a:r>
              <a:rPr lang="nn-NO" b="1" dirty="0" smtClean="0"/>
              <a:t>D </a:t>
            </a:r>
            <a:r>
              <a:rPr lang="nn-NO" b="1" dirty="0"/>
              <a:t>– Nokså </a:t>
            </a:r>
            <a:r>
              <a:rPr lang="nn-NO" b="1" dirty="0" smtClean="0"/>
              <a:t>god</a:t>
            </a:r>
            <a:r>
              <a:rPr lang="nn-NO" dirty="0" smtClean="0"/>
              <a:t>: Akseptabel </a:t>
            </a:r>
            <a:r>
              <a:rPr lang="nn-NO" dirty="0"/>
              <a:t>prestasjon med nokre vesentlege manglar. Kandidaten syner ein viss grad av vurderingsevne og </a:t>
            </a:r>
            <a:r>
              <a:rPr lang="nn-NO" dirty="0" smtClean="0"/>
              <a:t>sjølvstende.</a:t>
            </a:r>
          </a:p>
          <a:p>
            <a:r>
              <a:rPr lang="nn-NO" b="1" dirty="0" smtClean="0"/>
              <a:t>E </a:t>
            </a:r>
            <a:r>
              <a:rPr lang="nn-NO" b="1" dirty="0"/>
              <a:t>– </a:t>
            </a:r>
            <a:r>
              <a:rPr lang="nn-NO" b="1" dirty="0" smtClean="0"/>
              <a:t>Tilstrekkeleg</a:t>
            </a:r>
            <a:r>
              <a:rPr lang="nn-NO" dirty="0" smtClean="0"/>
              <a:t>: Prestasjonen </a:t>
            </a:r>
            <a:r>
              <a:rPr lang="nn-NO" dirty="0"/>
              <a:t>tilfredsstiller minimumskrava, men heller ikkje meir. Kandidaten syner lita vurderingsevne og lite </a:t>
            </a:r>
            <a:r>
              <a:rPr lang="nn-NO" dirty="0" smtClean="0"/>
              <a:t>sjølvstende.</a:t>
            </a:r>
          </a:p>
          <a:p>
            <a:r>
              <a:rPr lang="nn-NO" b="1" dirty="0" smtClean="0"/>
              <a:t>F </a:t>
            </a:r>
            <a:r>
              <a:rPr lang="nn-NO" b="1" dirty="0"/>
              <a:t>– Ikkje </a:t>
            </a:r>
            <a:r>
              <a:rPr lang="nn-NO" b="1" dirty="0" smtClean="0"/>
              <a:t>greidd</a:t>
            </a:r>
            <a:r>
              <a:rPr lang="nn-NO" dirty="0" smtClean="0"/>
              <a:t>: Prestasjon </a:t>
            </a:r>
            <a:r>
              <a:rPr lang="nn-NO" dirty="0"/>
              <a:t>som ikkje tilfredsstiller dei faglege minimumskrava. Kandidaten syner både manglande vurderingsevne og sjølvstende</a:t>
            </a:r>
            <a:r>
              <a:rPr lang="nn-NO" dirty="0" smtClean="0"/>
              <a:t>.</a:t>
            </a:r>
          </a:p>
          <a:p>
            <a:pPr marL="0" indent="0" algn="r">
              <a:buNone/>
            </a:pPr>
            <a:r>
              <a:rPr lang="nb-NO" dirty="0" smtClean="0">
                <a:hlinkClick r:id="rId2"/>
              </a:rPr>
              <a:t>https</a:t>
            </a:r>
            <a:r>
              <a:rPr lang="nb-NO" dirty="0">
                <a:hlinkClick r:id="rId2"/>
              </a:rPr>
              <a:t>://www.uio.no/studier/eksamen/karakterskala/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2063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5995"/>
            <a:ext cx="7886700" cy="1325563"/>
          </a:xfrm>
        </p:spPr>
        <p:txBody>
          <a:bodyPr/>
          <a:lstStyle/>
          <a:p>
            <a:r>
              <a:rPr lang="nb-NO" dirty="0" smtClean="0"/>
              <a:t>Begrunnelse i flere deler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41557"/>
            <a:ext cx="7886700" cy="4835405"/>
          </a:xfrm>
        </p:spPr>
        <p:txBody>
          <a:bodyPr>
            <a:normAutofit lnSpcReduction="10000"/>
          </a:bodyPr>
          <a:lstStyle/>
          <a:p>
            <a:r>
              <a:rPr lang="nb-NO" b="1" dirty="0" smtClean="0"/>
              <a:t>I forkant av eksamen </a:t>
            </a:r>
            <a:r>
              <a:rPr lang="nb-NO" dirty="0" smtClean="0"/>
              <a:t>gis det informasjon om forventet læringsutbytte, eksamensordning og karakterbeskrivelser.</a:t>
            </a:r>
          </a:p>
          <a:p>
            <a:pPr lvl="1"/>
            <a:r>
              <a:rPr lang="nb-NO" dirty="0" smtClean="0"/>
              <a:t>Eventuelt blir også tidligere eksamensoppgaver og sensorveiledninger gjort tilgjengelig.</a:t>
            </a:r>
          </a:p>
          <a:p>
            <a:r>
              <a:rPr lang="nb-NO" b="1" dirty="0" smtClean="0"/>
              <a:t>I sensorveiledningen </a:t>
            </a:r>
            <a:r>
              <a:rPr lang="nb-NO" dirty="0" smtClean="0"/>
              <a:t>gis det informasjon om de generelle retningslinjene for sensuren</a:t>
            </a:r>
          </a:p>
          <a:p>
            <a:pPr lvl="1"/>
            <a:r>
              <a:rPr lang="nb-NO" dirty="0" smtClean="0"/>
              <a:t>denne blir tilgjengelig for studentene enten i forkant av eksamen eller etter eksamen.</a:t>
            </a:r>
          </a:p>
          <a:p>
            <a:r>
              <a:rPr lang="nb-NO" dirty="0" smtClean="0"/>
              <a:t>Det gis en kortfattet, kvalitativ omtale av den enkelte kandidats prestasjon </a:t>
            </a:r>
            <a:r>
              <a:rPr lang="nb-NO" b="1" dirty="0" smtClean="0"/>
              <a:t>etter at sensuren er avsluttet</a:t>
            </a:r>
            <a:r>
              <a:rPr lang="nb-NO" dirty="0" smtClean="0"/>
              <a:t>. </a:t>
            </a:r>
          </a:p>
          <a:p>
            <a:pPr lvl="1"/>
            <a:r>
              <a:rPr lang="nb-NO" dirty="0" smtClean="0"/>
              <a:t>Denne kan utarbeides for alle studentene eller gis på forespørsel.</a:t>
            </a:r>
          </a:p>
          <a:p>
            <a:pPr lvl="1"/>
            <a:endParaRPr lang="nb-NO" dirty="0"/>
          </a:p>
          <a:p>
            <a:pPr marL="0" indent="0">
              <a:buNone/>
            </a:pPr>
            <a:r>
              <a:rPr lang="nb-NO" b="1" dirty="0" smtClean="0"/>
              <a:t>Konkret anbefaling</a:t>
            </a:r>
            <a:r>
              <a:rPr lang="nb-NO" dirty="0" smtClean="0"/>
              <a:t>:</a:t>
            </a:r>
            <a:br>
              <a:rPr lang="nb-NO" dirty="0" smtClean="0"/>
            </a:br>
            <a:r>
              <a:rPr lang="nb-NO" dirty="0" smtClean="0"/>
              <a:t>«</a:t>
            </a:r>
            <a:r>
              <a:rPr lang="nb-NO" dirty="0"/>
              <a:t>Fakultetene, institutter og fagmiljøer bør bruke sensorveiledningene til å gi tilbakemelding om de generelle retningslinjene for sensuren samt kriteriene for hvordan eksamensbesvarelsene </a:t>
            </a:r>
            <a:r>
              <a:rPr lang="nb-NO" dirty="0" smtClean="0"/>
              <a:t>vurderes.»</a:t>
            </a:r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181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4606"/>
            <a:ext cx="7886700" cy="1325563"/>
          </a:xfrm>
        </p:spPr>
        <p:txBody>
          <a:bodyPr/>
          <a:lstStyle/>
          <a:p>
            <a:r>
              <a:rPr lang="nb-NO" dirty="0" smtClean="0"/>
              <a:t>Tilbakemeldinger og begrunnelser ved UiO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6720" y="1157289"/>
            <a:ext cx="8336280" cy="544163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b="1" dirty="0" smtClean="0"/>
              <a:t>Formativ vurdering</a:t>
            </a:r>
            <a:r>
              <a:rPr lang="nb-NO" dirty="0" smtClean="0"/>
              <a:t>. UiOs målsetning bør være å gi faglige tilbakemeldinger underveis […] Dette arbeidet bør primært skje på emnenivå, innenfor rammen av hvert studieprogram. </a:t>
            </a:r>
          </a:p>
          <a:p>
            <a:pPr marL="457200" indent="-457200">
              <a:buFont typeface="+mj-lt"/>
              <a:buAutoNum type="arabicPeriod"/>
            </a:pPr>
            <a:r>
              <a:rPr lang="nb-NO" b="1" dirty="0" smtClean="0"/>
              <a:t>Summativ </a:t>
            </a:r>
            <a:r>
              <a:rPr lang="nb-NO" b="1" dirty="0"/>
              <a:t>vurdering</a:t>
            </a:r>
            <a:r>
              <a:rPr lang="nb-NO" dirty="0" smtClean="0"/>
              <a:t>. Fakultetene, institutter og fagmiljøer </a:t>
            </a:r>
            <a:r>
              <a:rPr lang="nb-NO" dirty="0"/>
              <a:t>bør bruke sensorveiledningene til </a:t>
            </a:r>
            <a:r>
              <a:rPr lang="nb-NO" dirty="0" smtClean="0"/>
              <a:t>å gi </a:t>
            </a:r>
            <a:r>
              <a:rPr lang="nb-NO" dirty="0"/>
              <a:t>tilbakemelding om de generelle retningslinjene for sensuren samt kriteriene for </a:t>
            </a:r>
            <a:r>
              <a:rPr lang="nb-NO" dirty="0" smtClean="0"/>
              <a:t>hvordan eksamensbesvarelsene </a:t>
            </a:r>
            <a:r>
              <a:rPr lang="nb-NO" dirty="0"/>
              <a:t>vurderes. På digitale eksamener bør fakultetene oppfordres til </a:t>
            </a:r>
            <a:r>
              <a:rPr lang="nb-NO" dirty="0" smtClean="0"/>
              <a:t>gi kortfattede</a:t>
            </a:r>
            <a:r>
              <a:rPr lang="nb-NO" dirty="0"/>
              <a:t>, kvalitative vurderinger av hver students prestasjon ved å ta i bruk de </a:t>
            </a:r>
            <a:r>
              <a:rPr lang="nb-NO" dirty="0" smtClean="0"/>
              <a:t>mulighetene </a:t>
            </a:r>
            <a:r>
              <a:rPr lang="nb-NO" dirty="0" err="1" smtClean="0"/>
              <a:t>Inspera</a:t>
            </a:r>
            <a:r>
              <a:rPr lang="nb-NO" dirty="0" smtClean="0"/>
              <a:t> </a:t>
            </a:r>
            <a:r>
              <a:rPr lang="nb-NO" dirty="0"/>
              <a:t>og tilsvarende systemer gir eller ved ordninger for muntlig </a:t>
            </a:r>
            <a:r>
              <a:rPr lang="nb-NO" dirty="0" smtClean="0"/>
              <a:t>tilbakemelding.</a:t>
            </a:r>
          </a:p>
          <a:p>
            <a:pPr marL="457200" indent="-457200">
              <a:buFont typeface="+mj-lt"/>
              <a:buAutoNum type="arabicPeriod"/>
            </a:pPr>
            <a:r>
              <a:rPr lang="nb-NO" b="1" dirty="0" smtClean="0"/>
              <a:t>Videreutvikling av digital eksamen</a:t>
            </a:r>
            <a:r>
              <a:rPr lang="nb-NO" dirty="0" smtClean="0"/>
              <a:t>. UiO har et høyt antall digitale eksamener, og neste steg er å utvikle kvaliteten på eksamenene. Dette kan gjøres med økt bruk av </a:t>
            </a:r>
            <a:r>
              <a:rPr lang="nb-NO" dirty="0" err="1" smtClean="0"/>
              <a:t>psykometriske</a:t>
            </a:r>
            <a:r>
              <a:rPr lang="nb-NO" dirty="0" smtClean="0"/>
              <a:t> analyser som grunnlag for revisjon og forbedring av oppgaver. </a:t>
            </a:r>
          </a:p>
          <a:p>
            <a:pPr marL="457200" indent="-457200">
              <a:buFont typeface="+mj-lt"/>
              <a:buAutoNum type="arabicPeriod"/>
            </a:pPr>
            <a:r>
              <a:rPr lang="nb-NO" b="1" dirty="0" smtClean="0"/>
              <a:t>Studentene </a:t>
            </a:r>
            <a:r>
              <a:rPr lang="nb-NO" b="1" dirty="0"/>
              <a:t>bør gis opplæring i hvordan gi og bearbeide tilbakemelding</a:t>
            </a:r>
            <a:r>
              <a:rPr lang="nb-NO" dirty="0"/>
              <a:t>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4973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Tilbakemeldinger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Arbeidsgruppen legger størst vekt på at tilbakemeldinger bør komme i forkant av eksamen, men anerkjenner at også en tilbakemelding etter eksamen kan ha nytte for studentens videre studieløp.</a:t>
            </a:r>
          </a:p>
          <a:p>
            <a:endParaRPr lang="nb-NO" dirty="0" smtClean="0"/>
          </a:p>
          <a:p>
            <a:r>
              <a:rPr lang="nb-NO" dirty="0" smtClean="0"/>
              <a:t>Arbeidsgruppen observerer at UiO samlet sett bruker mye ressurser til eksamen. Fakultetene bør i arbeidet med utvikling av læringsmiljøet vurdere om ressursbruken kan vendes mer mot formativ vurdering (studentenes læring), samtidig som man opprettholder god kontroll med hensyn til læringsutbytte.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b="1" dirty="0" smtClean="0"/>
              <a:t>Konkret anbefaling</a:t>
            </a:r>
            <a:r>
              <a:rPr lang="nb-NO" dirty="0" smtClean="0"/>
              <a:t>:</a:t>
            </a:r>
            <a:br>
              <a:rPr lang="nb-NO" dirty="0" smtClean="0"/>
            </a:br>
            <a:r>
              <a:rPr lang="nb-NO" dirty="0" smtClean="0"/>
              <a:t>«Formativ vurdering. UiOs målsetning bør være å gi faglige tilbakemeldinger underveis […] Dette arbeidet bør primært skje på emnenivå, innenfor rammen av hvert studieprogram.»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9389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UiO arbeidsgruppe ledet av Sten Ludvigsen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mtClean="0"/>
              <a:t>Mandat:</a:t>
            </a:r>
          </a:p>
          <a:p>
            <a:pPr marL="457200" indent="-457200">
              <a:buFont typeface="+mj-lt"/>
              <a:buAutoNum type="arabicPeriod"/>
            </a:pPr>
            <a:r>
              <a:rPr lang="nb-NO" smtClean="0"/>
              <a:t>Lage veileder/retningslinjer for utforming av sensorveiledninger ved UiO.</a:t>
            </a:r>
          </a:p>
          <a:p>
            <a:pPr marL="457200" indent="-457200">
              <a:buFont typeface="+mj-lt"/>
              <a:buAutoNum type="arabicPeriod"/>
            </a:pPr>
            <a:r>
              <a:rPr lang="nb-NO" smtClean="0"/>
              <a:t>Vurdere mulighetene for mer systematiske/generelle ordninger for automatisk begrunnelse.</a:t>
            </a:r>
          </a:p>
          <a:p>
            <a:pPr marL="457200" indent="-457200">
              <a:buFont typeface="+mj-lt"/>
              <a:buAutoNum type="arabicPeriod"/>
            </a:pPr>
            <a:r>
              <a:rPr lang="nb-NO" smtClean="0"/>
              <a:t>Se på løsninger både for digital slutteksamen og innleveringer underveis i semesteret.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981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Sensorveiledninger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643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Formål sensorveiledninger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Skape sammenheng mellom program/emne, eksamensoppgaver og sensur.</a:t>
            </a:r>
          </a:p>
          <a:p>
            <a:endParaRPr lang="nb-NO" dirty="0" smtClean="0"/>
          </a:p>
          <a:p>
            <a:r>
              <a:rPr lang="nb-NO" dirty="0" smtClean="0"/>
              <a:t>Kvalitetssikre sensuren og nivået mellom sensorer samt mellom ordinær sensur og klagesensur.</a:t>
            </a:r>
          </a:p>
          <a:p>
            <a:endParaRPr lang="nb-NO" dirty="0" smtClean="0"/>
          </a:p>
          <a:p>
            <a:r>
              <a:rPr lang="nb-NO" dirty="0" smtClean="0"/>
              <a:t>Gi informasjon til kandidatene om sensuren og vurderingskriteriene.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564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174A88-5B81-1D4F-823C-6256520B3BF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676304"/>
              </p:ext>
            </p:extLst>
          </p:nvPr>
        </p:nvGraphicFramePr>
        <p:xfrm>
          <a:off x="274320" y="304800"/>
          <a:ext cx="8717281" cy="6202681"/>
        </p:xfrm>
        <a:graphic>
          <a:graphicData uri="http://schemas.openxmlformats.org/drawingml/2006/table">
            <a:tbl>
              <a:tblPr firstRow="1" firstCol="1" bandRow="1"/>
              <a:tblGrid>
                <a:gridCol w="29054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400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718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4676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nb-NO" sz="1800" b="1" i="1" dirty="0">
                          <a:effectLst/>
                          <a:latin typeface="Georgia"/>
                          <a:ea typeface="Calibri"/>
                          <a:cs typeface="Calibri"/>
                        </a:rPr>
                        <a:t>Generiske sensorveiledninger</a:t>
                      </a:r>
                      <a:br>
                        <a:rPr lang="nb-NO" sz="1800" b="1" i="1" dirty="0">
                          <a:effectLst/>
                          <a:latin typeface="Georgia"/>
                          <a:ea typeface="Calibri"/>
                          <a:cs typeface="Calibri"/>
                        </a:rPr>
                      </a:br>
                      <a:r>
                        <a:rPr lang="nb-NO" sz="1800" b="1" i="1" dirty="0">
                          <a:effectLst/>
                          <a:latin typeface="Georgia"/>
                          <a:ea typeface="Calibri"/>
                          <a:cs typeface="Calibri"/>
                        </a:rPr>
                        <a:t>(Vurderingskriterier)</a:t>
                      </a:r>
                      <a:endParaRPr lang="nb-NO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nb-NO" sz="1800" i="1">
                          <a:effectLst/>
                          <a:latin typeface="Georgia"/>
                          <a:ea typeface="Calibri"/>
                          <a:cs typeface="Calibri"/>
                        </a:rPr>
                        <a:t>Kombinasjon av generiske og spesifikke sensorveiledninger</a:t>
                      </a:r>
                      <a:endParaRPr lang="nb-NO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nb-NO" sz="1800" b="1" i="1" dirty="0">
                          <a:effectLst/>
                          <a:latin typeface="Georgia"/>
                          <a:ea typeface="Calibri"/>
                          <a:cs typeface="Calibri"/>
                        </a:rPr>
                        <a:t>Spesifikke sensorveiledninger</a:t>
                      </a:r>
                      <a:br>
                        <a:rPr lang="nb-NO" sz="1800" b="1" i="1" dirty="0">
                          <a:effectLst/>
                          <a:latin typeface="Georgia"/>
                          <a:ea typeface="Calibri"/>
                          <a:cs typeface="Calibri"/>
                        </a:rPr>
                      </a:br>
                      <a:r>
                        <a:rPr lang="nb-NO" sz="1800" b="1" i="1" dirty="0">
                          <a:effectLst/>
                          <a:latin typeface="Georgia"/>
                          <a:ea typeface="Calibri"/>
                          <a:cs typeface="Calibri"/>
                        </a:rPr>
                        <a:t>(Fasit/løsningsforslag)</a:t>
                      </a:r>
                      <a:endParaRPr lang="nb-NO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800" dirty="0">
                          <a:effectLst/>
                          <a:latin typeface="Georgia"/>
                          <a:ea typeface="Calibri"/>
                          <a:cs typeface="Calibri"/>
                        </a:rPr>
                        <a:t>For eksempel masteroppgaver, større semesteroppgaver mm. </a:t>
                      </a:r>
                      <a:endParaRPr lang="nb-N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800">
                          <a:effectLst/>
                          <a:latin typeface="Georgia"/>
                          <a:ea typeface="Calibri"/>
                          <a:cs typeface="Calibri"/>
                        </a:rPr>
                        <a:t>For eksempel tekstoppgaver, langsvaroppgaver mm. </a:t>
                      </a:r>
                      <a:endParaRPr lang="nb-NO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800">
                          <a:effectLst/>
                          <a:latin typeface="Georgia"/>
                          <a:ea typeface="Calibri"/>
                          <a:cs typeface="Calibri"/>
                        </a:rPr>
                        <a:t>For eksempel eksamener med konkrete svaralternativ. </a:t>
                      </a:r>
                      <a:endParaRPr lang="nb-NO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2014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800" dirty="0">
                          <a:effectLst/>
                          <a:latin typeface="Georgia"/>
                          <a:ea typeface="Calibri"/>
                          <a:cs typeface="Calibri"/>
                        </a:rPr>
                        <a:t>Utarbeides i forkant, tar utgangs­punkt i emne­beskrivelsen. </a:t>
                      </a:r>
                      <a:endParaRPr lang="nb-N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800" dirty="0">
                          <a:effectLst/>
                          <a:latin typeface="Georgia"/>
                          <a:ea typeface="Calibri"/>
                          <a:cs typeface="Calibri"/>
                        </a:rPr>
                        <a:t>Utarbeides i forkant, underveis eller i etter­kant avhengig av eksamens­form og -oppgaver. </a:t>
                      </a:r>
                      <a:endParaRPr lang="nb-N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800">
                          <a:effectLst/>
                          <a:latin typeface="Georgia"/>
                          <a:ea typeface="Calibri"/>
                          <a:cs typeface="Calibri"/>
                        </a:rPr>
                        <a:t>Utarbeides underveis eller i etterkant, tar utgangs­punkt i eksamens­oppgavene. </a:t>
                      </a:r>
                      <a:endParaRPr lang="nb-NO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9351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800" dirty="0">
                          <a:effectLst/>
                          <a:latin typeface="Georgia"/>
                          <a:ea typeface="Calibri"/>
                          <a:cs typeface="Calibri"/>
                        </a:rPr>
                        <a:t>Generelle retnings­linjer for vurdering av besvarelsene. </a:t>
                      </a:r>
                      <a:endParaRPr lang="nb-N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800">
                          <a:effectLst/>
                          <a:latin typeface="Georgia"/>
                          <a:ea typeface="Calibri"/>
                          <a:cs typeface="Calibri"/>
                        </a:rPr>
                        <a:t>Kan inneholde både generelle retningslinjer for vurdering av besvarelsene og konkrete momenter på enkelt­oppgaver.</a:t>
                      </a:r>
                      <a:endParaRPr lang="nb-NO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800">
                          <a:effectLst/>
                          <a:latin typeface="Georgia"/>
                          <a:ea typeface="Calibri"/>
                          <a:cs typeface="Calibri"/>
                        </a:rPr>
                        <a:t>Fasit/rettenøkkel med angivelser av riktige svar og hvordan alternative/delvis riktige svar skal vurderes. </a:t>
                      </a:r>
                      <a:endParaRPr lang="nb-NO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2014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800">
                          <a:effectLst/>
                          <a:latin typeface="Georgia"/>
                          <a:ea typeface="Calibri"/>
                          <a:cs typeface="Calibri"/>
                        </a:rPr>
                        <a:t>Stabile over tid, gjenbrukes i flere semestre. </a:t>
                      </a:r>
                      <a:endParaRPr lang="nb-NO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800">
                          <a:effectLst/>
                          <a:latin typeface="Georgia"/>
                          <a:ea typeface="Calibri"/>
                          <a:cs typeface="Calibri"/>
                        </a:rPr>
                        <a:t>Vesentlige elementer er stabile over tid, men tilpasses den enkelte eksamen. </a:t>
                      </a:r>
                      <a:endParaRPr lang="nb-NO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800">
                          <a:effectLst/>
                          <a:latin typeface="Georgia"/>
                          <a:ea typeface="Calibri"/>
                          <a:cs typeface="Calibri"/>
                        </a:rPr>
                        <a:t>Utarbeides for hver eksamen og tilpasses oppgavene. </a:t>
                      </a:r>
                      <a:endParaRPr lang="nb-NO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800" dirty="0">
                          <a:effectLst/>
                          <a:latin typeface="Georgia"/>
                          <a:ea typeface="Calibri"/>
                          <a:cs typeface="Calibri"/>
                        </a:rPr>
                        <a:t>Kan være tilgjengelige for kandidatene før eksamen. </a:t>
                      </a:r>
                      <a:endParaRPr lang="nb-N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800" dirty="0">
                          <a:effectLst/>
                          <a:latin typeface="Georgia"/>
                          <a:ea typeface="Calibri"/>
                          <a:cs typeface="Calibri"/>
                        </a:rPr>
                        <a:t>Offentliggjøres normalt for kandidatene etter eksamen. </a:t>
                      </a:r>
                      <a:endParaRPr lang="nb-N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800" dirty="0">
                          <a:effectLst/>
                          <a:latin typeface="Georgia"/>
                          <a:ea typeface="Calibri"/>
                          <a:cs typeface="Calibri"/>
                        </a:rPr>
                        <a:t>Offentliggjøres for kandidatene først etter eksamen. </a:t>
                      </a:r>
                      <a:endParaRPr lang="nb-N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19251" y="2639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 altLang="nb-NO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7166" y="1908110"/>
            <a:ext cx="2364750" cy="3739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dirty="0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Utarbeides underveis</a:t>
            </a:r>
            <a:endParaRPr lang="nb-NO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9502" y="4518116"/>
            <a:ext cx="3713747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altLang="zh-CN" dirty="0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Stabile over </a:t>
            </a:r>
            <a:r>
              <a:rPr lang="nb-NO" altLang="zh-CN" dirty="0" smtClean="0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tid, gjenbrukes</a:t>
            </a:r>
            <a:br>
              <a:rPr lang="nb-NO" altLang="zh-CN" dirty="0" smtClean="0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</a:br>
            <a:r>
              <a:rPr lang="nb-NO" altLang="zh-CN" dirty="0" smtClean="0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i flere semestre</a:t>
            </a:r>
            <a:r>
              <a:rPr lang="nb-NO" altLang="zh-CN" dirty="0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.</a:t>
            </a:r>
            <a:r>
              <a:rPr lang="zh-CN" altLang="nb-NO" dirty="0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 </a:t>
            </a:r>
            <a:endParaRPr lang="zh-CN" altLang="nb-NO" dirty="0">
              <a:solidFill>
                <a:srgbClr val="000000"/>
              </a:solidFill>
              <a:highlight>
                <a:srgbClr val="FFFF00"/>
              </a:highlight>
              <a:latin typeface="Times New Roman" panose="02020603050405020304" pitchFamily="18" charset="0"/>
            </a:endParaRPr>
          </a:p>
          <a:p>
            <a:endParaRPr lang="zh-CN" altLang="nb-NO" sz="1050" dirty="0">
              <a:latin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91926" y="3572693"/>
            <a:ext cx="3192087" cy="670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dirty="0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hvordan alternative/delvis riktige svar skal vurderes</a:t>
            </a:r>
            <a:endParaRPr lang="nb-NO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54502" y="5639644"/>
            <a:ext cx="177324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dirty="0" smtClean="0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tilgjengelige for</a:t>
            </a:r>
            <a:endParaRPr lang="nb-NO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3840" y="5906330"/>
            <a:ext cx="2763898" cy="3739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dirty="0" smtClean="0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kandidatene </a:t>
            </a:r>
            <a:r>
              <a:rPr lang="nb-NO" dirty="0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før eksamen</a:t>
            </a:r>
            <a:endParaRPr lang="nb-NO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72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101"/>
            <a:ext cx="7772400" cy="1609344"/>
          </a:xfrm>
        </p:spPr>
        <p:txBody>
          <a:bodyPr/>
          <a:lstStyle/>
          <a:p>
            <a:r>
              <a:rPr lang="nb-NO" dirty="0" smtClean="0"/>
              <a:t>Sensorveiledninger UiO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59467"/>
            <a:ext cx="7772400" cy="501226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dirty="0" smtClean="0"/>
              <a:t>Kravet om sensorveiledninger gjelder for </a:t>
            </a:r>
            <a:r>
              <a:rPr lang="nb-NO" b="1" dirty="0" smtClean="0"/>
              <a:t>alle eksamener</a:t>
            </a:r>
            <a:r>
              <a:rPr lang="nb-NO" dirty="0" smtClean="0"/>
              <a:t>, både skriftlige, muntlige, praktiske og kliniske.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 smtClean="0"/>
              <a:t>Sensorveiledninger utarbeides i tråd med </a:t>
            </a:r>
            <a:r>
              <a:rPr lang="nb-NO" b="1" dirty="0" smtClean="0"/>
              <a:t>fagenes egenart</a:t>
            </a:r>
            <a:r>
              <a:rPr lang="nb-NO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nb-NO" b="1" dirty="0" smtClean="0"/>
              <a:t>Fakultetene skal beskrive sensuropplegget sitt</a:t>
            </a:r>
            <a:r>
              <a:rPr lang="nb-NO" dirty="0" smtClean="0"/>
              <a:t>, slik at dette framstår klart og transparent også for studentene og sikrer samsvar mellom læringsutbytte, oppgaver og karakteren som gis.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 smtClean="0"/>
              <a:t>Som hovedregel bør sensorveiledninger </a:t>
            </a:r>
            <a:r>
              <a:rPr lang="nb-NO" b="1" dirty="0" smtClean="0"/>
              <a:t>foreligge før eller samtidig med eksamensoppgavene</a:t>
            </a:r>
            <a:r>
              <a:rPr lang="nb-NO" dirty="0" smtClean="0"/>
              <a:t>. Tidspunkt og metode for offentliggjøring avgjøres på fakultets- eller instituttnivå.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 smtClean="0"/>
              <a:t>Fakultetene får ansvaret for innføring av sensorveiledninger på alle eksamener. Fakultetene bør etablere </a:t>
            </a:r>
            <a:r>
              <a:rPr lang="nb-NO" b="1" dirty="0" smtClean="0"/>
              <a:t>prosedyrer for utforming av sensorveiledninger</a:t>
            </a:r>
            <a:r>
              <a:rPr lang="nb-NO" dirty="0" smtClean="0"/>
              <a:t> og lage en implementeringsplan for arbeidet.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3914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Noen eksempler fra MN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047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1"/>
            <a:ext cx="7772400" cy="980071"/>
          </a:xfrm>
        </p:spPr>
        <p:txBody>
          <a:bodyPr/>
          <a:lstStyle/>
          <a:p>
            <a:pPr algn="ctr"/>
            <a:r>
              <a:rPr lang="nb-NO" dirty="0" smtClean="0"/>
              <a:t>Fra INF1000 H16</a:t>
            </a:r>
            <a:endParaRPr lang="nb-NO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685800" y="776407"/>
            <a:ext cx="3657600" cy="640080"/>
          </a:xfrm>
        </p:spPr>
        <p:txBody>
          <a:bodyPr>
            <a:normAutofit/>
          </a:bodyPr>
          <a:lstStyle/>
          <a:p>
            <a:pPr algn="ctr"/>
            <a:r>
              <a:rPr lang="nb-NO" sz="2000" dirty="0" smtClean="0">
                <a:solidFill>
                  <a:schemeClr val="accent1">
                    <a:lumMod val="75000"/>
                  </a:schemeClr>
                </a:solidFill>
              </a:rPr>
              <a:t>Oppgave 3a (5 poeng)</a:t>
            </a:r>
            <a:endParaRPr lang="nb-NO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685800" y="1512913"/>
            <a:ext cx="3657600" cy="3291840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Skriv en metode </a:t>
            </a:r>
            <a:r>
              <a:rPr lang="nb-NO" dirty="0" err="1" smtClean="0"/>
              <a:t>String</a:t>
            </a:r>
            <a:r>
              <a:rPr lang="nb-NO" dirty="0" smtClean="0"/>
              <a:t> hastighet(</a:t>
            </a:r>
            <a:r>
              <a:rPr lang="nb-NO" dirty="0" err="1" smtClean="0"/>
              <a:t>int</a:t>
            </a:r>
            <a:r>
              <a:rPr lang="nb-NO" dirty="0" smtClean="0"/>
              <a:t> fart) som skal returnere en tekst-streng basert på heltallsverdien som gis som parameter. […]</a:t>
            </a:r>
            <a:endParaRPr lang="nb-NO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"/>
          </p:nvPr>
        </p:nvSpPr>
        <p:spPr>
          <a:xfrm>
            <a:off x="4820793" y="776407"/>
            <a:ext cx="3657600" cy="640080"/>
          </a:xfrm>
        </p:spPr>
        <p:txBody>
          <a:bodyPr>
            <a:normAutofit/>
          </a:bodyPr>
          <a:lstStyle/>
          <a:p>
            <a:pPr algn="ctr"/>
            <a:r>
              <a:rPr lang="nb-NO" sz="2000" dirty="0" smtClean="0">
                <a:solidFill>
                  <a:schemeClr val="accent1">
                    <a:lumMod val="75000"/>
                  </a:schemeClr>
                </a:solidFill>
              </a:rPr>
              <a:t>Sensorveiledning</a:t>
            </a:r>
            <a:endParaRPr lang="nb-NO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4"/>
          </p:nvPr>
        </p:nvSpPr>
        <p:spPr>
          <a:xfrm>
            <a:off x="4820792" y="1629295"/>
            <a:ext cx="4134993" cy="49876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b="1" dirty="0" smtClean="0"/>
              <a:t>Det viktigste her </a:t>
            </a:r>
            <a:r>
              <a:rPr lang="nb-NO" dirty="0" smtClean="0"/>
              <a:t>er riktig bruk av </a:t>
            </a:r>
            <a:r>
              <a:rPr lang="nb-NO" dirty="0" err="1" smtClean="0"/>
              <a:t>parametre</a:t>
            </a:r>
            <a:r>
              <a:rPr lang="nb-NO" dirty="0" smtClean="0"/>
              <a:t> […], if-tester og oppbygning av retur-streng. […]</a:t>
            </a:r>
          </a:p>
          <a:p>
            <a:pPr marL="0" indent="0">
              <a:buNone/>
            </a:pPr>
            <a:r>
              <a:rPr lang="nb-NO" b="1" dirty="0" smtClean="0"/>
              <a:t>Det er helt ok </a:t>
            </a:r>
            <a:r>
              <a:rPr lang="nb-NO" dirty="0" smtClean="0"/>
              <a:t>både å droppe </a:t>
            </a:r>
            <a:r>
              <a:rPr lang="nb-NO" dirty="0" err="1" smtClean="0"/>
              <a:t>else</a:t>
            </a:r>
            <a:r>
              <a:rPr lang="nb-NO" dirty="0" smtClean="0"/>
              <a:t> for å ha </a:t>
            </a:r>
            <a:r>
              <a:rPr lang="nb-NO" dirty="0" err="1" smtClean="0"/>
              <a:t>return</a:t>
            </a:r>
            <a:r>
              <a:rPr lang="nb-NO" dirty="0" smtClean="0"/>
              <a:t> direkte, og å også ha den motsatte testen fart &gt; 60. </a:t>
            </a:r>
          </a:p>
          <a:p>
            <a:pPr marL="0" indent="0">
              <a:buNone/>
            </a:pPr>
            <a:r>
              <a:rPr lang="nb-NO" b="1" dirty="0" smtClean="0"/>
              <a:t>Det er ikke nødvendig </a:t>
            </a:r>
            <a:r>
              <a:rPr lang="nb-NO" dirty="0" smtClean="0"/>
              <a:t>å teste at fart ikke er negativ, og det skal heller ikke trekkes om noen har lagt til dette på mindre lure måter.</a:t>
            </a:r>
          </a:p>
          <a:p>
            <a:pPr marL="0" indent="0">
              <a:buNone/>
            </a:pPr>
            <a:r>
              <a:rPr lang="nb-NO" dirty="0" smtClean="0"/>
              <a:t>Riktig bruk av </a:t>
            </a:r>
            <a:r>
              <a:rPr lang="nb-NO" dirty="0" err="1" smtClean="0"/>
              <a:t>parametre</a:t>
            </a:r>
            <a:r>
              <a:rPr lang="nb-NO" dirty="0" smtClean="0"/>
              <a:t> – 1 poeng.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Riktig bruk av </a:t>
            </a:r>
            <a:r>
              <a:rPr lang="nb-NO" dirty="0" err="1" smtClean="0"/>
              <a:t>if</a:t>
            </a:r>
            <a:r>
              <a:rPr lang="nb-NO" dirty="0" smtClean="0"/>
              <a:t> – 2 poeng. Trekk 1 poeng hvis det testes &lt; 60 i stedet for &lt;= 60 uten kommentar.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Riktig oppbygning av returstreng – 2 poeng. </a:t>
            </a:r>
            <a:r>
              <a:rPr lang="nb-NO" b="1" dirty="0" smtClean="0"/>
              <a:t>Trekk 2 poeng for utskrift i stedet for retur.</a:t>
            </a:r>
          </a:p>
          <a:p>
            <a:endParaRPr lang="nb-NO" dirty="0"/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461357" y="4006735"/>
            <a:ext cx="4073080" cy="1995054"/>
          </a:xfrm>
          <a:prstGeom prst="rect">
            <a:avLst/>
          </a:prstGeom>
          <a:solidFill>
            <a:srgbClr val="FFFFFF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zh-CN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String</a:t>
            </a:r>
            <a:r>
              <a:rPr kumimoji="0" lang="nb-NO" altLang="zh-CN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hastighet(</a:t>
            </a:r>
            <a:r>
              <a:rPr kumimoji="0" lang="nb-NO" altLang="zh-CN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int</a:t>
            </a:r>
            <a:r>
              <a:rPr kumimoji="0" lang="nb-NO" altLang="zh-CN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fart) {</a:t>
            </a:r>
            <a:br>
              <a:rPr kumimoji="0" lang="nb-NO" altLang="zh-CN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</a:br>
            <a:r>
              <a:rPr kumimoji="0" lang="nb-NO" altLang="zh-CN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 </a:t>
            </a:r>
            <a:r>
              <a:rPr kumimoji="0" lang="nb-NO" altLang="zh-CN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if</a:t>
            </a:r>
            <a:r>
              <a:rPr kumimoji="0" lang="nb-NO" altLang="zh-CN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(fart &lt;= 60) {</a:t>
            </a:r>
            <a:br>
              <a:rPr kumimoji="0" lang="nb-NO" altLang="zh-CN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</a:br>
            <a:r>
              <a:rPr kumimoji="0" lang="nb-NO" altLang="zh-CN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   </a:t>
            </a:r>
            <a:r>
              <a:rPr kumimoji="0" lang="nb-NO" altLang="zh-CN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return</a:t>
            </a:r>
            <a:r>
              <a:rPr kumimoji="0" lang="nb-NO" altLang="zh-CN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"fart:" + fart;</a:t>
            </a:r>
            <a:br>
              <a:rPr kumimoji="0" lang="nb-NO" altLang="zh-CN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</a:br>
            <a:r>
              <a:rPr kumimoji="0" lang="nb-NO" altLang="zh-CN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 } </a:t>
            </a:r>
            <a:r>
              <a:rPr kumimoji="0" lang="nb-NO" altLang="zh-CN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else</a:t>
            </a:r>
            <a:r>
              <a:rPr kumimoji="0" lang="nb-NO" altLang="zh-CN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{</a:t>
            </a:r>
            <a:br>
              <a:rPr kumimoji="0" lang="nb-NO" altLang="zh-CN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</a:br>
            <a:r>
              <a:rPr kumimoji="0" lang="nb-NO" altLang="zh-CN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   </a:t>
            </a:r>
            <a:r>
              <a:rPr kumimoji="0" lang="nb-NO" altLang="zh-CN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return</a:t>
            </a:r>
            <a:r>
              <a:rPr kumimoji="0" lang="nb-NO" altLang="zh-CN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"</a:t>
            </a:r>
            <a:r>
              <a:rPr kumimoji="0" lang="nb-NO" altLang="zh-CN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fart:over</a:t>
            </a:r>
            <a:r>
              <a:rPr kumimoji="0" lang="nb-NO" altLang="zh-CN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60";</a:t>
            </a:r>
            <a:br>
              <a:rPr kumimoji="0" lang="nb-NO" altLang="zh-CN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</a:br>
            <a:r>
              <a:rPr kumimoji="0" lang="nb-NO" altLang="zh-CN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 }</a:t>
            </a:r>
            <a:endParaRPr kumimoji="0" lang="nb-NO" altLang="zh-CN" sz="8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zh-CN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}</a:t>
            </a:r>
            <a:endParaRPr kumimoji="0" lang="nb-NO" altLang="zh-CN" sz="32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85800" y="261019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20" name="Text Placeholder 15"/>
          <p:cNvSpPr txBox="1">
            <a:spLocks/>
          </p:cNvSpPr>
          <p:nvPr/>
        </p:nvSpPr>
        <p:spPr>
          <a:xfrm>
            <a:off x="685800" y="3320937"/>
            <a:ext cx="3657600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b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dirty="0" smtClean="0"/>
              <a:t>Løsningsforslag</a:t>
            </a:r>
            <a:endParaRPr lang="nb-NO" dirty="0"/>
          </a:p>
        </p:txBody>
      </p:sp>
      <p:sp>
        <p:nvSpPr>
          <p:cNvPr id="3" name="Rectangle 2"/>
          <p:cNvSpPr/>
          <p:nvPr/>
        </p:nvSpPr>
        <p:spPr>
          <a:xfrm>
            <a:off x="4820792" y="1629295"/>
            <a:ext cx="3986324" cy="80910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4828814" y="2439421"/>
            <a:ext cx="3986324" cy="181173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/>
          <p:cNvSpPr/>
          <p:nvPr/>
        </p:nvSpPr>
        <p:spPr>
          <a:xfrm>
            <a:off x="4820794" y="4260202"/>
            <a:ext cx="3986324" cy="189996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124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01052" y="2239405"/>
          <a:ext cx="8506464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616">
                  <a:extLst>
                    <a:ext uri="{9D8B030D-6E8A-4147-A177-3AD203B41FA5}">
                      <a16:colId xmlns:a16="http://schemas.microsoft.com/office/drawing/2014/main" xmlns="" val="2101253573"/>
                    </a:ext>
                  </a:extLst>
                </a:gridCol>
                <a:gridCol w="2126616">
                  <a:extLst>
                    <a:ext uri="{9D8B030D-6E8A-4147-A177-3AD203B41FA5}">
                      <a16:colId xmlns:a16="http://schemas.microsoft.com/office/drawing/2014/main" xmlns="" val="2022638821"/>
                    </a:ext>
                  </a:extLst>
                </a:gridCol>
                <a:gridCol w="2126616">
                  <a:extLst>
                    <a:ext uri="{9D8B030D-6E8A-4147-A177-3AD203B41FA5}">
                      <a16:colId xmlns:a16="http://schemas.microsoft.com/office/drawing/2014/main" xmlns="" val="520666558"/>
                    </a:ext>
                  </a:extLst>
                </a:gridCol>
                <a:gridCol w="2126616">
                  <a:extLst>
                    <a:ext uri="{9D8B030D-6E8A-4147-A177-3AD203B41FA5}">
                      <a16:colId xmlns:a16="http://schemas.microsoft.com/office/drawing/2014/main" xmlns="" val="42384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A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C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E</a:t>
                      </a:r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7847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Mål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3645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Undersøkelse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6272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Analyse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2400" dirty="0" smtClean="0"/>
                        <a:t>Bruker data for å begrunne behov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Begrunnet</a:t>
                      </a:r>
                      <a:r>
                        <a:rPr lang="nb-NO" sz="2400" baseline="0" dirty="0" smtClean="0"/>
                        <a:t> minst et behov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Behov ikke begrunnet i data</a:t>
                      </a:r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8334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Design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Iterasjoner i dialog med brukere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Brukere</a:t>
                      </a:r>
                      <a:r>
                        <a:rPr lang="nb-NO" sz="2400" baseline="0" dirty="0" smtClean="0"/>
                        <a:t> invitert til minst en evaluering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Ingen testing med brukere</a:t>
                      </a:r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4802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Helhet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494423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606"/>
            <a:ext cx="7886700" cy="1325563"/>
          </a:xfrm>
        </p:spPr>
        <p:txBody>
          <a:bodyPr/>
          <a:lstStyle/>
          <a:p>
            <a:pPr algn="ctr"/>
            <a:r>
              <a:rPr lang="nb-NO" dirty="0" smtClean="0"/>
              <a:t>Fra IN1060</a:t>
            </a:r>
            <a:endParaRPr lang="nb-NO" dirty="0"/>
          </a:p>
        </p:txBody>
      </p:sp>
      <p:sp>
        <p:nvSpPr>
          <p:cNvPr id="6" name="Rectangle 5"/>
          <p:cNvSpPr/>
          <p:nvPr/>
        </p:nvSpPr>
        <p:spPr>
          <a:xfrm>
            <a:off x="628650" y="1017003"/>
            <a:ext cx="7886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dirty="0" smtClean="0"/>
              <a:t>Etter å ha fullført IN1060 kan du:</a:t>
            </a:r>
            <a:br>
              <a:rPr lang="nb-NO" sz="2400" dirty="0" smtClean="0"/>
            </a:br>
            <a:r>
              <a:rPr lang="nb-NO" sz="2400" dirty="0" smtClean="0"/>
              <a:t>- planlegge</a:t>
            </a:r>
            <a:r>
              <a:rPr lang="nb-NO" sz="2400" dirty="0"/>
              <a:t>, gjennomføre og evaluere et designprosjekt som involverer </a:t>
            </a:r>
            <a:r>
              <a:rPr lang="nb-NO" sz="2400" dirty="0" smtClean="0"/>
              <a:t>brukere</a:t>
            </a:r>
            <a:endParaRPr lang="nb-NO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1053" t="11947" r="32895" b="15632"/>
          <a:stretch/>
        </p:blipFill>
        <p:spPr>
          <a:xfrm rot="629304">
            <a:off x="1968367" y="12311"/>
            <a:ext cx="5586327" cy="701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30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1466</Words>
  <Application>Microsoft Office PowerPoint</Application>
  <PresentationFormat>Skjermfremvisning (4:3)</PresentationFormat>
  <Paragraphs>144</Paragraphs>
  <Slides>18</Slides>
  <Notes>6</Notes>
  <HiddenSlides>2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19" baseType="lpstr">
      <vt:lpstr>Office Theme</vt:lpstr>
      <vt:lpstr>Automatisk tilbakemelding og sensorveiledning</vt:lpstr>
      <vt:lpstr>UiO arbeidsgruppe ledet av Sten Ludvigsen</vt:lpstr>
      <vt:lpstr>Sensorveiledninger</vt:lpstr>
      <vt:lpstr>Formål sensorveiledninger</vt:lpstr>
      <vt:lpstr>PowerPoint-presentasjon</vt:lpstr>
      <vt:lpstr>Sensorveiledninger UiO</vt:lpstr>
      <vt:lpstr>Noen eksempler fra MN</vt:lpstr>
      <vt:lpstr>Fra INF1000 H16</vt:lpstr>
      <vt:lpstr>Fra IN1060</vt:lpstr>
      <vt:lpstr>Fra «Vurderingskriterier for muntlige eksamener i matematiske fag med karakterskala A-F»</vt:lpstr>
      <vt:lpstr>Tilbakemeldinger og begrunnelser</vt:lpstr>
      <vt:lpstr>Tilbakemeldinger</vt:lpstr>
      <vt:lpstr>Generelle prinsipper for tilbakemelding</vt:lpstr>
      <vt:lpstr>Automatisk begrunnelse</vt:lpstr>
      <vt:lpstr>UiOs karakterbeskrivelser</vt:lpstr>
      <vt:lpstr>Begrunnelse i flere deler</vt:lpstr>
      <vt:lpstr>Tilbakemeldinger og begrunnelser ved UiO</vt:lpstr>
      <vt:lpstr>Tilbakemeldinger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Ragnhild Kobro Runde</dc:creator>
  <cp:lastModifiedBy>Marianne Jacobsen</cp:lastModifiedBy>
  <cp:revision>136</cp:revision>
  <dcterms:created xsi:type="dcterms:W3CDTF">2018-05-15T16:56:52Z</dcterms:created>
  <dcterms:modified xsi:type="dcterms:W3CDTF">2018-11-05T08:25:34Z</dcterms:modified>
</cp:coreProperties>
</file>