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7" r:id="rId3"/>
    <p:sldId id="278" r:id="rId4"/>
    <p:sldId id="260" r:id="rId5"/>
    <p:sldId id="268" r:id="rId6"/>
    <p:sldId id="274" r:id="rId7"/>
    <p:sldId id="263" r:id="rId8"/>
    <p:sldId id="270" r:id="rId9"/>
    <p:sldId id="271" r:id="rId10"/>
    <p:sldId id="273" r:id="rId11"/>
    <p:sldId id="272" r:id="rId12"/>
    <p:sldId id="277" r:id="rId13"/>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60" autoAdjust="0"/>
  </p:normalViewPr>
  <p:slideViewPr>
    <p:cSldViewPr>
      <p:cViewPr varScale="1">
        <p:scale>
          <a:sx n="83" d="100"/>
          <a:sy n="83" d="100"/>
        </p:scale>
        <p:origin x="242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87909-B386-4B98-BEBF-F58272B555E3}" type="datetimeFigureOut">
              <a:rPr lang="nb-NO" smtClean="0"/>
              <a:t>21.06.2022</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95D95-4098-402E-ADA7-5620C6041303}" type="slidenum">
              <a:rPr lang="nb-NO" smtClean="0"/>
              <a:t>‹#›</a:t>
            </a:fld>
            <a:endParaRPr lang="nb-NO"/>
          </a:p>
        </p:txBody>
      </p:sp>
    </p:spTree>
    <p:extLst>
      <p:ext uri="{BB962C8B-B14F-4D97-AF65-F5344CB8AC3E}">
        <p14:creationId xmlns:p14="http://schemas.microsoft.com/office/powerpoint/2010/main" val="6018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nb-NO" dirty="0" smtClean="0"/>
              <a:t>Studentenes Si fra-system</a:t>
            </a:r>
            <a:br>
              <a:rPr lang="nb-NO" dirty="0" smtClean="0"/>
            </a:br>
            <a:r>
              <a:rPr lang="nb-NO" dirty="0" smtClean="0"/>
              <a:t>- etablert høsten 2013</a:t>
            </a:r>
          </a:p>
          <a:p>
            <a:endParaRPr lang="nb-NO" dirty="0" smtClean="0"/>
          </a:p>
          <a:p>
            <a:r>
              <a:rPr lang="nb-NO" dirty="0" smtClean="0"/>
              <a:t>Litt om Si-fra systemet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Saksbehandling</a:t>
            </a:r>
          </a:p>
          <a:p>
            <a:r>
              <a:rPr lang="nb-NO" dirty="0" smtClean="0"/>
              <a:t>Hvilke</a:t>
            </a:r>
            <a:r>
              <a:rPr lang="nb-NO" baseline="0" dirty="0" smtClean="0"/>
              <a:t> rolle har jeg på instituttet og hva skal jeg gjøre </a:t>
            </a:r>
          </a:p>
          <a:p>
            <a:r>
              <a:rPr lang="nb-NO" baseline="0" dirty="0" smtClean="0"/>
              <a:t>Eksempler</a:t>
            </a:r>
          </a:p>
          <a:p>
            <a:r>
              <a:rPr lang="nb-NO" baseline="0" dirty="0" smtClean="0"/>
              <a:t>Virkemidler</a:t>
            </a:r>
            <a:endParaRPr lang="nb-NO" dirty="0"/>
          </a:p>
        </p:txBody>
      </p:sp>
      <p:sp>
        <p:nvSpPr>
          <p:cNvPr id="4" name="Slide Number Placeholder 3"/>
          <p:cNvSpPr>
            <a:spLocks noGrp="1"/>
          </p:cNvSpPr>
          <p:nvPr>
            <p:ph type="sldNum" sz="quarter" idx="10"/>
          </p:nvPr>
        </p:nvSpPr>
        <p:spPr/>
        <p:txBody>
          <a:bodyPr/>
          <a:lstStyle/>
          <a:p>
            <a:pPr>
              <a:defRPr/>
            </a:pPr>
            <a:fld id="{38E7D032-151A-EC4C-ACB3-B8F19569EDD6}"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99786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Studentene melder i</a:t>
            </a:r>
            <a:r>
              <a:rPr lang="nb-NO" baseline="0" dirty="0" smtClean="0"/>
              <a:t> hovedsak</a:t>
            </a:r>
            <a:r>
              <a:rPr lang="nb-NO" dirty="0" smtClean="0"/>
              <a:t> inn saker</a:t>
            </a:r>
            <a:r>
              <a:rPr lang="nb-NO" baseline="0" dirty="0" smtClean="0"/>
              <a:t> i Si fra systemet gjennom nettskjema. </a:t>
            </a:r>
            <a:endParaRPr lang="nn-NO" baseline="0" dirty="0" smtClean="0"/>
          </a:p>
          <a:p>
            <a:r>
              <a:rPr lang="nb-NO" baseline="0" dirty="0" smtClean="0"/>
              <a:t>Bak nettskjemaet sitter en r</a:t>
            </a:r>
            <a:r>
              <a:rPr lang="nb-NO" dirty="0" smtClean="0"/>
              <a:t>oboten sorterer og</a:t>
            </a:r>
            <a:r>
              <a:rPr lang="nb-NO" baseline="0" dirty="0" smtClean="0"/>
              <a:t> registrerer saken i e-</a:t>
            </a:r>
            <a:r>
              <a:rPr lang="nb-NO" baseline="0" dirty="0" err="1" smtClean="0"/>
              <a:t>phorte</a:t>
            </a:r>
            <a:r>
              <a:rPr lang="nb-NO" baseline="0" dirty="0" smtClean="0"/>
              <a:t>. Deretter setter den på tilgangskoder i forhold til saksområdet og informerer om saken til aktuelle </a:t>
            </a:r>
            <a:r>
              <a:rPr lang="nb-NO" baseline="0" dirty="0" err="1" smtClean="0"/>
              <a:t>sympa</a:t>
            </a:r>
            <a:r>
              <a:rPr lang="nb-NO" baseline="0" dirty="0" smtClean="0"/>
              <a:t>-lister.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I nettskjemaet møter studentene disse kategoriene:</a:t>
            </a:r>
          </a:p>
          <a:p>
            <a:endParaRPr lang="nb-NO" baseline="0" dirty="0" smtClean="0"/>
          </a:p>
          <a:p>
            <a:r>
              <a:rPr lang="nb-NO" b="1" baseline="0" dirty="0" smtClean="0"/>
              <a:t>De siste tre årene har det kommet inn mellom 30 og 40 saker i året. Av disse </a:t>
            </a:r>
            <a:r>
              <a:rPr lang="nb-NO" b="1" baseline="0" dirty="0" err="1" smtClean="0"/>
              <a:t>avdekes</a:t>
            </a:r>
            <a:r>
              <a:rPr lang="nb-NO" b="1" baseline="0" dirty="0" smtClean="0"/>
              <a:t> det en håndfull Uheldige eller </a:t>
            </a:r>
            <a:r>
              <a:rPr lang="nb-NO" b="1" baseline="0" dirty="0" err="1" smtClean="0"/>
              <a:t>kristikkværdige</a:t>
            </a:r>
            <a:r>
              <a:rPr lang="nb-NO" b="1" baseline="0" dirty="0" smtClean="0"/>
              <a:t> forhold</a:t>
            </a:r>
          </a:p>
          <a:p>
            <a:endParaRPr lang="nb-NO" baseline="0" dirty="0" smtClean="0"/>
          </a:p>
          <a:p>
            <a:r>
              <a:rPr lang="nb-NO" dirty="0" smtClean="0"/>
              <a:t>* Med </a:t>
            </a:r>
            <a:r>
              <a:rPr lang="nb-NO" b="1" u="sng" dirty="0" smtClean="0"/>
              <a:t>uheldige forhold </a:t>
            </a:r>
            <a:r>
              <a:rPr lang="nb-NO" dirty="0" smtClean="0"/>
              <a:t>menes tilfeller hvor det er funnet grunnlag for å iverksette læringsmiljøtiltak og/ eller beklage overfor en eller flere utsatte studenter eller ansatte.</a:t>
            </a:r>
          </a:p>
          <a:p>
            <a:endParaRPr lang="nb-NO" dirty="0" smtClean="0"/>
          </a:p>
          <a:p>
            <a:r>
              <a:rPr lang="nb-NO" dirty="0" smtClean="0"/>
              <a:t>**Varsling er informasjon om </a:t>
            </a:r>
            <a:r>
              <a:rPr lang="nb-NO" b="1" u="sng" dirty="0" smtClean="0"/>
              <a:t>kritikkverdige forhold </a:t>
            </a:r>
            <a:r>
              <a:rPr lang="nb-NO" dirty="0" smtClean="0"/>
              <a:t>ved UiO, det vil si forhold som er i strid med regler eller etiske retningslinjer, samt etiske normer med bred tilslutning i samfunnet. Dette kan for eksempel være:</a:t>
            </a:r>
          </a:p>
          <a:p>
            <a:r>
              <a:rPr lang="nb-NO" dirty="0" smtClean="0"/>
              <a:t>•	fare for liv eller helse</a:t>
            </a:r>
          </a:p>
          <a:p>
            <a:r>
              <a:rPr lang="nb-NO" dirty="0" smtClean="0"/>
              <a:t>•	fare for klima eller miljø</a:t>
            </a:r>
          </a:p>
          <a:p>
            <a:r>
              <a:rPr lang="nb-NO" dirty="0" smtClean="0"/>
              <a:t>•	korrupsjon eller annen økonomisk kriminalitet</a:t>
            </a:r>
          </a:p>
          <a:p>
            <a:r>
              <a:rPr lang="nb-NO" dirty="0" smtClean="0"/>
              <a:t>•	misbruk av myndighet</a:t>
            </a:r>
          </a:p>
          <a:p>
            <a:r>
              <a:rPr lang="nb-NO" dirty="0" smtClean="0"/>
              <a:t>•	uforsvarlig lærings- eller arbeidsmiljø</a:t>
            </a:r>
          </a:p>
          <a:p>
            <a:r>
              <a:rPr lang="nb-NO" dirty="0" smtClean="0"/>
              <a:t>•	mobbing, diskriminering, trusler, vold, overgrep eller andre former for trakassering</a:t>
            </a:r>
          </a:p>
          <a:p>
            <a:r>
              <a:rPr lang="nb-NO" dirty="0" smtClean="0"/>
              <a:t>•	brudd på personopplysningssikkerheten</a:t>
            </a:r>
          </a:p>
          <a:p>
            <a:r>
              <a:rPr lang="nb-NO" dirty="0" smtClean="0"/>
              <a:t>Denne listen er ikke uttømmende</a:t>
            </a:r>
          </a:p>
          <a:p>
            <a:endParaRPr lang="nb-NO" baseline="0" dirty="0" smtClean="0"/>
          </a:p>
          <a:p>
            <a:endParaRPr lang="nb-NO" baseline="0" dirty="0" smtClean="0"/>
          </a:p>
          <a:p>
            <a:r>
              <a:rPr lang="nb-NO" baseline="0" dirty="0" smtClean="0"/>
              <a:t>I nettskjemaet møter studentene disse kategoriene:</a:t>
            </a:r>
          </a:p>
          <a:p>
            <a:endParaRPr lang="en-US" dirty="0"/>
          </a:p>
        </p:txBody>
      </p:sp>
      <p:sp>
        <p:nvSpPr>
          <p:cNvPr id="4" name="Slide Number Placeholder 3"/>
          <p:cNvSpPr>
            <a:spLocks noGrp="1"/>
          </p:cNvSpPr>
          <p:nvPr>
            <p:ph type="sldNum" sz="quarter" idx="10"/>
          </p:nvPr>
        </p:nvSpPr>
        <p:spPr/>
        <p:txBody>
          <a:bodyPr/>
          <a:lstStyle/>
          <a:p>
            <a:fld id="{7F795D95-4098-402E-ADA7-5620C6041303}" type="slidenum">
              <a:rPr lang="nb-NO" smtClean="0"/>
              <a:t>3</a:t>
            </a:fld>
            <a:endParaRPr lang="nb-NO"/>
          </a:p>
        </p:txBody>
      </p:sp>
    </p:spTree>
    <p:extLst>
      <p:ext uri="{BB962C8B-B14F-4D97-AF65-F5344CB8AC3E}">
        <p14:creationId xmlns:p14="http://schemas.microsoft.com/office/powerpoint/2010/main" val="356479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Varsel fra ansatte (unntak: PHD-kandidater kan velge Si fra eller ansattvarsling ut fra sak).</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Når vi får inn varsler fra ansatte formidles disse videre til HR ved fakultetet - </a:t>
            </a:r>
            <a:r>
              <a:rPr lang="nb-NO" sz="1200" b="0" i="0" kern="1200" dirty="0" smtClean="0">
                <a:solidFill>
                  <a:schemeClr val="tx1"/>
                </a:solidFill>
                <a:effectLst/>
                <a:latin typeface="+mn-lt"/>
                <a:ea typeface="+mn-ea"/>
                <a:cs typeface="+mn-cs"/>
              </a:rPr>
              <a:t>Kine Lundhagen Hesselroth</a:t>
            </a:r>
            <a:endParaRPr lang="nb-NO" dirty="0" smtClean="0"/>
          </a:p>
          <a:p>
            <a:r>
              <a:rPr lang="nb-NO" dirty="0" smtClean="0"/>
              <a:t>Klage på enkeltvedtak som sensur, formelle feil ved eksamen, regelverk, forskrift, fuskesaker </a:t>
            </a:r>
          </a:p>
          <a:p>
            <a:r>
              <a:rPr lang="nb-NO" dirty="0" smtClean="0"/>
              <a:t>Evalueringer av undervisning (form og innhold)</a:t>
            </a:r>
          </a:p>
          <a:p>
            <a:r>
              <a:rPr lang="nb-NO" dirty="0" smtClean="0"/>
              <a:t>Drift og vedlikehold av bygninger</a:t>
            </a:r>
          </a:p>
          <a:p>
            <a:endParaRPr lang="nb-NO" dirty="0" smtClean="0"/>
          </a:p>
          <a:p>
            <a:r>
              <a:rPr lang="nb-NO" dirty="0" smtClean="0"/>
              <a:t>Si-fra versus avviksrapportering: «Har du vært utsatt for skade eller farlig uhell på UiO skal du melde fra til nærmeste leder eller læringsmiljøkontakt som skal ivareta deg, og rapportere hendelsen. Alternativt kan du varsle om hendelsen her».</a:t>
            </a:r>
          </a:p>
          <a:p>
            <a:endParaRPr lang="nb-NO" dirty="0" smtClean="0"/>
          </a:p>
          <a:p>
            <a:endParaRPr lang="nb-NO" dirty="0" smtClean="0"/>
          </a:p>
          <a:p>
            <a:endParaRPr lang="nb-NO" dirty="0"/>
          </a:p>
        </p:txBody>
      </p:sp>
      <p:sp>
        <p:nvSpPr>
          <p:cNvPr id="4" name="Slide Number Placeholder 3"/>
          <p:cNvSpPr>
            <a:spLocks noGrp="1"/>
          </p:cNvSpPr>
          <p:nvPr>
            <p:ph type="sldNum" sz="quarter" idx="10"/>
          </p:nvPr>
        </p:nvSpPr>
        <p:spPr/>
        <p:txBody>
          <a:bodyPr/>
          <a:lstStyle/>
          <a:p>
            <a:fld id="{7F795D95-4098-402E-ADA7-5620C6041303}" type="slidenum">
              <a:rPr lang="nb-NO" smtClean="0"/>
              <a:t>4</a:t>
            </a:fld>
            <a:endParaRPr lang="nb-NO"/>
          </a:p>
        </p:txBody>
      </p:sp>
    </p:spTree>
    <p:extLst>
      <p:ext uri="{BB962C8B-B14F-4D97-AF65-F5344CB8AC3E}">
        <p14:creationId xmlns:p14="http://schemas.microsoft.com/office/powerpoint/2010/main" val="149332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Hver enkelt sak vurderes og behandles</a:t>
            </a:r>
            <a:r>
              <a:rPr lang="nb-NO" baseline="0" dirty="0" smtClean="0"/>
              <a:t> individuelt.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indent="0">
              <a:buNone/>
            </a:pPr>
            <a:r>
              <a:rPr lang="nb-NO" sz="1200" dirty="0" smtClean="0"/>
              <a:t>Si-fra mottaket ved MN består av </a:t>
            </a:r>
          </a:p>
          <a:p>
            <a:r>
              <a:rPr lang="en-US" sz="1200" dirty="0" smtClean="0"/>
              <a:t>Jo Døhl– </a:t>
            </a:r>
            <a:r>
              <a:rPr lang="en-US" sz="1200" dirty="0" err="1" smtClean="0"/>
              <a:t>fakultetsdirektør</a:t>
            </a:r>
            <a:endParaRPr lang="en-US" sz="1200" dirty="0" smtClean="0"/>
          </a:p>
          <a:p>
            <a:r>
              <a:rPr lang="nb-NO" sz="1200" dirty="0" smtClean="0"/>
              <a:t>Hanne Sølna – </a:t>
            </a:r>
            <a:r>
              <a:rPr lang="en-US" sz="1200" dirty="0" err="1" smtClean="0"/>
              <a:t>seksjonssjef</a:t>
            </a:r>
            <a:r>
              <a:rPr lang="en-US" sz="1200" dirty="0" smtClean="0"/>
              <a:t>, </a:t>
            </a:r>
            <a:r>
              <a:rPr lang="en-US" sz="1200" dirty="0" err="1" smtClean="0"/>
              <a:t>studieseksjonen</a:t>
            </a:r>
            <a:endParaRPr lang="en-US" sz="1200" dirty="0" smtClean="0"/>
          </a:p>
          <a:p>
            <a:r>
              <a:rPr lang="nb-NO" sz="1200" dirty="0" smtClean="0"/>
              <a:t>Kristine Jøssang – læringsmiljøkontakt</a:t>
            </a:r>
          </a:p>
          <a:p>
            <a:r>
              <a:rPr lang="en-US" sz="1200" kern="1200" dirty="0" smtClean="0"/>
              <a:t>Helene Victoria Haynes - </a:t>
            </a:r>
            <a:r>
              <a:rPr lang="en-US" sz="1200" kern="1200" dirty="0" err="1" smtClean="0"/>
              <a:t>vara</a:t>
            </a:r>
            <a:endParaRPr lang="nb-NO" sz="1200" dirty="0" smtClean="0"/>
          </a:p>
          <a:p>
            <a:pPr marL="0" indent="0">
              <a:buNone/>
            </a:pPr>
            <a:endParaRPr lang="nb-NO" sz="1200" dirty="0" smtClean="0"/>
          </a:p>
          <a:p>
            <a:pPr marL="0" indent="0">
              <a:buNone/>
            </a:pPr>
            <a:r>
              <a:rPr lang="nb-NO" sz="1200" dirty="0" smtClean="0"/>
              <a:t>Disse vil vurdere saken og avgjør hvem som må </a:t>
            </a:r>
          </a:p>
          <a:p>
            <a:pPr marL="0" indent="0">
              <a:buNone/>
            </a:pPr>
            <a:r>
              <a:rPr lang="nb-NO" sz="1200" dirty="0" smtClean="0"/>
              <a:t>involveres for å løse den på best mulig måte.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Begge parter i en sak får tilbud om støtte/samtaler hos forvei ved behov.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I den del saker gjøres det tilrettelegging i studiehverdagen – dette kan være at de to partene i en sak plasseres på forskjellige grupper i undervisningen.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Andre tiltak kan være bortvisning (dette kommer vi litt tilbake til)</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Vi har også direktelinje inn til </a:t>
            </a:r>
            <a:r>
              <a:rPr lang="nb-NO" dirty="0" err="1" smtClean="0"/>
              <a:t>SiO</a:t>
            </a:r>
            <a:r>
              <a:rPr lang="nb-NO" dirty="0" smtClean="0"/>
              <a:t> helse som brukes ved akutt behov når vi mistenker fare for liv og helse.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endParaRPr lang="nb-NO" dirty="0"/>
          </a:p>
        </p:txBody>
      </p:sp>
      <p:sp>
        <p:nvSpPr>
          <p:cNvPr id="4" name="Slide Number Placeholder 3"/>
          <p:cNvSpPr>
            <a:spLocks noGrp="1"/>
          </p:cNvSpPr>
          <p:nvPr>
            <p:ph type="sldNum" sz="quarter" idx="10"/>
          </p:nvPr>
        </p:nvSpPr>
        <p:spPr/>
        <p:txBody>
          <a:bodyPr/>
          <a:lstStyle/>
          <a:p>
            <a:fld id="{7F795D95-4098-402E-ADA7-5620C6041303}" type="slidenum">
              <a:rPr lang="nb-NO" smtClean="0"/>
              <a:t>5</a:t>
            </a:fld>
            <a:endParaRPr lang="nb-NO"/>
          </a:p>
        </p:txBody>
      </p:sp>
    </p:spTree>
    <p:extLst>
      <p:ext uri="{BB962C8B-B14F-4D97-AF65-F5344CB8AC3E}">
        <p14:creationId xmlns:p14="http://schemas.microsoft.com/office/powerpoint/2010/main" val="2736029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Hvem som har blitt involvert avhenger av sakens alvorlighetsgrad. </a:t>
            </a:r>
          </a:p>
          <a:p>
            <a:endParaRPr lang="en-US" dirty="0" smtClean="0"/>
          </a:p>
          <a:p>
            <a:r>
              <a:rPr lang="en-US" dirty="0" smtClean="0"/>
              <a:t>Vi </a:t>
            </a:r>
            <a:r>
              <a:rPr lang="en-US" dirty="0" err="1" smtClean="0"/>
              <a:t>har</a:t>
            </a:r>
            <a:r>
              <a:rPr lang="en-US" dirty="0" smtClean="0"/>
              <a:t> </a:t>
            </a:r>
            <a:r>
              <a:rPr lang="en-US" dirty="0" err="1" smtClean="0"/>
              <a:t>hatt</a:t>
            </a:r>
            <a:r>
              <a:rPr lang="en-US" dirty="0" smtClean="0"/>
              <a:t> </a:t>
            </a:r>
            <a:r>
              <a:rPr lang="en-US" dirty="0" err="1" smtClean="0"/>
              <a:t>en</a:t>
            </a:r>
            <a:r>
              <a:rPr lang="en-US" dirty="0" smtClean="0"/>
              <a:t> </a:t>
            </a:r>
            <a:r>
              <a:rPr lang="en-US" dirty="0" err="1" smtClean="0"/>
              <a:t>runde</a:t>
            </a:r>
            <a:r>
              <a:rPr lang="en-US" dirty="0" smtClean="0"/>
              <a:t> med </a:t>
            </a:r>
            <a:r>
              <a:rPr lang="en-US" dirty="0" err="1" smtClean="0"/>
              <a:t>kontorsjefene</a:t>
            </a:r>
            <a:r>
              <a:rPr lang="en-US" dirty="0" smtClean="0"/>
              <a:t> om I </a:t>
            </a:r>
            <a:r>
              <a:rPr lang="en-US" dirty="0" err="1" smtClean="0"/>
              <a:t>hvor</a:t>
            </a:r>
            <a:r>
              <a:rPr lang="en-US" dirty="0" smtClean="0"/>
              <a:t> </a:t>
            </a:r>
            <a:r>
              <a:rPr lang="en-US" dirty="0" err="1" smtClean="0"/>
              <a:t>stor</a:t>
            </a:r>
            <a:r>
              <a:rPr lang="en-US" dirty="0" smtClean="0"/>
              <a:t> grad </a:t>
            </a:r>
            <a:r>
              <a:rPr lang="en-US" dirty="0" err="1" smtClean="0"/>
              <a:t>instituttledelsen</a:t>
            </a:r>
            <a:r>
              <a:rPr lang="en-US" baseline="0" dirty="0" smtClean="0"/>
              <a:t> </a:t>
            </a:r>
            <a:r>
              <a:rPr lang="en-US" baseline="0" dirty="0" err="1" smtClean="0"/>
              <a:t>skal</a:t>
            </a:r>
            <a:r>
              <a:rPr lang="en-US" baseline="0" dirty="0" smtClean="0"/>
              <a:t> </a:t>
            </a:r>
            <a:r>
              <a:rPr lang="en-US" baseline="0" dirty="0" err="1" smtClean="0"/>
              <a:t>involveres</a:t>
            </a:r>
            <a:r>
              <a:rPr lang="en-US" baseline="0" dirty="0" smtClean="0"/>
              <a:t> I Si-</a:t>
            </a:r>
            <a:r>
              <a:rPr lang="en-US" baseline="0" dirty="0" err="1" smtClean="0"/>
              <a:t>fra</a:t>
            </a:r>
            <a:r>
              <a:rPr lang="en-US" baseline="0" dirty="0" smtClean="0"/>
              <a:t> </a:t>
            </a:r>
            <a:r>
              <a:rPr lang="en-US" baseline="0" dirty="0" err="1" smtClean="0"/>
              <a:t>saker</a:t>
            </a:r>
            <a:r>
              <a:rPr lang="en-US" baseline="0" dirty="0" smtClean="0"/>
              <a:t>. </a:t>
            </a:r>
          </a:p>
          <a:p>
            <a:r>
              <a:rPr lang="en-US" baseline="0" dirty="0" smtClean="0"/>
              <a:t>Her </a:t>
            </a:r>
            <a:r>
              <a:rPr lang="en-US" baseline="0" dirty="0" err="1" smtClean="0"/>
              <a:t>landet</a:t>
            </a:r>
            <a:r>
              <a:rPr lang="en-US" baseline="0" dirty="0" smtClean="0"/>
              <a:t> </a:t>
            </a:r>
            <a:r>
              <a:rPr lang="en-US" baseline="0" dirty="0" err="1" smtClean="0"/>
              <a:t>det</a:t>
            </a:r>
            <a:r>
              <a:rPr lang="en-US" baseline="0" dirty="0" smtClean="0"/>
              <a:t> </a:t>
            </a:r>
            <a:r>
              <a:rPr lang="en-US" baseline="0" dirty="0" err="1" smtClean="0"/>
              <a:t>på</a:t>
            </a:r>
            <a:r>
              <a:rPr lang="en-US" baseline="0" dirty="0" smtClean="0"/>
              <a:t> at Si-</a:t>
            </a:r>
            <a:r>
              <a:rPr lang="en-US" baseline="0" dirty="0" err="1" smtClean="0"/>
              <a:t>fra</a:t>
            </a:r>
            <a:r>
              <a:rPr lang="en-US" baseline="0" dirty="0" smtClean="0"/>
              <a:t> </a:t>
            </a:r>
            <a:r>
              <a:rPr lang="en-US" baseline="0" dirty="0" err="1" smtClean="0"/>
              <a:t>mottaket</a:t>
            </a:r>
            <a:r>
              <a:rPr lang="en-US" baseline="0" dirty="0" smtClean="0"/>
              <a:t> </a:t>
            </a:r>
            <a:r>
              <a:rPr lang="en-US" baseline="0" dirty="0" err="1" smtClean="0"/>
              <a:t>fortsetter</a:t>
            </a:r>
            <a:r>
              <a:rPr lang="en-US" baseline="0" dirty="0" smtClean="0"/>
              <a:t> med å </a:t>
            </a:r>
            <a:r>
              <a:rPr lang="en-US" baseline="0" dirty="0" err="1" smtClean="0"/>
              <a:t>vurdere</a:t>
            </a:r>
            <a:r>
              <a:rPr lang="en-US" baseline="0" dirty="0" smtClean="0"/>
              <a:t> </a:t>
            </a:r>
            <a:r>
              <a:rPr lang="en-US" baseline="0" dirty="0" err="1" smtClean="0"/>
              <a:t>hvem</a:t>
            </a:r>
            <a:r>
              <a:rPr lang="en-US" baseline="0" dirty="0" smtClean="0"/>
              <a:t> </a:t>
            </a:r>
            <a:r>
              <a:rPr lang="en-US" baseline="0" dirty="0" err="1" smtClean="0"/>
              <a:t>som</a:t>
            </a:r>
            <a:r>
              <a:rPr lang="en-US" baseline="0" dirty="0" smtClean="0"/>
              <a:t> </a:t>
            </a:r>
            <a:r>
              <a:rPr lang="en-US" baseline="0" dirty="0" err="1" smtClean="0"/>
              <a:t>skal</a:t>
            </a:r>
            <a:r>
              <a:rPr lang="en-US" baseline="0" dirty="0" smtClean="0"/>
              <a:t> </a:t>
            </a:r>
            <a:r>
              <a:rPr lang="en-US" baseline="0" dirty="0" err="1" smtClean="0"/>
              <a:t>involveres</a:t>
            </a:r>
            <a:r>
              <a:rPr lang="en-US" baseline="0" dirty="0" smtClean="0"/>
              <a:t> </a:t>
            </a:r>
            <a:r>
              <a:rPr lang="en-US" baseline="0" dirty="0" err="1" smtClean="0"/>
              <a:t>fra</a:t>
            </a:r>
            <a:r>
              <a:rPr lang="en-US" baseline="0" dirty="0" smtClean="0"/>
              <a:t> </a:t>
            </a:r>
            <a:r>
              <a:rPr lang="en-US" baseline="0" dirty="0" err="1" smtClean="0"/>
              <a:t>sak</a:t>
            </a:r>
            <a:r>
              <a:rPr lang="en-US" baseline="0" dirty="0" smtClean="0"/>
              <a:t> </a:t>
            </a:r>
            <a:r>
              <a:rPr lang="en-US" baseline="0" dirty="0" err="1" smtClean="0"/>
              <a:t>til</a:t>
            </a:r>
            <a:r>
              <a:rPr lang="en-US" baseline="0" dirty="0" smtClean="0"/>
              <a:t> </a:t>
            </a:r>
            <a:r>
              <a:rPr lang="en-US" baseline="0" dirty="0" err="1" smtClean="0"/>
              <a:t>sak</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795D95-4098-402E-ADA7-5620C6041303}"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476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Saksgangen blir en offisiell</a:t>
            </a:r>
            <a:r>
              <a:rPr lang="nb-NO" baseline="0" dirty="0" smtClean="0"/>
              <a:t> prosess </a:t>
            </a:r>
            <a:endParaRPr lang="nb-NO" dirty="0" smtClean="0"/>
          </a:p>
          <a:p>
            <a:endParaRPr lang="nb-NO" dirty="0" smtClean="0"/>
          </a:p>
          <a:p>
            <a:r>
              <a:rPr lang="nb-NO" dirty="0" smtClean="0"/>
              <a:t>Undersøkelsesplikt av alle saker med mindre de fremstår som klart feilsendt</a:t>
            </a:r>
          </a:p>
          <a:p>
            <a:r>
              <a:rPr lang="nb-NO" dirty="0" smtClean="0"/>
              <a:t>Konfidensialitet – kun de som er nødvendig for å undersøke, vurdere, konkludere og igangsette tiltak  skal involveres i si fra saker.</a:t>
            </a:r>
          </a:p>
          <a:p>
            <a:endParaRPr lang="nb-NO" dirty="0"/>
          </a:p>
        </p:txBody>
      </p:sp>
      <p:sp>
        <p:nvSpPr>
          <p:cNvPr id="4" name="Slide Number Placeholder 3"/>
          <p:cNvSpPr>
            <a:spLocks noGrp="1"/>
          </p:cNvSpPr>
          <p:nvPr>
            <p:ph type="sldNum" sz="quarter" idx="10"/>
          </p:nvPr>
        </p:nvSpPr>
        <p:spPr/>
        <p:txBody>
          <a:bodyPr/>
          <a:lstStyle/>
          <a:p>
            <a:fld id="{7F795D95-4098-402E-ADA7-5620C6041303}" type="slidenum">
              <a:rPr lang="nb-NO" smtClean="0"/>
              <a:t>7</a:t>
            </a:fld>
            <a:endParaRPr lang="nb-NO"/>
          </a:p>
        </p:txBody>
      </p:sp>
    </p:spTree>
    <p:extLst>
      <p:ext uri="{BB962C8B-B14F-4D97-AF65-F5344CB8AC3E}">
        <p14:creationId xmlns:p14="http://schemas.microsoft.com/office/powerpoint/2010/main" val="396236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Taushetsplikt -</a:t>
            </a:r>
            <a:r>
              <a:rPr lang="nb-NO" baseline="0" dirty="0" smtClean="0"/>
              <a:t> Hva er det?</a:t>
            </a:r>
          </a:p>
          <a:p>
            <a:r>
              <a:rPr lang="nb-NO" baseline="0" dirty="0" smtClean="0"/>
              <a:t>Hvis en opplever at det er fare for liv og helse har vi plikt til å ta saken videre. </a:t>
            </a:r>
          </a:p>
          <a:p>
            <a:r>
              <a:rPr lang="nb-NO" baseline="0" dirty="0" smtClean="0"/>
              <a:t>Taushetsplikt gjelder innenfor UiO – en sak kan diskuteres med kollegaer – men husk </a:t>
            </a:r>
            <a:r>
              <a:rPr lang="nb-NO" dirty="0" smtClean="0"/>
              <a:t>kun de som er nødvendig for å undersøke, vurdere, konkludere og igangsette tiltak  skal involveres i si fra saker.</a:t>
            </a:r>
          </a:p>
          <a:p>
            <a:r>
              <a:rPr lang="nb-NO" dirty="0" smtClean="0"/>
              <a:t>- Altså ikke diskuter saken fordi</a:t>
            </a:r>
            <a:r>
              <a:rPr lang="nb-NO" baseline="0" dirty="0" smtClean="0"/>
              <a:t> den en spennende…</a:t>
            </a:r>
            <a:endParaRPr lang="nb-NO" dirty="0" smtClean="0"/>
          </a:p>
          <a:p>
            <a:endParaRPr lang="nb-NO" baseline="0" dirty="0" smtClean="0"/>
          </a:p>
          <a:p>
            <a:r>
              <a:rPr lang="nb-NO" baseline="0" dirty="0" smtClean="0"/>
              <a:t>Husk at det som oftest er to sider av en sak - Saken kan ofte se litt annerledes ut når en har hørt alle parters versjon. </a:t>
            </a:r>
          </a:p>
          <a:p>
            <a:r>
              <a:rPr lang="nb-NO" baseline="0" dirty="0" smtClean="0"/>
              <a:t>Dette er grunnen til at vi har kartleggingsmøter med begge parter og gjerne også vitner. </a:t>
            </a:r>
          </a:p>
          <a:p>
            <a:endParaRPr lang="nb-NO" baseline="0" dirty="0" smtClean="0"/>
          </a:p>
          <a:p>
            <a:r>
              <a:rPr lang="nb-NO" baseline="0" dirty="0" smtClean="0"/>
              <a:t>Si-fra sakene inneholder ofte sensitive opplysninger. Det kan være om saken i seg selv eller om studentene som er involvert i sakens helseopplysninger.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smtClean="0">
                <a:solidFill>
                  <a:schemeClr val="tx1"/>
                </a:solidFill>
                <a:effectLst/>
                <a:latin typeface="+mn-lt"/>
                <a:ea typeface="+mn-ea"/>
                <a:cs typeface="+mn-cs"/>
              </a:rPr>
              <a:t> - Sakene skal søkes løst i linjen og på riktig nivå i organisasjonen.</a:t>
            </a:r>
          </a:p>
          <a:p>
            <a:endParaRPr lang="nb-NO" baseline="0" dirty="0" smtClean="0"/>
          </a:p>
          <a:p>
            <a:endParaRPr lang="nb-NO" baseline="0" dirty="0" smtClean="0"/>
          </a:p>
          <a:p>
            <a:endParaRPr lang="nb-NO" dirty="0"/>
          </a:p>
        </p:txBody>
      </p:sp>
      <p:sp>
        <p:nvSpPr>
          <p:cNvPr id="4" name="Slide Number Placeholder 3"/>
          <p:cNvSpPr>
            <a:spLocks noGrp="1"/>
          </p:cNvSpPr>
          <p:nvPr>
            <p:ph type="sldNum" sz="quarter" idx="10"/>
          </p:nvPr>
        </p:nvSpPr>
        <p:spPr/>
        <p:txBody>
          <a:bodyPr/>
          <a:lstStyle/>
          <a:p>
            <a:fld id="{7F795D95-4098-402E-ADA7-5620C6041303}" type="slidenum">
              <a:rPr lang="nb-NO" smtClean="0"/>
              <a:t>9</a:t>
            </a:fld>
            <a:endParaRPr lang="nb-NO"/>
          </a:p>
        </p:txBody>
      </p:sp>
    </p:spTree>
    <p:extLst>
      <p:ext uri="{BB962C8B-B14F-4D97-AF65-F5344CB8AC3E}">
        <p14:creationId xmlns:p14="http://schemas.microsoft.com/office/powerpoint/2010/main" val="3358445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Dialogen med partene</a:t>
            </a:r>
            <a:r>
              <a:rPr lang="nb-NO" baseline="0" dirty="0" smtClean="0"/>
              <a:t> er det viktigste verktøyet. </a:t>
            </a:r>
            <a:endParaRPr lang="nb-NO" dirty="0" smtClean="0"/>
          </a:p>
          <a:p>
            <a:r>
              <a:rPr lang="nb-NO" dirty="0" smtClean="0"/>
              <a:t>Retningslinjene utrykker forventning om at ansatte og studenter har et bevisst forhold til hvordan egen adferd kan påvirke arbeids- og læringsmiljøet. Dette gjelder også egen adferd på sosiale medier. </a:t>
            </a:r>
          </a:p>
          <a:p>
            <a:endParaRPr lang="nb-NO" altLang="en-US" sz="1200" dirty="0" smtClean="0">
              <a:latin typeface="Arial" panose="020B0604020202020204" pitchFamily="34" charset="0"/>
              <a:ea typeface="ヒラギノ角ゴ Pro W3" charset="-128"/>
            </a:endParaRPr>
          </a:p>
          <a:p>
            <a:r>
              <a:rPr lang="nb-NO" altLang="en-US" sz="1200" dirty="0" smtClean="0">
                <a:latin typeface="Arial" panose="020B0604020202020204" pitchFamily="34" charset="0"/>
                <a:ea typeface="ヒラギノ角ゴ Pro W3" charset="-128"/>
              </a:rPr>
              <a:t>Retningslinjene utrykker forventninger til alle ansatte, studenter og </a:t>
            </a:r>
            <a:r>
              <a:rPr lang="nb-NO" altLang="en-US" sz="1200" dirty="0" err="1" smtClean="0">
                <a:latin typeface="Arial" panose="020B0604020202020204" pitchFamily="34" charset="0"/>
                <a:ea typeface="ヒラギノ角ゴ Pro W3" charset="-128"/>
              </a:rPr>
              <a:t>ph.d</a:t>
            </a:r>
            <a:r>
              <a:rPr lang="nb-NO" altLang="en-US" sz="1200" dirty="0" smtClean="0">
                <a:latin typeface="Arial" panose="020B0604020202020204" pitchFamily="34" charset="0"/>
                <a:ea typeface="ヒラギノ角ゴ Pro W3" charset="-128"/>
              </a:rPr>
              <a:t>.-kandidater ved UiO i alle faglige og sosiale situasjoner både på og utenfor UiO, også i studentforeninger. </a:t>
            </a:r>
          </a:p>
          <a:p>
            <a:r>
              <a:rPr lang="nb-NO" altLang="en-US" sz="1200" dirty="0" smtClean="0">
                <a:latin typeface="Arial" panose="020B0604020202020204" pitchFamily="34" charset="0"/>
                <a:ea typeface="ヒラギノ角ゴ Pro W3" charset="-128"/>
              </a:rPr>
              <a:t>Ni kjøreregler som tydeliggjør hva vi sammen kan gjøre!</a:t>
            </a:r>
          </a:p>
          <a:p>
            <a:endParaRPr lang="nb-NO" altLang="en-US" sz="1200" dirty="0" smtClean="0">
              <a:latin typeface="Arial" panose="020B0604020202020204" pitchFamily="34" charset="0"/>
              <a:ea typeface="ヒラギノ角ゴ Pro W3" charset="-128"/>
            </a:endParaRPr>
          </a:p>
          <a:p>
            <a:r>
              <a:rPr lang="nb-NO" altLang="en-US" sz="1200" dirty="0" smtClean="0">
                <a:latin typeface="Arial" panose="020B0604020202020204" pitchFamily="34" charset="0"/>
                <a:ea typeface="ヒラギノ角ゴ Pro W3" charset="-128"/>
              </a:rPr>
              <a:t>Vi skal møte hverandre med respekt, være åpen for tilbakemelding, ledere har et særlig ansvar, </a:t>
            </a:r>
            <a:r>
              <a:rPr lang="nb-NO" altLang="en-US" b="1" dirty="0" smtClean="0"/>
              <a:t>Berøringer</a:t>
            </a:r>
            <a:r>
              <a:rPr lang="nb-NO" altLang="en-US" dirty="0" smtClean="0"/>
              <a:t>, </a:t>
            </a:r>
            <a:r>
              <a:rPr lang="nb-NO" altLang="en-US" b="1" dirty="0" smtClean="0"/>
              <a:t>oppførsel</a:t>
            </a:r>
            <a:r>
              <a:rPr lang="nb-NO" altLang="en-US" dirty="0" smtClean="0"/>
              <a:t> og </a:t>
            </a:r>
            <a:r>
              <a:rPr lang="nb-NO" altLang="en-US" b="1" dirty="0" smtClean="0"/>
              <a:t>intim språkbruk </a:t>
            </a:r>
            <a:r>
              <a:rPr lang="nb-NO" altLang="en-US" dirty="0" smtClean="0"/>
              <a:t>som kan oppleves som </a:t>
            </a:r>
            <a:r>
              <a:rPr lang="nb-NO" altLang="en-US" b="1" dirty="0" smtClean="0"/>
              <a:t>seksuelt krenkende </a:t>
            </a:r>
            <a:r>
              <a:rPr lang="nb-NO" altLang="en-US" dirty="0" smtClean="0"/>
              <a:t>skal ikke forekomme. Det er </a:t>
            </a:r>
            <a:r>
              <a:rPr lang="nb-NO" altLang="en-US" b="1" dirty="0" smtClean="0"/>
              <a:t>ikke lov </a:t>
            </a:r>
            <a:r>
              <a:rPr lang="nb-NO" altLang="en-US" dirty="0" smtClean="0"/>
              <a:t>å sende eller videresende </a:t>
            </a:r>
            <a:r>
              <a:rPr lang="nb-NO" altLang="en-US" b="1" dirty="0" smtClean="0"/>
              <a:t>seksuelt ladede tekster </a:t>
            </a:r>
            <a:r>
              <a:rPr lang="nb-NO" altLang="en-US" dirty="0" smtClean="0"/>
              <a:t>eller </a:t>
            </a:r>
            <a:r>
              <a:rPr lang="nb-NO" altLang="en-US" b="1" dirty="0" smtClean="0"/>
              <a:t>bilder</a:t>
            </a:r>
            <a:r>
              <a:rPr lang="nb-NO" altLang="en-US" dirty="0" smtClean="0"/>
              <a:t> uten eksplisitt samtykke. </a:t>
            </a:r>
            <a:r>
              <a:rPr lang="nb-NO" altLang="en-US" b="1" dirty="0" smtClean="0"/>
              <a:t>Seksuelle overgrep </a:t>
            </a:r>
            <a:r>
              <a:rPr lang="nb-NO" altLang="en-US" dirty="0" smtClean="0"/>
              <a:t>skal meldes til </a:t>
            </a:r>
            <a:r>
              <a:rPr lang="nb-NO" altLang="en-US" b="1" dirty="0" smtClean="0"/>
              <a:t>politiet</a:t>
            </a:r>
            <a:r>
              <a:rPr lang="nb-NO" altLang="en-US" dirty="0" smtClean="0"/>
              <a:t>. Så må det være en bevissthet om at alkohol kan øke risikoen for trakassering.</a:t>
            </a:r>
            <a:endParaRPr lang="nb-NO" altLang="en-US" sz="1200" dirty="0" smtClean="0"/>
          </a:p>
          <a:p>
            <a:endParaRPr lang="nb-NO" dirty="0"/>
          </a:p>
        </p:txBody>
      </p:sp>
      <p:sp>
        <p:nvSpPr>
          <p:cNvPr id="4" name="Slide Number Placeholder 3"/>
          <p:cNvSpPr>
            <a:spLocks noGrp="1"/>
          </p:cNvSpPr>
          <p:nvPr>
            <p:ph type="sldNum" sz="quarter" idx="10"/>
          </p:nvPr>
        </p:nvSpPr>
        <p:spPr/>
        <p:txBody>
          <a:bodyPr/>
          <a:lstStyle/>
          <a:p>
            <a:fld id="{7F795D95-4098-402E-ADA7-5620C6041303}" type="slidenum">
              <a:rPr lang="nb-NO" smtClean="0"/>
              <a:t>10</a:t>
            </a:fld>
            <a:endParaRPr lang="nb-NO"/>
          </a:p>
        </p:txBody>
      </p:sp>
    </p:spTree>
    <p:extLst>
      <p:ext uri="{BB962C8B-B14F-4D97-AF65-F5344CB8AC3E}">
        <p14:creationId xmlns:p14="http://schemas.microsoft.com/office/powerpoint/2010/main" val="3251934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Vi får mye innsyn i Si-fra sakene – i hovedsak fra Universitas, </a:t>
            </a:r>
            <a:r>
              <a:rPr lang="nb-NO" dirty="0" err="1" smtClean="0"/>
              <a:t>Uniforum</a:t>
            </a:r>
            <a:r>
              <a:rPr lang="nb-NO" dirty="0" smtClean="0"/>
              <a:t> og </a:t>
            </a:r>
            <a:r>
              <a:rPr lang="nb-NO" dirty="0" err="1" smtClean="0"/>
              <a:t>Khrono</a:t>
            </a:r>
            <a:endParaRPr lang="nb-NO" dirty="0" smtClean="0"/>
          </a:p>
          <a:p>
            <a:r>
              <a:rPr lang="nb-NO" dirty="0" smtClean="0"/>
              <a:t>Veldig få av sakene blir</a:t>
            </a:r>
            <a:r>
              <a:rPr lang="nb-NO" baseline="0" dirty="0" smtClean="0"/>
              <a:t> omtalt av media. </a:t>
            </a:r>
            <a:endParaRPr lang="nb-NO" dirty="0"/>
          </a:p>
        </p:txBody>
      </p:sp>
      <p:sp>
        <p:nvSpPr>
          <p:cNvPr id="4" name="Slide Number Placeholder 3"/>
          <p:cNvSpPr>
            <a:spLocks noGrp="1"/>
          </p:cNvSpPr>
          <p:nvPr>
            <p:ph type="sldNum" sz="quarter" idx="10"/>
          </p:nvPr>
        </p:nvSpPr>
        <p:spPr/>
        <p:txBody>
          <a:bodyPr/>
          <a:lstStyle/>
          <a:p>
            <a:fld id="{7F795D95-4098-402E-ADA7-5620C6041303}" type="slidenum">
              <a:rPr lang="nb-NO" smtClean="0"/>
              <a:t>11</a:t>
            </a:fld>
            <a:endParaRPr lang="nb-NO"/>
          </a:p>
        </p:txBody>
      </p:sp>
    </p:spTree>
    <p:extLst>
      <p:ext uri="{BB962C8B-B14F-4D97-AF65-F5344CB8AC3E}">
        <p14:creationId xmlns:p14="http://schemas.microsoft.com/office/powerpoint/2010/main" val="2965435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883155" y="2300554"/>
            <a:ext cx="7543800" cy="1143000"/>
          </a:xfrm>
        </p:spPr>
        <p:txBody>
          <a:bodyPr anchor="b"/>
          <a:lstStyle>
            <a:lvl1pPr>
              <a:defRPr sz="1600"/>
            </a:lvl1pPr>
          </a:lstStyle>
          <a:p>
            <a:r>
              <a:rPr lang="en-US" smtClean="0"/>
              <a:t>Click to edit Master title style</a:t>
            </a:r>
            <a:endParaRPr lang="en-US"/>
          </a:p>
        </p:txBody>
      </p:sp>
      <p:sp>
        <p:nvSpPr>
          <p:cNvPr id="3075" name="Rectangle 3"/>
          <p:cNvSpPr>
            <a:spLocks noGrp="1" noChangeArrowheads="1"/>
          </p:cNvSpPr>
          <p:nvPr>
            <p:ph type="subTitle" sz="quarter" idx="1"/>
          </p:nvPr>
        </p:nvSpPr>
        <p:spPr>
          <a:xfrm>
            <a:off x="883155" y="3429000"/>
            <a:ext cx="7543800" cy="1752600"/>
          </a:xfrm>
        </p:spPr>
        <p:txBody>
          <a:bodyPr/>
          <a:lstStyle>
            <a:lvl1pPr marL="0" indent="0">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183685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a:ln/>
        </p:spPr>
        <p:txBody>
          <a:bodyPr/>
          <a:lstStyle>
            <a:lvl1pPr>
              <a:defRPr/>
            </a:lvl1pPr>
          </a:lstStyle>
          <a:p>
            <a:pPr>
              <a:defRPr/>
            </a:pPr>
            <a:fld id="{FCF2EB98-D8E3-A744-B203-413FB4F99252}" type="datetime1">
              <a:rPr lang="nb-NO">
                <a:solidFill>
                  <a:srgbClr val="808080"/>
                </a:solidFill>
              </a:rPr>
              <a:pPr>
                <a:defRPr/>
              </a:pPr>
              <a:t>21.06.2022</a:t>
            </a:fld>
            <a:endParaRPr lang="nb-NO" dirty="0">
              <a:solidFill>
                <a:srgbClr val="808080"/>
              </a:solidFill>
            </a:endParaRPr>
          </a:p>
        </p:txBody>
      </p:sp>
      <p:sp>
        <p:nvSpPr>
          <p:cNvPr id="5" name="Rectangle 12"/>
          <p:cNvSpPr>
            <a:spLocks noGrp="1" noChangeArrowheads="1"/>
          </p:cNvSpPr>
          <p:nvPr>
            <p:ph type="sldNum" sz="quarter" idx="11"/>
          </p:nvPr>
        </p:nvSpPr>
        <p:spPr>
          <a:ln/>
        </p:spPr>
        <p:txBody>
          <a:bodyPr/>
          <a:lstStyle>
            <a:lvl1pPr>
              <a:defRPr/>
            </a:lvl1pPr>
          </a:lstStyle>
          <a:p>
            <a:pPr>
              <a:defRPr/>
            </a:pPr>
            <a:fld id="{04727352-1949-1D4C-B78D-50F582F5C1B5}"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297168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1" y="838200"/>
            <a:ext cx="1924050" cy="52578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990601" y="838200"/>
            <a:ext cx="56197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a:ln/>
        </p:spPr>
        <p:txBody>
          <a:bodyPr/>
          <a:lstStyle>
            <a:lvl1pPr>
              <a:defRPr/>
            </a:lvl1pPr>
          </a:lstStyle>
          <a:p>
            <a:pPr>
              <a:defRPr/>
            </a:pPr>
            <a:fld id="{5341D986-38B6-D34B-AC8F-FAB34D6CD12A}" type="datetime1">
              <a:rPr lang="nb-NO">
                <a:solidFill>
                  <a:srgbClr val="808080"/>
                </a:solidFill>
              </a:rPr>
              <a:pPr>
                <a:defRPr/>
              </a:pPr>
              <a:t>21.06.2022</a:t>
            </a:fld>
            <a:endParaRPr lang="nb-NO" dirty="0">
              <a:solidFill>
                <a:srgbClr val="808080"/>
              </a:solidFill>
            </a:endParaRPr>
          </a:p>
        </p:txBody>
      </p:sp>
      <p:sp>
        <p:nvSpPr>
          <p:cNvPr id="5" name="Rectangle 12"/>
          <p:cNvSpPr>
            <a:spLocks noGrp="1" noChangeArrowheads="1"/>
          </p:cNvSpPr>
          <p:nvPr>
            <p:ph type="sldNum" sz="quarter" idx="11"/>
          </p:nvPr>
        </p:nvSpPr>
        <p:spPr>
          <a:ln/>
        </p:spPr>
        <p:txBody>
          <a:bodyPr/>
          <a:lstStyle>
            <a:lvl1pPr>
              <a:defRPr/>
            </a:lvl1pPr>
          </a:lstStyle>
          <a:p>
            <a:pPr>
              <a:defRPr/>
            </a:pPr>
            <a:fld id="{BA466421-6C81-5648-A1DB-FCEC7B823619}"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2580996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883155" y="2300554"/>
            <a:ext cx="7543800" cy="1143000"/>
          </a:xfrm>
        </p:spPr>
        <p:txBody>
          <a:bodyPr anchor="b"/>
          <a:lstStyle>
            <a:lvl1pPr>
              <a:defRPr sz="1600"/>
            </a:lvl1pPr>
          </a:lstStyle>
          <a:p>
            <a:r>
              <a:rPr lang="en-US" smtClean="0"/>
              <a:t>Click to edit Master title style</a:t>
            </a:r>
            <a:endParaRPr lang="en-US"/>
          </a:p>
        </p:txBody>
      </p:sp>
      <p:sp>
        <p:nvSpPr>
          <p:cNvPr id="3075" name="Rectangle 3"/>
          <p:cNvSpPr>
            <a:spLocks noGrp="1" noChangeArrowheads="1"/>
          </p:cNvSpPr>
          <p:nvPr>
            <p:ph type="subTitle" sz="quarter" idx="1"/>
          </p:nvPr>
        </p:nvSpPr>
        <p:spPr>
          <a:xfrm>
            <a:off x="883155" y="3429000"/>
            <a:ext cx="7543800" cy="1752600"/>
          </a:xfrm>
        </p:spPr>
        <p:txBody>
          <a:bodyPr/>
          <a:lstStyle>
            <a:lvl1pPr marL="0" indent="0">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67632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a:ln/>
        </p:spPr>
        <p:txBody>
          <a:bodyPr/>
          <a:lstStyle>
            <a:lvl1pPr>
              <a:defRPr/>
            </a:lvl1pPr>
          </a:lstStyle>
          <a:p>
            <a:pPr>
              <a:defRPr/>
            </a:pPr>
            <a:fld id="{915FC2C7-E4A1-344E-A6E7-C10DA645C030}" type="datetime1">
              <a:rPr lang="nb-NO">
                <a:solidFill>
                  <a:srgbClr val="808080"/>
                </a:solidFill>
              </a:rPr>
              <a:pPr>
                <a:defRPr/>
              </a:pPr>
              <a:t>21.06.2022</a:t>
            </a:fld>
            <a:endParaRPr lang="nb-NO" dirty="0">
              <a:solidFill>
                <a:srgbClr val="808080"/>
              </a:solidFill>
            </a:endParaRPr>
          </a:p>
        </p:txBody>
      </p:sp>
      <p:sp>
        <p:nvSpPr>
          <p:cNvPr id="5" name="Rectangle 12"/>
          <p:cNvSpPr>
            <a:spLocks noGrp="1" noChangeArrowheads="1"/>
          </p:cNvSpPr>
          <p:nvPr>
            <p:ph type="sldNum" sz="quarter" idx="11"/>
          </p:nvPr>
        </p:nvSpPr>
        <p:spPr>
          <a:ln/>
        </p:spPr>
        <p:txBody>
          <a:bodyPr/>
          <a:lstStyle>
            <a:lvl1pPr>
              <a:defRPr/>
            </a:lvl1pPr>
          </a:lstStyle>
          <a:p>
            <a:pPr>
              <a:defRPr/>
            </a:pPr>
            <a:fld id="{F248601B-DFDF-B044-B450-3B98242EA36D}"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379799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32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5"/>
            <a:ext cx="7772400" cy="1500186"/>
          </a:xfrm>
        </p:spPr>
        <p:txBody>
          <a:bodyPr anchor="b"/>
          <a:lstStyle>
            <a:lvl1pPr marL="0" indent="0">
              <a:buNone/>
              <a:defRPr sz="1600"/>
            </a:lvl1pPr>
            <a:lvl2pPr marL="362925" indent="0">
              <a:buNone/>
              <a:defRPr sz="1400"/>
            </a:lvl2pPr>
            <a:lvl3pPr marL="725851" indent="0">
              <a:buNone/>
              <a:defRPr sz="1300"/>
            </a:lvl3pPr>
            <a:lvl4pPr marL="1088776" indent="0">
              <a:buNone/>
              <a:defRPr sz="1100"/>
            </a:lvl4pPr>
            <a:lvl5pPr marL="1451701" indent="0">
              <a:buNone/>
              <a:defRPr sz="1100"/>
            </a:lvl5pPr>
            <a:lvl6pPr marL="1814627" indent="0">
              <a:buNone/>
              <a:defRPr sz="1100"/>
            </a:lvl6pPr>
            <a:lvl7pPr marL="2177552" indent="0">
              <a:buNone/>
              <a:defRPr sz="1100"/>
            </a:lvl7pPr>
            <a:lvl8pPr marL="2540478" indent="0">
              <a:buNone/>
              <a:defRPr sz="1100"/>
            </a:lvl8pPr>
            <a:lvl9pPr marL="2903403" indent="0">
              <a:buNone/>
              <a:defRPr sz="11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55E8111C-C572-3E42-B70B-57C2AA184FD8}" type="datetime1">
              <a:rPr lang="nb-NO">
                <a:solidFill>
                  <a:srgbClr val="808080"/>
                </a:solidFill>
              </a:rPr>
              <a:pPr>
                <a:defRPr/>
              </a:pPr>
              <a:t>21.06.2022</a:t>
            </a:fld>
            <a:endParaRPr lang="nb-NO" dirty="0">
              <a:solidFill>
                <a:srgbClr val="808080"/>
              </a:solidFill>
            </a:endParaRPr>
          </a:p>
        </p:txBody>
      </p:sp>
      <p:sp>
        <p:nvSpPr>
          <p:cNvPr id="5" name="Rectangle 12"/>
          <p:cNvSpPr>
            <a:spLocks noGrp="1" noChangeArrowheads="1"/>
          </p:cNvSpPr>
          <p:nvPr>
            <p:ph type="sldNum" sz="quarter" idx="11"/>
          </p:nvPr>
        </p:nvSpPr>
        <p:spPr>
          <a:ln/>
        </p:spPr>
        <p:txBody>
          <a:bodyPr/>
          <a:lstStyle>
            <a:lvl1pPr>
              <a:defRPr/>
            </a:lvl1pPr>
          </a:lstStyle>
          <a:p>
            <a:pPr>
              <a:defRPr/>
            </a:pPr>
            <a:fld id="{E4DD8EE7-2163-7E4F-B6FD-5628BE966BC7}"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76405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
          <p:cNvSpPr>
            <a:spLocks noGrp="1" noChangeArrowheads="1"/>
          </p:cNvSpPr>
          <p:nvPr>
            <p:ph type="dt" sz="half" idx="10"/>
          </p:nvPr>
        </p:nvSpPr>
        <p:spPr>
          <a:ln/>
        </p:spPr>
        <p:txBody>
          <a:bodyPr/>
          <a:lstStyle>
            <a:lvl1pPr>
              <a:defRPr/>
            </a:lvl1pPr>
          </a:lstStyle>
          <a:p>
            <a:pPr>
              <a:defRPr/>
            </a:pPr>
            <a:fld id="{B2AD0DEC-2D04-274C-8A42-A2DC390FB7FB}" type="datetime1">
              <a:rPr lang="nb-NO">
                <a:solidFill>
                  <a:srgbClr val="808080"/>
                </a:solidFill>
              </a:rPr>
              <a:pPr>
                <a:defRPr/>
              </a:pPr>
              <a:t>21.06.2022</a:t>
            </a:fld>
            <a:endParaRPr lang="nb-NO" dirty="0">
              <a:solidFill>
                <a:srgbClr val="808080"/>
              </a:solidFill>
            </a:endParaRPr>
          </a:p>
        </p:txBody>
      </p:sp>
      <p:sp>
        <p:nvSpPr>
          <p:cNvPr id="6" name="Rectangle 12"/>
          <p:cNvSpPr>
            <a:spLocks noGrp="1" noChangeArrowheads="1"/>
          </p:cNvSpPr>
          <p:nvPr>
            <p:ph type="sldNum" sz="quarter" idx="11"/>
          </p:nvPr>
        </p:nvSpPr>
        <p:spPr>
          <a:ln/>
        </p:spPr>
        <p:txBody>
          <a:bodyPr/>
          <a:lstStyle>
            <a:lvl1pPr>
              <a:defRPr/>
            </a:lvl1pPr>
          </a:lstStyle>
          <a:p>
            <a:pPr>
              <a:defRPr/>
            </a:pPr>
            <a:fld id="{1BB3D44F-061F-5243-B80B-36CEBA858018}"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2278786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5028" y="2174876"/>
            <a:ext cx="4041775" cy="3951288"/>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10"/>
          <p:cNvSpPr>
            <a:spLocks noGrp="1" noChangeArrowheads="1"/>
          </p:cNvSpPr>
          <p:nvPr>
            <p:ph type="dt" sz="half" idx="10"/>
          </p:nvPr>
        </p:nvSpPr>
        <p:spPr>
          <a:ln/>
        </p:spPr>
        <p:txBody>
          <a:bodyPr/>
          <a:lstStyle>
            <a:lvl1pPr>
              <a:defRPr/>
            </a:lvl1pPr>
          </a:lstStyle>
          <a:p>
            <a:pPr>
              <a:defRPr/>
            </a:pPr>
            <a:fld id="{753BB29B-A092-4B47-BFC2-191F84126DD2}" type="datetime1">
              <a:rPr lang="nb-NO">
                <a:solidFill>
                  <a:srgbClr val="808080"/>
                </a:solidFill>
              </a:rPr>
              <a:pPr>
                <a:defRPr/>
              </a:pPr>
              <a:t>21.06.2022</a:t>
            </a:fld>
            <a:endParaRPr lang="nb-NO" dirty="0">
              <a:solidFill>
                <a:srgbClr val="808080"/>
              </a:solidFill>
            </a:endParaRPr>
          </a:p>
        </p:txBody>
      </p:sp>
      <p:sp>
        <p:nvSpPr>
          <p:cNvPr id="8" name="Rectangle 12"/>
          <p:cNvSpPr>
            <a:spLocks noGrp="1" noChangeArrowheads="1"/>
          </p:cNvSpPr>
          <p:nvPr>
            <p:ph type="sldNum" sz="quarter" idx="11"/>
          </p:nvPr>
        </p:nvSpPr>
        <p:spPr>
          <a:ln/>
        </p:spPr>
        <p:txBody>
          <a:bodyPr/>
          <a:lstStyle>
            <a:lvl1pPr>
              <a:defRPr/>
            </a:lvl1pPr>
          </a:lstStyle>
          <a:p>
            <a:pPr>
              <a:defRPr/>
            </a:pPr>
            <a:fld id="{FAC4874D-4C61-2046-B779-8F466C0E8B4F}"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3234343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10"/>
          <p:cNvSpPr>
            <a:spLocks noGrp="1" noChangeArrowheads="1"/>
          </p:cNvSpPr>
          <p:nvPr>
            <p:ph type="dt" sz="half" idx="10"/>
          </p:nvPr>
        </p:nvSpPr>
        <p:spPr>
          <a:ln/>
        </p:spPr>
        <p:txBody>
          <a:bodyPr/>
          <a:lstStyle>
            <a:lvl1pPr>
              <a:defRPr/>
            </a:lvl1pPr>
          </a:lstStyle>
          <a:p>
            <a:pPr>
              <a:defRPr/>
            </a:pPr>
            <a:fld id="{8E5E9456-A393-5140-B146-312850904394}" type="datetime1">
              <a:rPr lang="nb-NO">
                <a:solidFill>
                  <a:srgbClr val="808080"/>
                </a:solidFill>
              </a:rPr>
              <a:pPr>
                <a:defRPr/>
              </a:pPr>
              <a:t>21.06.2022</a:t>
            </a:fld>
            <a:endParaRPr lang="nb-NO" dirty="0">
              <a:solidFill>
                <a:srgbClr val="808080"/>
              </a:solidFill>
            </a:endParaRPr>
          </a:p>
        </p:txBody>
      </p:sp>
      <p:sp>
        <p:nvSpPr>
          <p:cNvPr id="4" name="Rectangle 12"/>
          <p:cNvSpPr>
            <a:spLocks noGrp="1" noChangeArrowheads="1"/>
          </p:cNvSpPr>
          <p:nvPr>
            <p:ph type="sldNum" sz="quarter" idx="11"/>
          </p:nvPr>
        </p:nvSpPr>
        <p:spPr>
          <a:ln/>
        </p:spPr>
        <p:txBody>
          <a:bodyPr/>
          <a:lstStyle>
            <a:lvl1pPr>
              <a:defRPr/>
            </a:lvl1pPr>
          </a:lstStyle>
          <a:p>
            <a:pPr>
              <a:defRPr/>
            </a:pPr>
            <a:fld id="{B7AD800C-CCD4-B341-B08D-C134E02028A7}"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2020508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650DBFBB-9ED5-264E-B60F-1EA4DD9F16AE}" type="datetime1">
              <a:rPr lang="nb-NO">
                <a:solidFill>
                  <a:srgbClr val="808080"/>
                </a:solidFill>
              </a:rPr>
              <a:pPr>
                <a:defRPr/>
              </a:pPr>
              <a:t>21.06.2022</a:t>
            </a:fld>
            <a:endParaRPr lang="nb-NO" dirty="0">
              <a:solidFill>
                <a:srgbClr val="808080"/>
              </a:solidFill>
            </a:endParaRPr>
          </a:p>
        </p:txBody>
      </p:sp>
      <p:sp>
        <p:nvSpPr>
          <p:cNvPr id="3" name="Rectangle 12"/>
          <p:cNvSpPr>
            <a:spLocks noGrp="1" noChangeArrowheads="1"/>
          </p:cNvSpPr>
          <p:nvPr>
            <p:ph type="sldNum" sz="quarter" idx="11"/>
          </p:nvPr>
        </p:nvSpPr>
        <p:spPr>
          <a:ln/>
        </p:spPr>
        <p:txBody>
          <a:bodyPr/>
          <a:lstStyle>
            <a:lvl1pPr>
              <a:defRPr/>
            </a:lvl1pPr>
          </a:lstStyle>
          <a:p>
            <a:pPr>
              <a:defRPr/>
            </a:pPr>
            <a:fld id="{98E388CA-E4C7-6149-A893-E035E1C41CA8}"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79588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600" b="1"/>
            </a:lvl1pPr>
          </a:lstStyle>
          <a:p>
            <a:r>
              <a:rPr lang="en-US" smtClean="0"/>
              <a:t>Click to edit Master title style</a:t>
            </a:r>
            <a:endParaRPr lang="nb-NO"/>
          </a:p>
        </p:txBody>
      </p:sp>
      <p:sp>
        <p:nvSpPr>
          <p:cNvPr id="3" name="Content Placeholder 2"/>
          <p:cNvSpPr>
            <a:spLocks noGrp="1"/>
          </p:cNvSpPr>
          <p:nvPr>
            <p:ph idx="1"/>
          </p:nvPr>
        </p:nvSpPr>
        <p:spPr>
          <a:xfrm>
            <a:off x="3575050" y="273052"/>
            <a:ext cx="5111750" cy="585311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50D70F1F-1E49-5743-BC73-503D098F3EE2}" type="datetime1">
              <a:rPr lang="nb-NO">
                <a:solidFill>
                  <a:srgbClr val="808080"/>
                </a:solidFill>
              </a:rPr>
              <a:pPr>
                <a:defRPr/>
              </a:pPr>
              <a:t>21.06.2022</a:t>
            </a:fld>
            <a:endParaRPr lang="nb-NO" dirty="0">
              <a:solidFill>
                <a:srgbClr val="808080"/>
              </a:solidFill>
            </a:endParaRPr>
          </a:p>
        </p:txBody>
      </p:sp>
      <p:sp>
        <p:nvSpPr>
          <p:cNvPr id="6" name="Rectangle 12"/>
          <p:cNvSpPr>
            <a:spLocks noGrp="1" noChangeArrowheads="1"/>
          </p:cNvSpPr>
          <p:nvPr>
            <p:ph type="sldNum" sz="quarter" idx="11"/>
          </p:nvPr>
        </p:nvSpPr>
        <p:spPr>
          <a:ln/>
        </p:spPr>
        <p:txBody>
          <a:bodyPr/>
          <a:lstStyle>
            <a:lvl1pPr>
              <a:defRPr/>
            </a:lvl1pPr>
          </a:lstStyle>
          <a:p>
            <a:pPr>
              <a:defRPr/>
            </a:pPr>
            <a:fld id="{0AE4BE90-BC86-804B-875F-9FCE54FB5A8A}"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68989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a:ln/>
        </p:spPr>
        <p:txBody>
          <a:bodyPr/>
          <a:lstStyle>
            <a:lvl1pPr>
              <a:defRPr/>
            </a:lvl1pPr>
          </a:lstStyle>
          <a:p>
            <a:pPr>
              <a:defRPr/>
            </a:pPr>
            <a:fld id="{915FC2C7-E4A1-344E-A6E7-C10DA645C030}" type="datetime1">
              <a:rPr lang="nb-NO">
                <a:solidFill>
                  <a:srgbClr val="808080"/>
                </a:solidFill>
              </a:rPr>
              <a:pPr>
                <a:defRPr/>
              </a:pPr>
              <a:t>21.06.2022</a:t>
            </a:fld>
            <a:endParaRPr lang="nb-NO" dirty="0">
              <a:solidFill>
                <a:srgbClr val="808080"/>
              </a:solidFill>
            </a:endParaRPr>
          </a:p>
        </p:txBody>
      </p:sp>
      <p:sp>
        <p:nvSpPr>
          <p:cNvPr id="5" name="Rectangle 12"/>
          <p:cNvSpPr>
            <a:spLocks noGrp="1" noChangeArrowheads="1"/>
          </p:cNvSpPr>
          <p:nvPr>
            <p:ph type="sldNum" sz="quarter" idx="11"/>
          </p:nvPr>
        </p:nvSpPr>
        <p:spPr>
          <a:ln/>
        </p:spPr>
        <p:txBody>
          <a:bodyPr/>
          <a:lstStyle>
            <a:lvl1pPr>
              <a:defRPr/>
            </a:lvl1pPr>
          </a:lstStyle>
          <a:p>
            <a:pPr>
              <a:defRPr/>
            </a:pPr>
            <a:fld id="{F248601B-DFDF-B044-B450-3B98242EA36D}"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381124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2"/>
            <a:ext cx="5486400" cy="566737"/>
          </a:xfrm>
        </p:spPr>
        <p:txBody>
          <a:bodyPr anchor="b"/>
          <a:lstStyle>
            <a:lvl1pPr algn="l">
              <a:defRPr sz="1600" b="1"/>
            </a:lvl1pPr>
          </a:lstStyle>
          <a:p>
            <a:r>
              <a:rPr lang="en-US" smtClean="0"/>
              <a:t>Click to edit Master title style</a:t>
            </a:r>
            <a:endParaRPr lang="nb-NO"/>
          </a:p>
        </p:txBody>
      </p:sp>
      <p:sp>
        <p:nvSpPr>
          <p:cNvPr id="3" name="Picture Placeholder 2"/>
          <p:cNvSpPr>
            <a:spLocks noGrp="1"/>
          </p:cNvSpPr>
          <p:nvPr>
            <p:ph type="pic" idx="1"/>
          </p:nvPr>
        </p:nvSpPr>
        <p:spPr>
          <a:xfrm>
            <a:off x="1792289" y="612775"/>
            <a:ext cx="5486400" cy="4114800"/>
          </a:xfrm>
        </p:spPr>
        <p:txBody>
          <a:bodyPr/>
          <a:lstStyle>
            <a:lvl1pPr marL="0" indent="0">
              <a:buNone/>
              <a:defRPr sz="2500"/>
            </a:lvl1pPr>
            <a:lvl2pPr marL="362925" indent="0">
              <a:buNone/>
              <a:defRPr sz="2200"/>
            </a:lvl2pPr>
            <a:lvl3pPr marL="725851" indent="0">
              <a:buNone/>
              <a:defRPr sz="1900"/>
            </a:lvl3pPr>
            <a:lvl4pPr marL="1088776" indent="0">
              <a:buNone/>
              <a:defRPr sz="1600"/>
            </a:lvl4pPr>
            <a:lvl5pPr marL="1451701" indent="0">
              <a:buNone/>
              <a:defRPr sz="1600"/>
            </a:lvl5pPr>
            <a:lvl6pPr marL="1814627" indent="0">
              <a:buNone/>
              <a:defRPr sz="1600"/>
            </a:lvl6pPr>
            <a:lvl7pPr marL="2177552" indent="0">
              <a:buNone/>
              <a:defRPr sz="1600"/>
            </a:lvl7pPr>
            <a:lvl8pPr marL="2540478" indent="0">
              <a:buNone/>
              <a:defRPr sz="1600"/>
            </a:lvl8pPr>
            <a:lvl9pPr marL="2903403" indent="0">
              <a:buNone/>
              <a:defRPr sz="16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9" y="5367339"/>
            <a:ext cx="5486400" cy="804863"/>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9BB90948-6400-F54D-9DEA-86F64347343F}" type="datetime1">
              <a:rPr lang="nb-NO">
                <a:solidFill>
                  <a:srgbClr val="808080"/>
                </a:solidFill>
              </a:rPr>
              <a:pPr>
                <a:defRPr/>
              </a:pPr>
              <a:t>21.06.2022</a:t>
            </a:fld>
            <a:endParaRPr lang="nb-NO" dirty="0">
              <a:solidFill>
                <a:srgbClr val="808080"/>
              </a:solidFill>
            </a:endParaRPr>
          </a:p>
        </p:txBody>
      </p:sp>
      <p:sp>
        <p:nvSpPr>
          <p:cNvPr id="6" name="Rectangle 12"/>
          <p:cNvSpPr>
            <a:spLocks noGrp="1" noChangeArrowheads="1"/>
          </p:cNvSpPr>
          <p:nvPr>
            <p:ph type="sldNum" sz="quarter" idx="11"/>
          </p:nvPr>
        </p:nvSpPr>
        <p:spPr>
          <a:ln/>
        </p:spPr>
        <p:txBody>
          <a:bodyPr/>
          <a:lstStyle>
            <a:lvl1pPr>
              <a:defRPr/>
            </a:lvl1pPr>
          </a:lstStyle>
          <a:p>
            <a:pPr>
              <a:defRPr/>
            </a:pPr>
            <a:fld id="{4BD16A88-A97B-4846-B968-5B258F8D07DE}"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4073532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a:ln/>
        </p:spPr>
        <p:txBody>
          <a:bodyPr/>
          <a:lstStyle>
            <a:lvl1pPr>
              <a:defRPr/>
            </a:lvl1pPr>
          </a:lstStyle>
          <a:p>
            <a:pPr>
              <a:defRPr/>
            </a:pPr>
            <a:fld id="{FCF2EB98-D8E3-A744-B203-413FB4F99252}" type="datetime1">
              <a:rPr lang="nb-NO">
                <a:solidFill>
                  <a:srgbClr val="808080"/>
                </a:solidFill>
              </a:rPr>
              <a:pPr>
                <a:defRPr/>
              </a:pPr>
              <a:t>21.06.2022</a:t>
            </a:fld>
            <a:endParaRPr lang="nb-NO" dirty="0">
              <a:solidFill>
                <a:srgbClr val="808080"/>
              </a:solidFill>
            </a:endParaRPr>
          </a:p>
        </p:txBody>
      </p:sp>
      <p:sp>
        <p:nvSpPr>
          <p:cNvPr id="5" name="Rectangle 12"/>
          <p:cNvSpPr>
            <a:spLocks noGrp="1" noChangeArrowheads="1"/>
          </p:cNvSpPr>
          <p:nvPr>
            <p:ph type="sldNum" sz="quarter" idx="11"/>
          </p:nvPr>
        </p:nvSpPr>
        <p:spPr>
          <a:ln/>
        </p:spPr>
        <p:txBody>
          <a:bodyPr/>
          <a:lstStyle>
            <a:lvl1pPr>
              <a:defRPr/>
            </a:lvl1pPr>
          </a:lstStyle>
          <a:p>
            <a:pPr>
              <a:defRPr/>
            </a:pPr>
            <a:fld id="{04727352-1949-1D4C-B78D-50F582F5C1B5}"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3116352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1" y="838200"/>
            <a:ext cx="1924050" cy="52578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990601" y="838200"/>
            <a:ext cx="56197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a:ln/>
        </p:spPr>
        <p:txBody>
          <a:bodyPr/>
          <a:lstStyle>
            <a:lvl1pPr>
              <a:defRPr/>
            </a:lvl1pPr>
          </a:lstStyle>
          <a:p>
            <a:pPr>
              <a:defRPr/>
            </a:pPr>
            <a:fld id="{5341D986-38B6-D34B-AC8F-FAB34D6CD12A}" type="datetime1">
              <a:rPr lang="nb-NO">
                <a:solidFill>
                  <a:srgbClr val="808080"/>
                </a:solidFill>
              </a:rPr>
              <a:pPr>
                <a:defRPr/>
              </a:pPr>
              <a:t>21.06.2022</a:t>
            </a:fld>
            <a:endParaRPr lang="nb-NO" dirty="0">
              <a:solidFill>
                <a:srgbClr val="808080"/>
              </a:solidFill>
            </a:endParaRPr>
          </a:p>
        </p:txBody>
      </p:sp>
      <p:sp>
        <p:nvSpPr>
          <p:cNvPr id="5" name="Rectangle 12"/>
          <p:cNvSpPr>
            <a:spLocks noGrp="1" noChangeArrowheads="1"/>
          </p:cNvSpPr>
          <p:nvPr>
            <p:ph type="sldNum" sz="quarter" idx="11"/>
          </p:nvPr>
        </p:nvSpPr>
        <p:spPr>
          <a:ln/>
        </p:spPr>
        <p:txBody>
          <a:bodyPr/>
          <a:lstStyle>
            <a:lvl1pPr>
              <a:defRPr/>
            </a:lvl1pPr>
          </a:lstStyle>
          <a:p>
            <a:pPr>
              <a:defRPr/>
            </a:pPr>
            <a:fld id="{BA466421-6C81-5648-A1DB-FCEC7B823619}"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348794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32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6"/>
            <a:ext cx="7772400" cy="1500186"/>
          </a:xfrm>
        </p:spPr>
        <p:txBody>
          <a:bodyPr anchor="b"/>
          <a:lstStyle>
            <a:lvl1pPr marL="0" indent="0">
              <a:buNone/>
              <a:defRPr sz="1600"/>
            </a:lvl1pPr>
            <a:lvl2pPr marL="362925" indent="0">
              <a:buNone/>
              <a:defRPr sz="1400"/>
            </a:lvl2pPr>
            <a:lvl3pPr marL="725851" indent="0">
              <a:buNone/>
              <a:defRPr sz="1300"/>
            </a:lvl3pPr>
            <a:lvl4pPr marL="1088776" indent="0">
              <a:buNone/>
              <a:defRPr sz="1100"/>
            </a:lvl4pPr>
            <a:lvl5pPr marL="1451701" indent="0">
              <a:buNone/>
              <a:defRPr sz="1100"/>
            </a:lvl5pPr>
            <a:lvl6pPr marL="1814627" indent="0">
              <a:buNone/>
              <a:defRPr sz="1100"/>
            </a:lvl6pPr>
            <a:lvl7pPr marL="2177552" indent="0">
              <a:buNone/>
              <a:defRPr sz="1100"/>
            </a:lvl7pPr>
            <a:lvl8pPr marL="2540478" indent="0">
              <a:buNone/>
              <a:defRPr sz="1100"/>
            </a:lvl8pPr>
            <a:lvl9pPr marL="2903403" indent="0">
              <a:buNone/>
              <a:defRPr sz="11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55E8111C-C572-3E42-B70B-57C2AA184FD8}" type="datetime1">
              <a:rPr lang="nb-NO">
                <a:solidFill>
                  <a:srgbClr val="808080"/>
                </a:solidFill>
              </a:rPr>
              <a:pPr>
                <a:defRPr/>
              </a:pPr>
              <a:t>21.06.2022</a:t>
            </a:fld>
            <a:endParaRPr lang="nb-NO" dirty="0">
              <a:solidFill>
                <a:srgbClr val="808080"/>
              </a:solidFill>
            </a:endParaRPr>
          </a:p>
        </p:txBody>
      </p:sp>
      <p:sp>
        <p:nvSpPr>
          <p:cNvPr id="5" name="Rectangle 12"/>
          <p:cNvSpPr>
            <a:spLocks noGrp="1" noChangeArrowheads="1"/>
          </p:cNvSpPr>
          <p:nvPr>
            <p:ph type="sldNum" sz="quarter" idx="11"/>
          </p:nvPr>
        </p:nvSpPr>
        <p:spPr>
          <a:ln/>
        </p:spPr>
        <p:txBody>
          <a:bodyPr/>
          <a:lstStyle>
            <a:lvl1pPr>
              <a:defRPr/>
            </a:lvl1pPr>
          </a:lstStyle>
          <a:p>
            <a:pPr>
              <a:defRPr/>
            </a:pPr>
            <a:fld id="{E4DD8EE7-2163-7E4F-B6FD-5628BE966BC7}"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284684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
          <p:cNvSpPr>
            <a:spLocks noGrp="1" noChangeArrowheads="1"/>
          </p:cNvSpPr>
          <p:nvPr>
            <p:ph type="dt" sz="half" idx="10"/>
          </p:nvPr>
        </p:nvSpPr>
        <p:spPr>
          <a:ln/>
        </p:spPr>
        <p:txBody>
          <a:bodyPr/>
          <a:lstStyle>
            <a:lvl1pPr>
              <a:defRPr/>
            </a:lvl1pPr>
          </a:lstStyle>
          <a:p>
            <a:pPr>
              <a:defRPr/>
            </a:pPr>
            <a:fld id="{B2AD0DEC-2D04-274C-8A42-A2DC390FB7FB}" type="datetime1">
              <a:rPr lang="nb-NO">
                <a:solidFill>
                  <a:srgbClr val="808080"/>
                </a:solidFill>
              </a:rPr>
              <a:pPr>
                <a:defRPr/>
              </a:pPr>
              <a:t>21.06.2022</a:t>
            </a:fld>
            <a:endParaRPr lang="nb-NO" dirty="0">
              <a:solidFill>
                <a:srgbClr val="808080"/>
              </a:solidFill>
            </a:endParaRPr>
          </a:p>
        </p:txBody>
      </p:sp>
      <p:sp>
        <p:nvSpPr>
          <p:cNvPr id="6" name="Rectangle 12"/>
          <p:cNvSpPr>
            <a:spLocks noGrp="1" noChangeArrowheads="1"/>
          </p:cNvSpPr>
          <p:nvPr>
            <p:ph type="sldNum" sz="quarter" idx="11"/>
          </p:nvPr>
        </p:nvSpPr>
        <p:spPr>
          <a:ln/>
        </p:spPr>
        <p:txBody>
          <a:bodyPr/>
          <a:lstStyle>
            <a:lvl1pPr>
              <a:defRPr/>
            </a:lvl1pPr>
          </a:lstStyle>
          <a:p>
            <a:pPr>
              <a:defRPr/>
            </a:pPr>
            <a:fld id="{1BB3D44F-061F-5243-B80B-36CEBA858018}"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8710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1" y="1535115"/>
            <a:ext cx="4040188" cy="639762"/>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32" y="1535115"/>
            <a:ext cx="4041775" cy="639762"/>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5032" y="2174876"/>
            <a:ext cx="4041775" cy="3951288"/>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10"/>
          <p:cNvSpPr>
            <a:spLocks noGrp="1" noChangeArrowheads="1"/>
          </p:cNvSpPr>
          <p:nvPr>
            <p:ph type="dt" sz="half" idx="10"/>
          </p:nvPr>
        </p:nvSpPr>
        <p:spPr>
          <a:ln/>
        </p:spPr>
        <p:txBody>
          <a:bodyPr/>
          <a:lstStyle>
            <a:lvl1pPr>
              <a:defRPr/>
            </a:lvl1pPr>
          </a:lstStyle>
          <a:p>
            <a:pPr>
              <a:defRPr/>
            </a:pPr>
            <a:fld id="{753BB29B-A092-4B47-BFC2-191F84126DD2}" type="datetime1">
              <a:rPr lang="nb-NO">
                <a:solidFill>
                  <a:srgbClr val="808080"/>
                </a:solidFill>
              </a:rPr>
              <a:pPr>
                <a:defRPr/>
              </a:pPr>
              <a:t>21.06.2022</a:t>
            </a:fld>
            <a:endParaRPr lang="nb-NO" dirty="0">
              <a:solidFill>
                <a:srgbClr val="808080"/>
              </a:solidFill>
            </a:endParaRPr>
          </a:p>
        </p:txBody>
      </p:sp>
      <p:sp>
        <p:nvSpPr>
          <p:cNvPr id="8" name="Rectangle 12"/>
          <p:cNvSpPr>
            <a:spLocks noGrp="1" noChangeArrowheads="1"/>
          </p:cNvSpPr>
          <p:nvPr>
            <p:ph type="sldNum" sz="quarter" idx="11"/>
          </p:nvPr>
        </p:nvSpPr>
        <p:spPr>
          <a:ln/>
        </p:spPr>
        <p:txBody>
          <a:bodyPr/>
          <a:lstStyle>
            <a:lvl1pPr>
              <a:defRPr/>
            </a:lvl1pPr>
          </a:lstStyle>
          <a:p>
            <a:pPr>
              <a:defRPr/>
            </a:pPr>
            <a:fld id="{FAC4874D-4C61-2046-B779-8F466C0E8B4F}"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110538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10"/>
          <p:cNvSpPr>
            <a:spLocks noGrp="1" noChangeArrowheads="1"/>
          </p:cNvSpPr>
          <p:nvPr>
            <p:ph type="dt" sz="half" idx="10"/>
          </p:nvPr>
        </p:nvSpPr>
        <p:spPr>
          <a:ln/>
        </p:spPr>
        <p:txBody>
          <a:bodyPr/>
          <a:lstStyle>
            <a:lvl1pPr>
              <a:defRPr/>
            </a:lvl1pPr>
          </a:lstStyle>
          <a:p>
            <a:pPr>
              <a:defRPr/>
            </a:pPr>
            <a:fld id="{8E5E9456-A393-5140-B146-312850904394}" type="datetime1">
              <a:rPr lang="nb-NO">
                <a:solidFill>
                  <a:srgbClr val="808080"/>
                </a:solidFill>
              </a:rPr>
              <a:pPr>
                <a:defRPr/>
              </a:pPr>
              <a:t>21.06.2022</a:t>
            </a:fld>
            <a:endParaRPr lang="nb-NO" dirty="0">
              <a:solidFill>
                <a:srgbClr val="808080"/>
              </a:solidFill>
            </a:endParaRPr>
          </a:p>
        </p:txBody>
      </p:sp>
      <p:sp>
        <p:nvSpPr>
          <p:cNvPr id="4" name="Rectangle 12"/>
          <p:cNvSpPr>
            <a:spLocks noGrp="1" noChangeArrowheads="1"/>
          </p:cNvSpPr>
          <p:nvPr>
            <p:ph type="sldNum" sz="quarter" idx="11"/>
          </p:nvPr>
        </p:nvSpPr>
        <p:spPr>
          <a:ln/>
        </p:spPr>
        <p:txBody>
          <a:bodyPr/>
          <a:lstStyle>
            <a:lvl1pPr>
              <a:defRPr/>
            </a:lvl1pPr>
          </a:lstStyle>
          <a:p>
            <a:pPr>
              <a:defRPr/>
            </a:pPr>
            <a:fld id="{B7AD800C-CCD4-B341-B08D-C134E02028A7}"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243165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650DBFBB-9ED5-264E-B60F-1EA4DD9F16AE}" type="datetime1">
              <a:rPr lang="nb-NO">
                <a:solidFill>
                  <a:srgbClr val="808080"/>
                </a:solidFill>
              </a:rPr>
              <a:pPr>
                <a:defRPr/>
              </a:pPr>
              <a:t>21.06.2022</a:t>
            </a:fld>
            <a:endParaRPr lang="nb-NO" dirty="0">
              <a:solidFill>
                <a:srgbClr val="808080"/>
              </a:solidFill>
            </a:endParaRPr>
          </a:p>
        </p:txBody>
      </p:sp>
      <p:sp>
        <p:nvSpPr>
          <p:cNvPr id="3" name="Rectangle 12"/>
          <p:cNvSpPr>
            <a:spLocks noGrp="1" noChangeArrowheads="1"/>
          </p:cNvSpPr>
          <p:nvPr>
            <p:ph type="sldNum" sz="quarter" idx="11"/>
          </p:nvPr>
        </p:nvSpPr>
        <p:spPr>
          <a:ln/>
        </p:spPr>
        <p:txBody>
          <a:bodyPr/>
          <a:lstStyle>
            <a:lvl1pPr>
              <a:defRPr/>
            </a:lvl1pPr>
          </a:lstStyle>
          <a:p>
            <a:pPr>
              <a:defRPr/>
            </a:pPr>
            <a:fld id="{98E388CA-E4C7-6149-A893-E035E1C41CA8}"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389466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2"/>
            <a:ext cx="3008313" cy="1162050"/>
          </a:xfrm>
        </p:spPr>
        <p:txBody>
          <a:bodyPr anchor="b"/>
          <a:lstStyle>
            <a:lvl1pPr algn="l">
              <a:defRPr sz="1600" b="1"/>
            </a:lvl1pPr>
          </a:lstStyle>
          <a:p>
            <a:r>
              <a:rPr lang="en-US" smtClean="0"/>
              <a:t>Click to edit Master title style</a:t>
            </a:r>
            <a:endParaRPr lang="nb-NO"/>
          </a:p>
        </p:txBody>
      </p:sp>
      <p:sp>
        <p:nvSpPr>
          <p:cNvPr id="3" name="Content Placeholder 2"/>
          <p:cNvSpPr>
            <a:spLocks noGrp="1"/>
          </p:cNvSpPr>
          <p:nvPr>
            <p:ph idx="1"/>
          </p:nvPr>
        </p:nvSpPr>
        <p:spPr>
          <a:xfrm>
            <a:off x="3575050" y="273052"/>
            <a:ext cx="5111750" cy="585311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7" y="1435103"/>
            <a:ext cx="3008313" cy="4691063"/>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50D70F1F-1E49-5743-BC73-503D098F3EE2}" type="datetime1">
              <a:rPr lang="nb-NO">
                <a:solidFill>
                  <a:srgbClr val="808080"/>
                </a:solidFill>
              </a:rPr>
              <a:pPr>
                <a:defRPr/>
              </a:pPr>
              <a:t>21.06.2022</a:t>
            </a:fld>
            <a:endParaRPr lang="nb-NO" dirty="0">
              <a:solidFill>
                <a:srgbClr val="808080"/>
              </a:solidFill>
            </a:endParaRPr>
          </a:p>
        </p:txBody>
      </p:sp>
      <p:sp>
        <p:nvSpPr>
          <p:cNvPr id="6" name="Rectangle 12"/>
          <p:cNvSpPr>
            <a:spLocks noGrp="1" noChangeArrowheads="1"/>
          </p:cNvSpPr>
          <p:nvPr>
            <p:ph type="sldNum" sz="quarter" idx="11"/>
          </p:nvPr>
        </p:nvSpPr>
        <p:spPr>
          <a:ln/>
        </p:spPr>
        <p:txBody>
          <a:bodyPr/>
          <a:lstStyle>
            <a:lvl1pPr>
              <a:defRPr/>
            </a:lvl1pPr>
          </a:lstStyle>
          <a:p>
            <a:pPr>
              <a:defRPr/>
            </a:pPr>
            <a:fld id="{0AE4BE90-BC86-804B-875F-9FCE54FB5A8A}"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241999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4"/>
            <a:ext cx="5486400" cy="566737"/>
          </a:xfrm>
        </p:spPr>
        <p:txBody>
          <a:bodyPr anchor="b"/>
          <a:lstStyle>
            <a:lvl1pPr algn="l">
              <a:defRPr sz="1600" b="1"/>
            </a:lvl1pPr>
          </a:lstStyle>
          <a:p>
            <a:r>
              <a:rPr lang="en-US" smtClean="0"/>
              <a:t>Click to edit Master title style</a:t>
            </a:r>
            <a:endParaRPr lang="nb-NO"/>
          </a:p>
        </p:txBody>
      </p:sp>
      <p:sp>
        <p:nvSpPr>
          <p:cNvPr id="3" name="Picture Placeholder 2"/>
          <p:cNvSpPr>
            <a:spLocks noGrp="1"/>
          </p:cNvSpPr>
          <p:nvPr>
            <p:ph type="pic" idx="1"/>
          </p:nvPr>
        </p:nvSpPr>
        <p:spPr>
          <a:xfrm>
            <a:off x="1792289" y="612775"/>
            <a:ext cx="5486400" cy="4114800"/>
          </a:xfrm>
        </p:spPr>
        <p:txBody>
          <a:bodyPr/>
          <a:lstStyle>
            <a:lvl1pPr marL="0" indent="0">
              <a:buNone/>
              <a:defRPr sz="2500"/>
            </a:lvl1pPr>
            <a:lvl2pPr marL="362925" indent="0">
              <a:buNone/>
              <a:defRPr sz="2200"/>
            </a:lvl2pPr>
            <a:lvl3pPr marL="725851" indent="0">
              <a:buNone/>
              <a:defRPr sz="1900"/>
            </a:lvl3pPr>
            <a:lvl4pPr marL="1088776" indent="0">
              <a:buNone/>
              <a:defRPr sz="1600"/>
            </a:lvl4pPr>
            <a:lvl5pPr marL="1451701" indent="0">
              <a:buNone/>
              <a:defRPr sz="1600"/>
            </a:lvl5pPr>
            <a:lvl6pPr marL="1814627" indent="0">
              <a:buNone/>
              <a:defRPr sz="1600"/>
            </a:lvl6pPr>
            <a:lvl7pPr marL="2177552" indent="0">
              <a:buNone/>
              <a:defRPr sz="1600"/>
            </a:lvl7pPr>
            <a:lvl8pPr marL="2540478" indent="0">
              <a:buNone/>
              <a:defRPr sz="1600"/>
            </a:lvl8pPr>
            <a:lvl9pPr marL="2903403" indent="0">
              <a:buNone/>
              <a:defRPr sz="16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9" y="5367341"/>
            <a:ext cx="5486400" cy="804863"/>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9BB90948-6400-F54D-9DEA-86F64347343F}" type="datetime1">
              <a:rPr lang="nb-NO">
                <a:solidFill>
                  <a:srgbClr val="808080"/>
                </a:solidFill>
              </a:rPr>
              <a:pPr>
                <a:defRPr/>
              </a:pPr>
              <a:t>21.06.2022</a:t>
            </a:fld>
            <a:endParaRPr lang="nb-NO" dirty="0">
              <a:solidFill>
                <a:srgbClr val="808080"/>
              </a:solidFill>
            </a:endParaRPr>
          </a:p>
        </p:txBody>
      </p:sp>
      <p:sp>
        <p:nvSpPr>
          <p:cNvPr id="6" name="Rectangle 12"/>
          <p:cNvSpPr>
            <a:spLocks noGrp="1" noChangeArrowheads="1"/>
          </p:cNvSpPr>
          <p:nvPr>
            <p:ph type="sldNum" sz="quarter" idx="11"/>
          </p:nvPr>
        </p:nvSpPr>
        <p:spPr>
          <a:ln/>
        </p:spPr>
        <p:txBody>
          <a:bodyPr/>
          <a:lstStyle>
            <a:lvl1pPr>
              <a:defRPr/>
            </a:lvl1pPr>
          </a:lstStyle>
          <a:p>
            <a:pPr>
              <a:defRPr/>
            </a:pPr>
            <a:fld id="{4BD16A88-A97B-4846-B968-5B258F8D07DE}"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402771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762005" y="849630"/>
            <a:ext cx="7921625" cy="1144906"/>
          </a:xfrm>
          <a:prstGeom prst="rect">
            <a:avLst/>
          </a:prstGeom>
          <a:noFill/>
          <a:ln w="9525">
            <a:noFill/>
            <a:miter lim="800000"/>
            <a:headEnd/>
            <a:tailEnd/>
          </a:ln>
        </p:spPr>
        <p:txBody>
          <a:bodyPr vert="horz" wrap="square" lIns="72585" tIns="36293" rIns="72585" bIns="36293" numCol="1" anchor="ctr" anchorCtr="0" compatLnSpc="1">
            <a:prstTxWarp prst="textNoShape">
              <a:avLst/>
            </a:prstTxWarp>
          </a:bodyPr>
          <a:lstStyle/>
          <a:p>
            <a:pPr lvl="0"/>
            <a:r>
              <a:rPr lang="en-US" smtClean="0"/>
              <a:t>Click to edit Master title style</a:t>
            </a:r>
            <a:endParaRPr lang="en-US"/>
          </a:p>
        </p:txBody>
      </p:sp>
      <p:sp>
        <p:nvSpPr>
          <p:cNvPr id="1027" name="Rectangle 8"/>
          <p:cNvSpPr>
            <a:spLocks noGrp="1" noChangeArrowheads="1"/>
          </p:cNvSpPr>
          <p:nvPr>
            <p:ph type="body" idx="1"/>
          </p:nvPr>
        </p:nvSpPr>
        <p:spPr bwMode="auto">
          <a:xfrm>
            <a:off x="762000" y="1981200"/>
            <a:ext cx="7924800" cy="41148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4" name="Rectangle 10"/>
          <p:cNvSpPr>
            <a:spLocks noGrp="1" noChangeArrowheads="1"/>
          </p:cNvSpPr>
          <p:nvPr>
            <p:ph type="dt" sz="half" idx="2"/>
          </p:nvPr>
        </p:nvSpPr>
        <p:spPr bwMode="auto">
          <a:xfrm>
            <a:off x="762000" y="6400800"/>
            <a:ext cx="1905000" cy="4572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700">
                <a:solidFill>
                  <a:schemeClr val="bg2"/>
                </a:solidFill>
              </a:defRPr>
            </a:lvl1pPr>
          </a:lstStyle>
          <a:p>
            <a:pPr fontAlgn="base">
              <a:spcBef>
                <a:spcPct val="0"/>
              </a:spcBef>
              <a:spcAft>
                <a:spcPct val="0"/>
              </a:spcAft>
              <a:defRPr/>
            </a:pPr>
            <a:fld id="{02D5BF00-D5D8-BF41-8403-281C22D7D281}" type="datetime1">
              <a:rPr lang="nb-NO">
                <a:solidFill>
                  <a:srgbClr val="808080"/>
                </a:solidFill>
              </a:rPr>
              <a:pPr fontAlgn="base">
                <a:spcBef>
                  <a:spcPct val="0"/>
                </a:spcBef>
                <a:spcAft>
                  <a:spcPct val="0"/>
                </a:spcAft>
                <a:defRPr/>
              </a:pPr>
              <a:t>21.06.2022</a:t>
            </a:fld>
            <a:endParaRPr lang="nb-NO" dirty="0">
              <a:solidFill>
                <a:srgbClr val="808080"/>
              </a:solidFill>
            </a:endParaRPr>
          </a:p>
        </p:txBody>
      </p:sp>
      <p:sp>
        <p:nvSpPr>
          <p:cNvPr id="1036" name="Rectangle 12"/>
          <p:cNvSpPr>
            <a:spLocks noGrp="1" noChangeArrowheads="1"/>
          </p:cNvSpPr>
          <p:nvPr>
            <p:ph type="sldNum" sz="quarter" idx="4"/>
          </p:nvPr>
        </p:nvSpPr>
        <p:spPr bwMode="auto">
          <a:xfrm>
            <a:off x="8018463" y="6400800"/>
            <a:ext cx="685800" cy="4572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700">
                <a:solidFill>
                  <a:schemeClr val="bg2"/>
                </a:solidFill>
              </a:defRPr>
            </a:lvl1pPr>
          </a:lstStyle>
          <a:p>
            <a:pPr fontAlgn="base">
              <a:spcBef>
                <a:spcPct val="0"/>
              </a:spcBef>
              <a:spcAft>
                <a:spcPct val="0"/>
              </a:spcAft>
              <a:defRPr/>
            </a:pPr>
            <a:fld id="{278C662D-9485-8E45-AADC-A1089849A395}" type="slidenum">
              <a:rPr lang="en-US">
                <a:solidFill>
                  <a:srgbClr val="808080"/>
                </a:solidFill>
              </a:rPr>
              <a:pPr fontAlgn="base">
                <a:spcBef>
                  <a:spcPct val="0"/>
                </a:spcBef>
                <a:spcAft>
                  <a:spcPct val="0"/>
                </a:spcAft>
                <a:defRPr/>
              </a:pPr>
              <a:t>‹#›</a:t>
            </a:fld>
            <a:endParaRPr lang="en-US" dirty="0">
              <a:solidFill>
                <a:srgbClr val="808080"/>
              </a:solidFill>
            </a:endParaRPr>
          </a:p>
        </p:txBody>
      </p:sp>
      <p:pic>
        <p:nvPicPr>
          <p:cNvPr id="1030" name="Picture 6" descr="UiO_MatNat_A.png"/>
          <p:cNvPicPr>
            <a:picLocks noChangeAspect="1"/>
          </p:cNvPicPr>
          <p:nvPr/>
        </p:nvPicPr>
        <p:blipFill>
          <a:blip r:embed="rId13"/>
          <a:srcRect/>
          <a:stretch>
            <a:fillRect/>
          </a:stretch>
        </p:blipFill>
        <p:spPr bwMode="auto">
          <a:xfrm>
            <a:off x="304805" y="228600"/>
            <a:ext cx="4835525" cy="236220"/>
          </a:xfrm>
          <a:prstGeom prst="rect">
            <a:avLst/>
          </a:prstGeom>
          <a:noFill/>
          <a:ln w="9525">
            <a:noFill/>
            <a:miter lim="800000"/>
            <a:headEnd/>
            <a:tailEnd/>
          </a:ln>
        </p:spPr>
      </p:pic>
    </p:spTree>
    <p:extLst>
      <p:ext uri="{BB962C8B-B14F-4D97-AF65-F5344CB8AC3E}">
        <p14:creationId xmlns:p14="http://schemas.microsoft.com/office/powerpoint/2010/main" val="1526836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5pPr>
      <a:lvl6pPr marL="362925"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6pPr>
      <a:lvl7pPr marL="72585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7pPr>
      <a:lvl8pPr marL="1088776"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8pPr>
      <a:lvl9pPr marL="145170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9pPr>
    </p:titleStyle>
    <p:body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a:solidFill>
            <a:schemeClr val="tx1"/>
          </a:solidFill>
          <a:latin typeface="+mn-lt"/>
          <a:ea typeface="+mn-ea"/>
          <a:cs typeface="+mn-cs"/>
        </a:defRPr>
      </a:lvl4pPr>
      <a:lvl5pPr marL="1631950" indent="-180975"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p:bodyStyle>
    <p:otherStyle>
      <a:defPPr>
        <a:defRPr lang="nb-NO"/>
      </a:defPPr>
      <a:lvl1pPr marL="0" algn="l" defTabSz="362925" rtl="0" eaLnBrk="1" latinLnBrk="0" hangingPunct="1">
        <a:defRPr sz="1400" kern="1200">
          <a:solidFill>
            <a:schemeClr val="tx1"/>
          </a:solidFill>
          <a:latin typeface="+mn-lt"/>
          <a:ea typeface="+mn-ea"/>
          <a:cs typeface="+mn-cs"/>
        </a:defRPr>
      </a:lvl1pPr>
      <a:lvl2pPr marL="362925" algn="l" defTabSz="362925" rtl="0" eaLnBrk="1" latinLnBrk="0" hangingPunct="1">
        <a:defRPr sz="1400" kern="1200">
          <a:solidFill>
            <a:schemeClr val="tx1"/>
          </a:solidFill>
          <a:latin typeface="+mn-lt"/>
          <a:ea typeface="+mn-ea"/>
          <a:cs typeface="+mn-cs"/>
        </a:defRPr>
      </a:lvl2pPr>
      <a:lvl3pPr marL="725851" algn="l" defTabSz="362925" rtl="0" eaLnBrk="1" latinLnBrk="0" hangingPunct="1">
        <a:defRPr sz="1400" kern="1200">
          <a:solidFill>
            <a:schemeClr val="tx1"/>
          </a:solidFill>
          <a:latin typeface="+mn-lt"/>
          <a:ea typeface="+mn-ea"/>
          <a:cs typeface="+mn-cs"/>
        </a:defRPr>
      </a:lvl3pPr>
      <a:lvl4pPr marL="1088776" algn="l" defTabSz="362925" rtl="0" eaLnBrk="1" latinLnBrk="0" hangingPunct="1">
        <a:defRPr sz="1400" kern="1200">
          <a:solidFill>
            <a:schemeClr val="tx1"/>
          </a:solidFill>
          <a:latin typeface="+mn-lt"/>
          <a:ea typeface="+mn-ea"/>
          <a:cs typeface="+mn-cs"/>
        </a:defRPr>
      </a:lvl4pPr>
      <a:lvl5pPr marL="1451701" algn="l" defTabSz="362925" rtl="0" eaLnBrk="1" latinLnBrk="0" hangingPunct="1">
        <a:defRPr sz="1400" kern="1200">
          <a:solidFill>
            <a:schemeClr val="tx1"/>
          </a:solidFill>
          <a:latin typeface="+mn-lt"/>
          <a:ea typeface="+mn-ea"/>
          <a:cs typeface="+mn-cs"/>
        </a:defRPr>
      </a:lvl5pPr>
      <a:lvl6pPr marL="1814627" algn="l" defTabSz="362925" rtl="0" eaLnBrk="1" latinLnBrk="0" hangingPunct="1">
        <a:defRPr sz="1400" kern="1200">
          <a:solidFill>
            <a:schemeClr val="tx1"/>
          </a:solidFill>
          <a:latin typeface="+mn-lt"/>
          <a:ea typeface="+mn-ea"/>
          <a:cs typeface="+mn-cs"/>
        </a:defRPr>
      </a:lvl6pPr>
      <a:lvl7pPr marL="2177552" algn="l" defTabSz="362925" rtl="0" eaLnBrk="1" latinLnBrk="0" hangingPunct="1">
        <a:defRPr sz="1400" kern="1200">
          <a:solidFill>
            <a:schemeClr val="tx1"/>
          </a:solidFill>
          <a:latin typeface="+mn-lt"/>
          <a:ea typeface="+mn-ea"/>
          <a:cs typeface="+mn-cs"/>
        </a:defRPr>
      </a:lvl7pPr>
      <a:lvl8pPr marL="2540478" algn="l" defTabSz="362925" rtl="0" eaLnBrk="1" latinLnBrk="0" hangingPunct="1">
        <a:defRPr sz="1400" kern="1200">
          <a:solidFill>
            <a:schemeClr val="tx1"/>
          </a:solidFill>
          <a:latin typeface="+mn-lt"/>
          <a:ea typeface="+mn-ea"/>
          <a:cs typeface="+mn-cs"/>
        </a:defRPr>
      </a:lvl8pPr>
      <a:lvl9pPr marL="2903403" algn="l" defTabSz="36292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762001" y="849630"/>
            <a:ext cx="7921625" cy="1144906"/>
          </a:xfrm>
          <a:prstGeom prst="rect">
            <a:avLst/>
          </a:prstGeom>
          <a:noFill/>
          <a:ln w="9525">
            <a:noFill/>
            <a:miter lim="800000"/>
            <a:headEnd/>
            <a:tailEnd/>
          </a:ln>
        </p:spPr>
        <p:txBody>
          <a:bodyPr vert="horz" wrap="square" lIns="72585" tIns="36293" rIns="72585" bIns="36293" numCol="1" anchor="ctr" anchorCtr="0" compatLnSpc="1">
            <a:prstTxWarp prst="textNoShape">
              <a:avLst/>
            </a:prstTxWarp>
          </a:bodyPr>
          <a:lstStyle/>
          <a:p>
            <a:pPr lvl="0"/>
            <a:r>
              <a:rPr lang="en-US" smtClean="0"/>
              <a:t>Click to edit Master title style</a:t>
            </a:r>
            <a:endParaRPr lang="en-US"/>
          </a:p>
        </p:txBody>
      </p:sp>
      <p:sp>
        <p:nvSpPr>
          <p:cNvPr id="1027" name="Rectangle 8"/>
          <p:cNvSpPr>
            <a:spLocks noGrp="1" noChangeArrowheads="1"/>
          </p:cNvSpPr>
          <p:nvPr>
            <p:ph type="body" idx="1"/>
          </p:nvPr>
        </p:nvSpPr>
        <p:spPr bwMode="auto">
          <a:xfrm>
            <a:off x="762000" y="1981200"/>
            <a:ext cx="7924800" cy="41148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4" name="Rectangle 10"/>
          <p:cNvSpPr>
            <a:spLocks noGrp="1" noChangeArrowheads="1"/>
          </p:cNvSpPr>
          <p:nvPr>
            <p:ph type="dt" sz="half" idx="2"/>
          </p:nvPr>
        </p:nvSpPr>
        <p:spPr bwMode="auto">
          <a:xfrm>
            <a:off x="762000" y="6400800"/>
            <a:ext cx="1905000" cy="4572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700">
                <a:solidFill>
                  <a:schemeClr val="bg2"/>
                </a:solidFill>
              </a:defRPr>
            </a:lvl1pPr>
          </a:lstStyle>
          <a:p>
            <a:pPr fontAlgn="base">
              <a:spcBef>
                <a:spcPct val="0"/>
              </a:spcBef>
              <a:spcAft>
                <a:spcPct val="0"/>
              </a:spcAft>
              <a:defRPr/>
            </a:pPr>
            <a:fld id="{02D5BF00-D5D8-BF41-8403-281C22D7D281}" type="datetime1">
              <a:rPr lang="nb-NO">
                <a:solidFill>
                  <a:srgbClr val="808080"/>
                </a:solidFill>
              </a:rPr>
              <a:pPr fontAlgn="base">
                <a:spcBef>
                  <a:spcPct val="0"/>
                </a:spcBef>
                <a:spcAft>
                  <a:spcPct val="0"/>
                </a:spcAft>
                <a:defRPr/>
              </a:pPr>
              <a:t>21.06.2022</a:t>
            </a:fld>
            <a:endParaRPr lang="nb-NO" dirty="0">
              <a:solidFill>
                <a:srgbClr val="808080"/>
              </a:solidFill>
            </a:endParaRPr>
          </a:p>
        </p:txBody>
      </p:sp>
      <p:sp>
        <p:nvSpPr>
          <p:cNvPr id="1036" name="Rectangle 12"/>
          <p:cNvSpPr>
            <a:spLocks noGrp="1" noChangeArrowheads="1"/>
          </p:cNvSpPr>
          <p:nvPr>
            <p:ph type="sldNum" sz="quarter" idx="4"/>
          </p:nvPr>
        </p:nvSpPr>
        <p:spPr bwMode="auto">
          <a:xfrm>
            <a:off x="8018463" y="6400800"/>
            <a:ext cx="685800" cy="4572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700">
                <a:solidFill>
                  <a:schemeClr val="bg2"/>
                </a:solidFill>
              </a:defRPr>
            </a:lvl1pPr>
          </a:lstStyle>
          <a:p>
            <a:pPr fontAlgn="base">
              <a:spcBef>
                <a:spcPct val="0"/>
              </a:spcBef>
              <a:spcAft>
                <a:spcPct val="0"/>
              </a:spcAft>
              <a:defRPr/>
            </a:pPr>
            <a:fld id="{278C662D-9485-8E45-AADC-A1089849A395}" type="slidenum">
              <a:rPr lang="en-US">
                <a:solidFill>
                  <a:srgbClr val="808080"/>
                </a:solidFill>
              </a:rPr>
              <a:pPr fontAlgn="base">
                <a:spcBef>
                  <a:spcPct val="0"/>
                </a:spcBef>
                <a:spcAft>
                  <a:spcPct val="0"/>
                </a:spcAft>
                <a:defRPr/>
              </a:pPr>
              <a:t>‹#›</a:t>
            </a:fld>
            <a:endParaRPr lang="en-US" dirty="0">
              <a:solidFill>
                <a:srgbClr val="808080"/>
              </a:solidFill>
            </a:endParaRPr>
          </a:p>
        </p:txBody>
      </p:sp>
      <p:pic>
        <p:nvPicPr>
          <p:cNvPr id="1030" name="Picture 6" descr="UiO_MatNat_A.png"/>
          <p:cNvPicPr>
            <a:picLocks noChangeAspect="1"/>
          </p:cNvPicPr>
          <p:nvPr/>
        </p:nvPicPr>
        <p:blipFill>
          <a:blip r:embed="rId13"/>
          <a:srcRect/>
          <a:stretch>
            <a:fillRect/>
          </a:stretch>
        </p:blipFill>
        <p:spPr bwMode="auto">
          <a:xfrm>
            <a:off x="304801" y="228600"/>
            <a:ext cx="4835525" cy="236220"/>
          </a:xfrm>
          <a:prstGeom prst="rect">
            <a:avLst/>
          </a:prstGeom>
          <a:noFill/>
          <a:ln w="9525">
            <a:noFill/>
            <a:miter lim="800000"/>
            <a:headEnd/>
            <a:tailEnd/>
          </a:ln>
        </p:spPr>
      </p:pic>
    </p:spTree>
    <p:extLst>
      <p:ext uri="{BB962C8B-B14F-4D97-AF65-F5344CB8AC3E}">
        <p14:creationId xmlns:p14="http://schemas.microsoft.com/office/powerpoint/2010/main" val="4161446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5pPr>
      <a:lvl6pPr marL="362925"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6pPr>
      <a:lvl7pPr marL="72585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7pPr>
      <a:lvl8pPr marL="1088776"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8pPr>
      <a:lvl9pPr marL="145170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9pPr>
    </p:titleStyle>
    <p:body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a:solidFill>
            <a:schemeClr val="tx1"/>
          </a:solidFill>
          <a:latin typeface="+mn-lt"/>
          <a:ea typeface="+mn-ea"/>
          <a:cs typeface="+mn-cs"/>
        </a:defRPr>
      </a:lvl4pPr>
      <a:lvl5pPr marL="1631950" indent="-180975"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p:bodyStyle>
    <p:otherStyle>
      <a:defPPr>
        <a:defRPr lang="nb-NO"/>
      </a:defPPr>
      <a:lvl1pPr marL="0" algn="l" defTabSz="362925" rtl="0" eaLnBrk="1" latinLnBrk="0" hangingPunct="1">
        <a:defRPr sz="1400" kern="1200">
          <a:solidFill>
            <a:schemeClr val="tx1"/>
          </a:solidFill>
          <a:latin typeface="+mn-lt"/>
          <a:ea typeface="+mn-ea"/>
          <a:cs typeface="+mn-cs"/>
        </a:defRPr>
      </a:lvl1pPr>
      <a:lvl2pPr marL="362925" algn="l" defTabSz="362925" rtl="0" eaLnBrk="1" latinLnBrk="0" hangingPunct="1">
        <a:defRPr sz="1400" kern="1200">
          <a:solidFill>
            <a:schemeClr val="tx1"/>
          </a:solidFill>
          <a:latin typeface="+mn-lt"/>
          <a:ea typeface="+mn-ea"/>
          <a:cs typeface="+mn-cs"/>
        </a:defRPr>
      </a:lvl2pPr>
      <a:lvl3pPr marL="725851" algn="l" defTabSz="362925" rtl="0" eaLnBrk="1" latinLnBrk="0" hangingPunct="1">
        <a:defRPr sz="1400" kern="1200">
          <a:solidFill>
            <a:schemeClr val="tx1"/>
          </a:solidFill>
          <a:latin typeface="+mn-lt"/>
          <a:ea typeface="+mn-ea"/>
          <a:cs typeface="+mn-cs"/>
        </a:defRPr>
      </a:lvl3pPr>
      <a:lvl4pPr marL="1088776" algn="l" defTabSz="362925" rtl="0" eaLnBrk="1" latinLnBrk="0" hangingPunct="1">
        <a:defRPr sz="1400" kern="1200">
          <a:solidFill>
            <a:schemeClr val="tx1"/>
          </a:solidFill>
          <a:latin typeface="+mn-lt"/>
          <a:ea typeface="+mn-ea"/>
          <a:cs typeface="+mn-cs"/>
        </a:defRPr>
      </a:lvl4pPr>
      <a:lvl5pPr marL="1451701" algn="l" defTabSz="362925" rtl="0" eaLnBrk="1" latinLnBrk="0" hangingPunct="1">
        <a:defRPr sz="1400" kern="1200">
          <a:solidFill>
            <a:schemeClr val="tx1"/>
          </a:solidFill>
          <a:latin typeface="+mn-lt"/>
          <a:ea typeface="+mn-ea"/>
          <a:cs typeface="+mn-cs"/>
        </a:defRPr>
      </a:lvl5pPr>
      <a:lvl6pPr marL="1814627" algn="l" defTabSz="362925" rtl="0" eaLnBrk="1" latinLnBrk="0" hangingPunct="1">
        <a:defRPr sz="1400" kern="1200">
          <a:solidFill>
            <a:schemeClr val="tx1"/>
          </a:solidFill>
          <a:latin typeface="+mn-lt"/>
          <a:ea typeface="+mn-ea"/>
          <a:cs typeface="+mn-cs"/>
        </a:defRPr>
      </a:lvl6pPr>
      <a:lvl7pPr marL="2177552" algn="l" defTabSz="362925" rtl="0" eaLnBrk="1" latinLnBrk="0" hangingPunct="1">
        <a:defRPr sz="1400" kern="1200">
          <a:solidFill>
            <a:schemeClr val="tx1"/>
          </a:solidFill>
          <a:latin typeface="+mn-lt"/>
          <a:ea typeface="+mn-ea"/>
          <a:cs typeface="+mn-cs"/>
        </a:defRPr>
      </a:lvl7pPr>
      <a:lvl8pPr marL="2540478" algn="l" defTabSz="362925" rtl="0" eaLnBrk="1" latinLnBrk="0" hangingPunct="1">
        <a:defRPr sz="1400" kern="1200">
          <a:solidFill>
            <a:schemeClr val="tx1"/>
          </a:solidFill>
          <a:latin typeface="+mn-lt"/>
          <a:ea typeface="+mn-ea"/>
          <a:cs typeface="+mn-cs"/>
        </a:defRPr>
      </a:lvl8pPr>
      <a:lvl9pPr marL="2903403" algn="l" defTabSz="36292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io.no/studier/kontakt/si-fr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uio.no/om/regelverk/etiske-retningslinjer/"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uio.no/om/regelverk/etiske-retningslinjer/trakassering-bm.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95536" y="2060848"/>
            <a:ext cx="5976664" cy="1829003"/>
          </a:xfrm>
        </p:spPr>
        <p:txBody>
          <a:bodyPr/>
          <a:lstStyle/>
          <a:p>
            <a:pPr algn="ctr"/>
            <a:r>
              <a:rPr lang="nb-NO" sz="3200" dirty="0"/>
              <a:t/>
            </a:r>
            <a:br>
              <a:rPr lang="nb-NO" sz="3200" dirty="0"/>
            </a:br>
            <a:r>
              <a:rPr lang="nb-NO" sz="3200" dirty="0"/>
              <a:t>L</a:t>
            </a:r>
            <a:r>
              <a:rPr lang="nb-NO" sz="3200" dirty="0" smtClean="0"/>
              <a:t>itt om </a:t>
            </a:r>
            <a:r>
              <a:rPr lang="nb-NO" sz="3200" dirty="0"/>
              <a:t/>
            </a:r>
            <a:br>
              <a:rPr lang="nb-NO" sz="3200" dirty="0"/>
            </a:br>
            <a:r>
              <a:rPr lang="nb-NO" sz="5400" dirty="0" smtClean="0"/>
              <a:t>Si-fra systemet</a:t>
            </a:r>
            <a:endParaRPr lang="nb-NO" sz="5400" dirty="0"/>
          </a:p>
        </p:txBody>
      </p:sp>
      <p:sp>
        <p:nvSpPr>
          <p:cNvPr id="2" name="TextBox 1"/>
          <p:cNvSpPr txBox="1"/>
          <p:nvPr/>
        </p:nvSpPr>
        <p:spPr>
          <a:xfrm>
            <a:off x="1691680" y="4365104"/>
            <a:ext cx="6120680" cy="1477328"/>
          </a:xfrm>
          <a:prstGeom prst="rect">
            <a:avLst/>
          </a:prstGeom>
          <a:noFill/>
        </p:spPr>
        <p:txBody>
          <a:bodyPr wrap="square" rtlCol="0">
            <a:spAutoFit/>
          </a:bodyPr>
          <a:lstStyle/>
          <a:p>
            <a:r>
              <a:rPr lang="nb-NO" dirty="0" smtClean="0"/>
              <a:t>- studentenes </a:t>
            </a:r>
            <a:r>
              <a:rPr lang="nb-NO" dirty="0"/>
              <a:t>tilbakemeldingssystem. Her kan de melde fra når de er fornøyd eller når noe må forbedres. Det er også her de kan varsle om alvorlige, kritikkverdige forhold.</a:t>
            </a:r>
            <a:br>
              <a:rPr lang="nb-NO" dirty="0"/>
            </a:br>
            <a:endParaRPr lang="nb-NO" dirty="0" smtClean="0"/>
          </a:p>
          <a:p>
            <a:r>
              <a:rPr lang="en-US" dirty="0">
                <a:hlinkClick r:id="rId3"/>
              </a:rPr>
              <a:t>https://www.uio.no/studier/kontakt/si-fra</a:t>
            </a:r>
            <a:r>
              <a:rPr lang="en-US" dirty="0" smtClean="0">
                <a:hlinkClick r:id="rId3"/>
              </a:rPr>
              <a:t>/</a:t>
            </a:r>
            <a:r>
              <a:rPr lang="en-US" dirty="0" smtClean="0"/>
              <a:t> </a:t>
            </a:r>
            <a:endParaRPr lang="en-US" dirty="0"/>
          </a:p>
        </p:txBody>
      </p:sp>
      <p:pic>
        <p:nvPicPr>
          <p:cNvPr id="3" name="Picture 2"/>
          <p:cNvPicPr>
            <a:picLocks noChangeAspect="1"/>
          </p:cNvPicPr>
          <p:nvPr/>
        </p:nvPicPr>
        <p:blipFill>
          <a:blip r:embed="rId4"/>
          <a:stretch>
            <a:fillRect/>
          </a:stretch>
        </p:blipFill>
        <p:spPr>
          <a:xfrm>
            <a:off x="6228184" y="2343932"/>
            <a:ext cx="1853345" cy="1518036"/>
          </a:xfrm>
          <a:prstGeom prst="rect">
            <a:avLst/>
          </a:prstGeom>
        </p:spPr>
      </p:pic>
    </p:spTree>
    <p:extLst>
      <p:ext uri="{BB962C8B-B14F-4D97-AF65-F5344CB8AC3E}">
        <p14:creationId xmlns:p14="http://schemas.microsoft.com/office/powerpoint/2010/main" val="3996460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Hvilke virkemidler/tiltak har UiO anledning til å bruke?</a:t>
            </a:r>
            <a:endParaRPr lang="nb-NO" dirty="0"/>
          </a:p>
        </p:txBody>
      </p:sp>
      <p:sp>
        <p:nvSpPr>
          <p:cNvPr id="3" name="Content Placeholder 2"/>
          <p:cNvSpPr>
            <a:spLocks noGrp="1"/>
          </p:cNvSpPr>
          <p:nvPr>
            <p:ph idx="1"/>
          </p:nvPr>
        </p:nvSpPr>
        <p:spPr>
          <a:xfrm>
            <a:off x="742842" y="2286000"/>
            <a:ext cx="7924800" cy="4114800"/>
          </a:xfrm>
        </p:spPr>
        <p:txBody>
          <a:bodyPr/>
          <a:lstStyle/>
          <a:p>
            <a:r>
              <a:rPr lang="nb-NO" dirty="0" smtClean="0"/>
              <a:t>Etiske </a:t>
            </a:r>
            <a:r>
              <a:rPr lang="nb-NO" dirty="0"/>
              <a:t>retningslinjer </a:t>
            </a:r>
          </a:p>
          <a:p>
            <a:pPr marL="363538" lvl="1" indent="0">
              <a:buNone/>
            </a:pPr>
            <a:r>
              <a:rPr lang="nb-NO" dirty="0" smtClean="0"/>
              <a:t>(</a:t>
            </a:r>
            <a:r>
              <a:rPr lang="nb-NO" dirty="0">
                <a:hlinkClick r:id="rId3"/>
              </a:rPr>
              <a:t>https://www.uio.no/om/regelverk/etiske-retningslinjer</a:t>
            </a:r>
            <a:r>
              <a:rPr lang="nb-NO" dirty="0" smtClean="0">
                <a:hlinkClick r:id="rId3"/>
              </a:rPr>
              <a:t>/</a:t>
            </a:r>
            <a:r>
              <a:rPr lang="nb-NO" dirty="0" smtClean="0"/>
              <a:t>) </a:t>
            </a:r>
            <a:endParaRPr lang="nb-NO" dirty="0"/>
          </a:p>
          <a:p>
            <a:r>
              <a:rPr lang="nb-NO" dirty="0" smtClean="0"/>
              <a:t>UiO vedtok retningslinjer mot trakassering i 2019</a:t>
            </a:r>
          </a:p>
          <a:p>
            <a:pPr lvl="1"/>
            <a:r>
              <a:rPr lang="nb-NO" dirty="0"/>
              <a:t>(</a:t>
            </a:r>
            <a:r>
              <a:rPr lang="nb-NO" dirty="0">
                <a:hlinkClick r:id="rId4"/>
              </a:rPr>
              <a:t>https://</a:t>
            </a:r>
            <a:r>
              <a:rPr lang="nb-NO" dirty="0" smtClean="0">
                <a:hlinkClick r:id="rId4"/>
              </a:rPr>
              <a:t>www.uio.no/om/regelverk/etiske-retningslinjer/trakassering-bm.html</a:t>
            </a:r>
            <a:r>
              <a:rPr lang="nb-NO" dirty="0" smtClean="0"/>
              <a:t>)</a:t>
            </a:r>
          </a:p>
          <a:p>
            <a:r>
              <a:rPr lang="nb-NO" dirty="0" smtClean="0"/>
              <a:t>Advarsel</a:t>
            </a:r>
            <a:r>
              <a:rPr lang="nb-NO" dirty="0"/>
              <a:t>, bortvisning og utestenging etter Universitets- og </a:t>
            </a:r>
            <a:r>
              <a:rPr lang="nb-NO" dirty="0" smtClean="0"/>
              <a:t>høyskoleloven § </a:t>
            </a:r>
            <a:r>
              <a:rPr lang="nb-NO" dirty="0"/>
              <a:t>4-8 første </a:t>
            </a:r>
            <a:r>
              <a:rPr lang="nb-NO" dirty="0" smtClean="0"/>
              <a:t>ledd</a:t>
            </a:r>
          </a:p>
          <a:p>
            <a:pPr lvl="1"/>
            <a:r>
              <a:rPr lang="nb-NO" dirty="0" smtClean="0"/>
              <a:t>Grovt </a:t>
            </a:r>
            <a:r>
              <a:rPr lang="nb-NO" dirty="0"/>
              <a:t>forstyrrende </a:t>
            </a:r>
            <a:r>
              <a:rPr lang="nb-NO" dirty="0" smtClean="0"/>
              <a:t>adferd</a:t>
            </a:r>
          </a:p>
          <a:p>
            <a:pPr marL="363538" lvl="1" indent="0">
              <a:buNone/>
            </a:pPr>
            <a:r>
              <a:rPr lang="nb-NO" dirty="0" smtClean="0"/>
              <a:t>-&gt; Forhåndsvarsel, </a:t>
            </a:r>
            <a:r>
              <a:rPr lang="nb-NO" dirty="0"/>
              <a:t>skriftlig </a:t>
            </a:r>
            <a:r>
              <a:rPr lang="nb-NO" dirty="0" smtClean="0"/>
              <a:t>advarsel, bortvisning</a:t>
            </a:r>
          </a:p>
          <a:p>
            <a:r>
              <a:rPr lang="nb-NO" dirty="0" smtClean="0"/>
              <a:t>Ved mistanke om straffbare forhold vil UiO politianmelde.</a:t>
            </a:r>
          </a:p>
        </p:txBody>
      </p:sp>
      <p:sp>
        <p:nvSpPr>
          <p:cNvPr id="5" name="Slide Number Placeholder 4"/>
          <p:cNvSpPr>
            <a:spLocks noGrp="1"/>
          </p:cNvSpPr>
          <p:nvPr>
            <p:ph type="sldNum" sz="quarter" idx="11"/>
          </p:nvPr>
        </p:nvSpPr>
        <p:spPr/>
        <p:txBody>
          <a:bodyPr/>
          <a:lstStyle/>
          <a:p>
            <a:pPr>
              <a:defRPr/>
            </a:pPr>
            <a:fld id="{F248601B-DFDF-B044-B450-3B98242EA36D}" type="slidenum">
              <a:rPr lang="en-US" smtClean="0">
                <a:solidFill>
                  <a:srgbClr val="808080"/>
                </a:solidFill>
              </a:rPr>
              <a:pPr>
                <a:defRPr/>
              </a:pPr>
              <a:t>10</a:t>
            </a:fld>
            <a:endParaRPr lang="en-US" dirty="0">
              <a:solidFill>
                <a:srgbClr val="808080"/>
              </a:solidFill>
            </a:endParaRPr>
          </a:p>
        </p:txBody>
      </p:sp>
    </p:spTree>
    <p:extLst>
      <p:ext uri="{BB962C8B-B14F-4D97-AF65-F5344CB8AC3E}">
        <p14:creationId xmlns:p14="http://schemas.microsoft.com/office/powerpoint/2010/main" val="835205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Innsyn i Si-fra sakene</a:t>
            </a:r>
            <a:endParaRPr lang="nb-NO" dirty="0"/>
          </a:p>
        </p:txBody>
      </p:sp>
      <p:sp>
        <p:nvSpPr>
          <p:cNvPr id="3" name="Content Placeholder 2"/>
          <p:cNvSpPr>
            <a:spLocks noGrp="1"/>
          </p:cNvSpPr>
          <p:nvPr>
            <p:ph idx="1"/>
          </p:nvPr>
        </p:nvSpPr>
        <p:spPr>
          <a:xfrm>
            <a:off x="539552" y="1981200"/>
            <a:ext cx="8147248" cy="4114800"/>
          </a:xfrm>
        </p:spPr>
        <p:txBody>
          <a:bodyPr/>
          <a:lstStyle/>
          <a:p>
            <a:pPr marL="0" indent="0">
              <a:buNone/>
            </a:pPr>
            <a:r>
              <a:rPr lang="nb-NO" dirty="0" smtClean="0"/>
              <a:t>Det </a:t>
            </a:r>
            <a:r>
              <a:rPr lang="nb-NO" dirty="0"/>
              <a:t>kan komme innsynsbegjæringer fra media eller andre. </a:t>
            </a:r>
            <a:endParaRPr lang="nb-NO" dirty="0" smtClean="0"/>
          </a:p>
          <a:p>
            <a:pPr marL="0" indent="0">
              <a:buNone/>
            </a:pPr>
            <a:endParaRPr lang="en-US" dirty="0" smtClean="0"/>
          </a:p>
          <a:p>
            <a:r>
              <a:rPr lang="en-US" dirty="0" err="1"/>
              <a:t>Hovedregelen</a:t>
            </a:r>
            <a:r>
              <a:rPr lang="en-US" dirty="0"/>
              <a:t> </a:t>
            </a:r>
            <a:r>
              <a:rPr lang="en-US" dirty="0" err="1"/>
              <a:t>i</a:t>
            </a:r>
            <a:r>
              <a:rPr lang="en-US" dirty="0"/>
              <a:t> </a:t>
            </a:r>
            <a:r>
              <a:rPr lang="en-US" dirty="0" err="1"/>
              <a:t>offentleglova</a:t>
            </a:r>
            <a:r>
              <a:rPr lang="en-US" dirty="0"/>
              <a:t> § 3 </a:t>
            </a:r>
            <a:r>
              <a:rPr lang="en-US" dirty="0" err="1"/>
              <a:t>er</a:t>
            </a:r>
            <a:r>
              <a:rPr lang="en-US" dirty="0"/>
              <a:t> at «</a:t>
            </a:r>
            <a:r>
              <a:rPr lang="en-US" dirty="0" err="1"/>
              <a:t>saksdokument</a:t>
            </a:r>
            <a:r>
              <a:rPr lang="en-US" dirty="0"/>
              <a:t>, </a:t>
            </a:r>
            <a:r>
              <a:rPr lang="en-US" dirty="0" err="1"/>
              <a:t>journalar</a:t>
            </a:r>
            <a:r>
              <a:rPr lang="en-US" dirty="0"/>
              <a:t> </a:t>
            </a:r>
            <a:r>
              <a:rPr lang="en-US" dirty="0" err="1"/>
              <a:t>og</a:t>
            </a:r>
            <a:r>
              <a:rPr lang="en-US" dirty="0"/>
              <a:t> </a:t>
            </a:r>
            <a:r>
              <a:rPr lang="en-US" dirty="0" err="1"/>
              <a:t>liknande</a:t>
            </a:r>
            <a:r>
              <a:rPr lang="en-US" dirty="0"/>
              <a:t> register for </a:t>
            </a:r>
            <a:r>
              <a:rPr lang="en-US" dirty="0" err="1"/>
              <a:t>organet</a:t>
            </a:r>
            <a:r>
              <a:rPr lang="en-US" dirty="0"/>
              <a:t> </a:t>
            </a:r>
            <a:r>
              <a:rPr lang="en-US" dirty="0" err="1"/>
              <a:t>er</a:t>
            </a:r>
            <a:r>
              <a:rPr lang="en-US" dirty="0"/>
              <a:t> </a:t>
            </a:r>
            <a:r>
              <a:rPr lang="en-US" dirty="0" err="1"/>
              <a:t>opne</a:t>
            </a:r>
            <a:r>
              <a:rPr lang="en-US" dirty="0"/>
              <a:t> for </a:t>
            </a:r>
            <a:r>
              <a:rPr lang="en-US" dirty="0" err="1"/>
              <a:t>innsyn</a:t>
            </a:r>
            <a:r>
              <a:rPr lang="en-US" dirty="0"/>
              <a:t> </a:t>
            </a:r>
            <a:r>
              <a:rPr lang="en-US" dirty="0" err="1"/>
              <a:t>dersom</a:t>
            </a:r>
            <a:r>
              <a:rPr lang="en-US" dirty="0"/>
              <a:t> </a:t>
            </a:r>
            <a:r>
              <a:rPr lang="en-US" dirty="0" err="1"/>
              <a:t>ikkje</a:t>
            </a:r>
            <a:r>
              <a:rPr lang="en-US" dirty="0"/>
              <a:t> </a:t>
            </a:r>
            <a:r>
              <a:rPr lang="en-US" dirty="0" err="1"/>
              <a:t>anna</a:t>
            </a:r>
            <a:r>
              <a:rPr lang="en-US" dirty="0"/>
              <a:t> </a:t>
            </a:r>
            <a:r>
              <a:rPr lang="en-US" dirty="0" err="1"/>
              <a:t>følgjer</a:t>
            </a:r>
            <a:r>
              <a:rPr lang="en-US" dirty="0"/>
              <a:t> </a:t>
            </a:r>
            <a:r>
              <a:rPr lang="en-US" dirty="0" err="1"/>
              <a:t>av</a:t>
            </a:r>
            <a:r>
              <a:rPr lang="en-US" dirty="0"/>
              <a:t> </a:t>
            </a:r>
            <a:r>
              <a:rPr lang="en-US" dirty="0" err="1"/>
              <a:t>lov</a:t>
            </a:r>
            <a:r>
              <a:rPr lang="en-US" dirty="0"/>
              <a:t> </a:t>
            </a:r>
            <a:r>
              <a:rPr lang="en-US" dirty="0" err="1"/>
              <a:t>eller</a:t>
            </a:r>
            <a:r>
              <a:rPr lang="en-US" dirty="0"/>
              <a:t> </a:t>
            </a:r>
            <a:r>
              <a:rPr lang="en-US" dirty="0" err="1"/>
              <a:t>forskrift</a:t>
            </a:r>
            <a:r>
              <a:rPr lang="en-US" dirty="0"/>
              <a:t> med </a:t>
            </a:r>
            <a:r>
              <a:rPr lang="en-US" dirty="0" err="1"/>
              <a:t>heimel</a:t>
            </a:r>
            <a:r>
              <a:rPr lang="en-US" dirty="0"/>
              <a:t> </a:t>
            </a:r>
            <a:r>
              <a:rPr lang="en-US" dirty="0" err="1"/>
              <a:t>i</a:t>
            </a:r>
            <a:r>
              <a:rPr lang="en-US" dirty="0"/>
              <a:t> </a:t>
            </a:r>
            <a:r>
              <a:rPr lang="en-US" dirty="0" err="1"/>
              <a:t>lov</a:t>
            </a:r>
            <a:r>
              <a:rPr lang="en-US" dirty="0"/>
              <a:t>».</a:t>
            </a:r>
          </a:p>
          <a:p>
            <a:r>
              <a:rPr lang="en-US" dirty="0" err="1"/>
              <a:t>O</a:t>
            </a:r>
            <a:r>
              <a:rPr lang="en-US" dirty="0" err="1" smtClean="0"/>
              <a:t>pplysninger</a:t>
            </a:r>
            <a:r>
              <a:rPr lang="en-US" dirty="0" smtClean="0"/>
              <a:t> </a:t>
            </a:r>
            <a:r>
              <a:rPr lang="en-US" dirty="0" err="1" smtClean="0"/>
              <a:t>som</a:t>
            </a:r>
            <a:r>
              <a:rPr lang="en-US" dirty="0" smtClean="0"/>
              <a:t> </a:t>
            </a:r>
            <a:r>
              <a:rPr lang="en-US" dirty="0" err="1" smtClean="0"/>
              <a:t>gis</a:t>
            </a:r>
            <a:r>
              <a:rPr lang="en-US" dirty="0" smtClean="0"/>
              <a:t> </a:t>
            </a:r>
            <a:r>
              <a:rPr lang="en-US" dirty="0" err="1" smtClean="0"/>
              <a:t>ut</a:t>
            </a:r>
            <a:r>
              <a:rPr lang="en-US" dirty="0" smtClean="0"/>
              <a:t> </a:t>
            </a:r>
            <a:r>
              <a:rPr lang="en-US" dirty="0" err="1" smtClean="0"/>
              <a:t>blir</a:t>
            </a:r>
            <a:r>
              <a:rPr lang="en-US" dirty="0" smtClean="0"/>
              <a:t> </a:t>
            </a:r>
            <a:r>
              <a:rPr lang="en-US" dirty="0" err="1"/>
              <a:t>unntatt</a:t>
            </a:r>
            <a:r>
              <a:rPr lang="en-US" dirty="0"/>
              <a:t> (</a:t>
            </a:r>
            <a:r>
              <a:rPr lang="en-US" dirty="0" err="1"/>
              <a:t>sladdet</a:t>
            </a:r>
            <a:r>
              <a:rPr lang="en-US" dirty="0"/>
              <a:t>) </a:t>
            </a:r>
            <a:r>
              <a:rPr lang="en-US" dirty="0" err="1" smtClean="0"/>
              <a:t>som</a:t>
            </a:r>
            <a:r>
              <a:rPr lang="en-US" dirty="0" smtClean="0"/>
              <a:t> </a:t>
            </a:r>
            <a:r>
              <a:rPr lang="en-US" dirty="0" err="1" smtClean="0"/>
              <a:t>oftest</a:t>
            </a:r>
            <a:r>
              <a:rPr lang="en-US" dirty="0" smtClean="0"/>
              <a:t> med </a:t>
            </a:r>
            <a:r>
              <a:rPr lang="en-US" dirty="0" err="1"/>
              <a:t>hjemmel</a:t>
            </a:r>
            <a:r>
              <a:rPr lang="en-US" dirty="0"/>
              <a:t> </a:t>
            </a:r>
            <a:r>
              <a:rPr lang="en-US" dirty="0" err="1"/>
              <a:t>i</a:t>
            </a:r>
            <a:r>
              <a:rPr lang="en-US" dirty="0"/>
              <a:t> </a:t>
            </a:r>
            <a:r>
              <a:rPr lang="en-US" dirty="0" err="1"/>
              <a:t>offentleglova</a:t>
            </a:r>
            <a:r>
              <a:rPr lang="en-US" dirty="0"/>
              <a:t> § 13, </a:t>
            </a:r>
            <a:r>
              <a:rPr lang="en-US" dirty="0" err="1"/>
              <a:t>jfr</a:t>
            </a:r>
            <a:r>
              <a:rPr lang="en-US" dirty="0"/>
              <a:t>. </a:t>
            </a:r>
            <a:r>
              <a:rPr lang="en-US" dirty="0" err="1"/>
              <a:t>forvaltningslova</a:t>
            </a:r>
            <a:r>
              <a:rPr lang="en-US" dirty="0"/>
              <a:t> § 13 </a:t>
            </a:r>
            <a:r>
              <a:rPr lang="en-US" dirty="0" err="1"/>
              <a:t>første</a:t>
            </a:r>
            <a:r>
              <a:rPr lang="en-US" dirty="0"/>
              <a:t> </a:t>
            </a:r>
            <a:r>
              <a:rPr lang="en-US" dirty="0" err="1"/>
              <a:t>ledd</a:t>
            </a:r>
            <a:r>
              <a:rPr lang="en-US" dirty="0"/>
              <a:t> </a:t>
            </a:r>
            <a:r>
              <a:rPr lang="en-US" dirty="0" err="1"/>
              <a:t>nr</a:t>
            </a:r>
            <a:r>
              <a:rPr lang="en-US" dirty="0"/>
              <a:t>. 1.</a:t>
            </a:r>
          </a:p>
          <a:p>
            <a:endParaRPr lang="nb-NO" dirty="0" smtClean="0"/>
          </a:p>
        </p:txBody>
      </p:sp>
      <p:sp>
        <p:nvSpPr>
          <p:cNvPr id="4" name="Date Placeholder 3"/>
          <p:cNvSpPr>
            <a:spLocks noGrp="1"/>
          </p:cNvSpPr>
          <p:nvPr>
            <p:ph type="dt" sz="half" idx="10"/>
          </p:nvPr>
        </p:nvSpPr>
        <p:spPr/>
        <p:txBody>
          <a:bodyPr/>
          <a:lstStyle/>
          <a:p>
            <a:pPr>
              <a:defRPr/>
            </a:pPr>
            <a:endParaRPr lang="nb-NO" dirty="0">
              <a:solidFill>
                <a:srgbClr val="808080"/>
              </a:solidFill>
            </a:endParaRPr>
          </a:p>
        </p:txBody>
      </p:sp>
      <p:sp>
        <p:nvSpPr>
          <p:cNvPr id="5" name="Slide Number Placeholder 4"/>
          <p:cNvSpPr>
            <a:spLocks noGrp="1"/>
          </p:cNvSpPr>
          <p:nvPr>
            <p:ph type="sldNum" sz="quarter" idx="11"/>
          </p:nvPr>
        </p:nvSpPr>
        <p:spPr/>
        <p:txBody>
          <a:bodyPr/>
          <a:lstStyle/>
          <a:p>
            <a:pPr>
              <a:defRPr/>
            </a:pPr>
            <a:fld id="{F248601B-DFDF-B044-B450-3B98242EA36D}" type="slidenum">
              <a:rPr lang="en-US" smtClean="0">
                <a:solidFill>
                  <a:srgbClr val="808080"/>
                </a:solidFill>
              </a:rPr>
              <a:pPr>
                <a:defRPr/>
              </a:pPr>
              <a:t>11</a:t>
            </a:fld>
            <a:endParaRPr lang="en-US" dirty="0">
              <a:solidFill>
                <a:srgbClr val="808080"/>
              </a:solidFill>
            </a:endParaRPr>
          </a:p>
        </p:txBody>
      </p:sp>
    </p:spTree>
    <p:extLst>
      <p:ext uri="{BB962C8B-B14F-4D97-AF65-F5344CB8AC3E}">
        <p14:creationId xmlns:p14="http://schemas.microsoft.com/office/powerpoint/2010/main" val="1181676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36" y="476672"/>
            <a:ext cx="7921625" cy="1144906"/>
          </a:xfrm>
        </p:spPr>
        <p:txBody>
          <a:bodyPr/>
          <a:lstStyle/>
          <a:p>
            <a:r>
              <a:rPr lang="nb-NO" dirty="0" smtClean="0"/>
              <a:t>Hvorfor har vi et Si-fra system?</a:t>
            </a:r>
            <a:endParaRPr lang="nb-NO" dirty="0"/>
          </a:p>
        </p:txBody>
      </p:sp>
      <p:sp>
        <p:nvSpPr>
          <p:cNvPr id="3" name="Content Placeholder 2"/>
          <p:cNvSpPr>
            <a:spLocks noGrp="1"/>
          </p:cNvSpPr>
          <p:nvPr>
            <p:ph idx="1"/>
          </p:nvPr>
        </p:nvSpPr>
        <p:spPr>
          <a:xfrm>
            <a:off x="612428" y="1484784"/>
            <a:ext cx="8075240" cy="4114800"/>
          </a:xfrm>
        </p:spPr>
        <p:txBody>
          <a:bodyPr/>
          <a:lstStyle/>
          <a:p>
            <a:pPr marL="0" indent="0">
              <a:buNone/>
            </a:pPr>
            <a:r>
              <a:rPr lang="nb-NO" dirty="0" smtClean="0"/>
              <a:t>Ytringsfrihet </a:t>
            </a:r>
            <a:r>
              <a:rPr lang="nb-NO" dirty="0"/>
              <a:t>og varsling er nært beslektet. </a:t>
            </a:r>
            <a:r>
              <a:rPr lang="nb-NO" dirty="0" smtClean="0"/>
              <a:t>Varsling </a:t>
            </a:r>
            <a:r>
              <a:rPr lang="nb-NO" dirty="0"/>
              <a:t>skal bidra til et godt og konstruktivt ytringsklima der </a:t>
            </a:r>
            <a:r>
              <a:rPr lang="nb-NO" dirty="0" smtClean="0"/>
              <a:t>våre studenter </a:t>
            </a:r>
            <a:r>
              <a:rPr lang="nb-NO" dirty="0"/>
              <a:t>kan si ifra og ytre seg kritisk uten å risikere noen form for straff eller negative reaksjoner.</a:t>
            </a:r>
          </a:p>
          <a:p>
            <a:endParaRPr lang="nb-NO" dirty="0" smtClean="0"/>
          </a:p>
          <a:p>
            <a:r>
              <a:rPr lang="nb-NO" dirty="0" smtClean="0"/>
              <a:t>Enkel </a:t>
            </a:r>
            <a:r>
              <a:rPr lang="nb-NO" dirty="0"/>
              <a:t>og sikker elektronisk </a:t>
            </a:r>
            <a:r>
              <a:rPr lang="nb-NO" dirty="0" smtClean="0"/>
              <a:t>innmelding </a:t>
            </a:r>
            <a:endParaRPr lang="nb-NO" dirty="0"/>
          </a:p>
          <a:p>
            <a:r>
              <a:rPr lang="nb-NO" dirty="0" smtClean="0"/>
              <a:t>Riktig </a:t>
            </a:r>
            <a:r>
              <a:rPr lang="nb-NO" dirty="0"/>
              <a:t>behandling av </a:t>
            </a:r>
            <a:r>
              <a:rPr lang="nb-NO" dirty="0" smtClean="0"/>
              <a:t>involverte parter</a:t>
            </a:r>
            <a:endParaRPr lang="nb-NO" dirty="0"/>
          </a:p>
          <a:p>
            <a:r>
              <a:rPr lang="nb-NO" dirty="0"/>
              <a:t>G</a:t>
            </a:r>
            <a:r>
              <a:rPr lang="nb-NO" dirty="0" smtClean="0"/>
              <a:t>runnlag </a:t>
            </a:r>
            <a:r>
              <a:rPr lang="nb-NO" dirty="0"/>
              <a:t>for forbedringstiltak </a:t>
            </a:r>
            <a:endParaRPr lang="nb-NO" dirty="0" smtClean="0"/>
          </a:p>
          <a:p>
            <a:pPr marL="0" indent="0">
              <a:buNone/>
            </a:pPr>
            <a:endParaRPr lang="nb-NO" dirty="0"/>
          </a:p>
          <a:p>
            <a:pPr marL="0" indent="0">
              <a:buNone/>
            </a:pPr>
            <a:r>
              <a:rPr lang="nb-NO" dirty="0"/>
              <a:t>Vi ønsker et trygt og engasjerende læringsmiljø </a:t>
            </a:r>
            <a:r>
              <a:rPr lang="nb-NO" dirty="0" smtClean="0"/>
              <a:t>tilbakemelding fra studentene </a:t>
            </a:r>
            <a:r>
              <a:rPr lang="nb-NO" dirty="0"/>
              <a:t>for å bli bedre. </a:t>
            </a:r>
            <a:r>
              <a:rPr lang="nb-NO" dirty="0" smtClean="0"/>
              <a:t>UiO ber derfor studentene Si </a:t>
            </a:r>
            <a:r>
              <a:rPr lang="nb-NO" dirty="0"/>
              <a:t>fra når </a:t>
            </a:r>
            <a:r>
              <a:rPr lang="nb-NO" dirty="0" smtClean="0"/>
              <a:t>de </a:t>
            </a:r>
            <a:r>
              <a:rPr lang="nb-NO" dirty="0"/>
              <a:t>er fornøyd eller når noe må forbedres. </a:t>
            </a:r>
            <a:r>
              <a:rPr lang="nb-NO" dirty="0" smtClean="0"/>
              <a:t>De blir særlig bedt om å varsle </a:t>
            </a:r>
            <a:r>
              <a:rPr lang="nb-NO" dirty="0"/>
              <a:t>om alvorlige, kritikkverdige forhold.</a:t>
            </a:r>
          </a:p>
          <a:p>
            <a:endParaRPr lang="nb-NO" dirty="0"/>
          </a:p>
        </p:txBody>
      </p:sp>
      <p:sp>
        <p:nvSpPr>
          <p:cNvPr id="4" name="Date Placeholder 3"/>
          <p:cNvSpPr>
            <a:spLocks noGrp="1"/>
          </p:cNvSpPr>
          <p:nvPr>
            <p:ph type="dt" sz="half" idx="10"/>
          </p:nvPr>
        </p:nvSpPr>
        <p:spPr/>
        <p:txBody>
          <a:bodyPr/>
          <a:lstStyle/>
          <a:p>
            <a:pPr>
              <a:defRPr/>
            </a:pPr>
            <a:endParaRPr lang="nb-NO" dirty="0">
              <a:solidFill>
                <a:srgbClr val="808080"/>
              </a:solidFill>
            </a:endParaRPr>
          </a:p>
        </p:txBody>
      </p:sp>
      <p:sp>
        <p:nvSpPr>
          <p:cNvPr id="5" name="Slide Number Placeholder 4"/>
          <p:cNvSpPr>
            <a:spLocks noGrp="1"/>
          </p:cNvSpPr>
          <p:nvPr>
            <p:ph type="sldNum" sz="quarter" idx="11"/>
          </p:nvPr>
        </p:nvSpPr>
        <p:spPr/>
        <p:txBody>
          <a:bodyPr/>
          <a:lstStyle/>
          <a:p>
            <a:pPr>
              <a:defRPr/>
            </a:pPr>
            <a:fld id="{F248601B-DFDF-B044-B450-3B98242EA36D}" type="slidenum">
              <a:rPr lang="en-US" smtClean="0">
                <a:solidFill>
                  <a:srgbClr val="808080"/>
                </a:solidFill>
              </a:rPr>
              <a:pPr>
                <a:defRPr/>
              </a:pPr>
              <a:t>2</a:t>
            </a:fld>
            <a:endParaRPr lang="en-US" dirty="0">
              <a:solidFill>
                <a:srgbClr val="808080"/>
              </a:solidFill>
            </a:endParaRPr>
          </a:p>
        </p:txBody>
      </p:sp>
    </p:spTree>
    <p:extLst>
      <p:ext uri="{BB962C8B-B14F-4D97-AF65-F5344CB8AC3E}">
        <p14:creationId xmlns:p14="http://schemas.microsoft.com/office/powerpoint/2010/main" val="101874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02" y="1268760"/>
            <a:ext cx="5379421" cy="5400600"/>
          </a:xfrm>
          <a:prstGeom prst="rect">
            <a:avLst/>
          </a:prstGeom>
        </p:spPr>
      </p:pic>
      <p:sp>
        <p:nvSpPr>
          <p:cNvPr id="3" name="TextBox 2"/>
          <p:cNvSpPr txBox="1"/>
          <p:nvPr/>
        </p:nvSpPr>
        <p:spPr>
          <a:xfrm>
            <a:off x="5846380" y="4010212"/>
            <a:ext cx="1984681" cy="307777"/>
          </a:xfrm>
          <a:prstGeom prst="rect">
            <a:avLst/>
          </a:prstGeom>
          <a:noFill/>
        </p:spPr>
        <p:txBody>
          <a:bodyPr wrap="square" rtlCol="0">
            <a:spAutoFit/>
          </a:bodyPr>
          <a:lstStyle/>
          <a:p>
            <a:r>
              <a:rPr lang="nb-NO" sz="1400" dirty="0" smtClean="0"/>
              <a:t>Si-fra mottak, cc - EIR </a:t>
            </a:r>
            <a:endParaRPr lang="en-US" sz="1400" dirty="0"/>
          </a:p>
        </p:txBody>
      </p:sp>
      <p:sp>
        <p:nvSpPr>
          <p:cNvPr id="6" name="TextBox 5"/>
          <p:cNvSpPr txBox="1"/>
          <p:nvPr/>
        </p:nvSpPr>
        <p:spPr>
          <a:xfrm>
            <a:off x="5846380" y="1837777"/>
            <a:ext cx="1249060" cy="307777"/>
          </a:xfrm>
          <a:prstGeom prst="rect">
            <a:avLst/>
          </a:prstGeom>
          <a:noFill/>
        </p:spPr>
        <p:txBody>
          <a:bodyPr wrap="none" rtlCol="0">
            <a:spAutoFit/>
          </a:bodyPr>
          <a:lstStyle/>
          <a:p>
            <a:r>
              <a:rPr lang="nb-NO" sz="1400" dirty="0" smtClean="0"/>
              <a:t>Si-fra mottak </a:t>
            </a:r>
            <a:endParaRPr lang="en-US" sz="1400" dirty="0"/>
          </a:p>
        </p:txBody>
      </p:sp>
      <p:sp>
        <p:nvSpPr>
          <p:cNvPr id="7" name="TextBox 6"/>
          <p:cNvSpPr txBox="1"/>
          <p:nvPr/>
        </p:nvSpPr>
        <p:spPr>
          <a:xfrm>
            <a:off x="5841673" y="2566440"/>
            <a:ext cx="1569404" cy="307777"/>
          </a:xfrm>
          <a:prstGeom prst="rect">
            <a:avLst/>
          </a:prstGeom>
          <a:noFill/>
        </p:spPr>
        <p:txBody>
          <a:bodyPr wrap="none" rtlCol="0">
            <a:spAutoFit/>
          </a:bodyPr>
          <a:lstStyle/>
          <a:p>
            <a:r>
              <a:rPr lang="nb-NO" sz="1400" dirty="0" smtClean="0"/>
              <a:t>Servicetorget EA </a:t>
            </a:r>
            <a:endParaRPr lang="en-US" sz="1400" dirty="0"/>
          </a:p>
        </p:txBody>
      </p:sp>
      <p:sp>
        <p:nvSpPr>
          <p:cNvPr id="8" name="TextBox 7"/>
          <p:cNvSpPr txBox="1"/>
          <p:nvPr/>
        </p:nvSpPr>
        <p:spPr>
          <a:xfrm>
            <a:off x="5806747" y="4843927"/>
            <a:ext cx="3558988" cy="307777"/>
          </a:xfrm>
          <a:prstGeom prst="rect">
            <a:avLst/>
          </a:prstGeom>
          <a:noFill/>
        </p:spPr>
        <p:txBody>
          <a:bodyPr wrap="none" rtlCol="0">
            <a:spAutoFit/>
          </a:bodyPr>
          <a:lstStyle/>
          <a:p>
            <a:r>
              <a:rPr lang="nb-NO" sz="1400" dirty="0" smtClean="0"/>
              <a:t>Skikkethetsansvarlig, cc - Si fra mottaket </a:t>
            </a:r>
            <a:endParaRPr lang="en-US" sz="1400" dirty="0"/>
          </a:p>
        </p:txBody>
      </p:sp>
      <p:sp>
        <p:nvSpPr>
          <p:cNvPr id="9" name="TextBox 8"/>
          <p:cNvSpPr txBox="1"/>
          <p:nvPr/>
        </p:nvSpPr>
        <p:spPr>
          <a:xfrm>
            <a:off x="5830145" y="5151704"/>
            <a:ext cx="3347391" cy="307777"/>
          </a:xfrm>
          <a:prstGeom prst="rect">
            <a:avLst/>
          </a:prstGeom>
          <a:noFill/>
        </p:spPr>
        <p:txBody>
          <a:bodyPr wrap="none" rtlCol="0">
            <a:spAutoFit/>
          </a:bodyPr>
          <a:lstStyle/>
          <a:p>
            <a:r>
              <a:rPr lang="nb-NO" sz="1400" dirty="0" smtClean="0"/>
              <a:t>Fakultetet - Sentralt forskningsetikk-råd </a:t>
            </a:r>
            <a:endParaRPr lang="en-US" sz="1400" dirty="0"/>
          </a:p>
        </p:txBody>
      </p:sp>
      <p:sp>
        <p:nvSpPr>
          <p:cNvPr id="10" name="TextBox 9"/>
          <p:cNvSpPr txBox="1"/>
          <p:nvPr/>
        </p:nvSpPr>
        <p:spPr>
          <a:xfrm>
            <a:off x="5832806" y="5491087"/>
            <a:ext cx="2537746" cy="307777"/>
          </a:xfrm>
          <a:prstGeom prst="rect">
            <a:avLst/>
          </a:prstGeom>
          <a:noFill/>
        </p:spPr>
        <p:txBody>
          <a:bodyPr wrap="none" rtlCol="0">
            <a:spAutoFit/>
          </a:bodyPr>
          <a:lstStyle/>
          <a:p>
            <a:r>
              <a:rPr lang="nb-NO" sz="1400" dirty="0" smtClean="0"/>
              <a:t>CERT – info til Si fra mottaket</a:t>
            </a:r>
            <a:endParaRPr lang="en-US" sz="1400" dirty="0"/>
          </a:p>
        </p:txBody>
      </p:sp>
      <p:cxnSp>
        <p:nvCxnSpPr>
          <p:cNvPr id="13" name="Straight Connector 12"/>
          <p:cNvCxnSpPr/>
          <p:nvPr/>
        </p:nvCxnSpPr>
        <p:spPr bwMode="auto">
          <a:xfrm>
            <a:off x="5427278" y="1837777"/>
            <a:ext cx="1948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5427277" y="2142577"/>
            <a:ext cx="1948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5427275" y="3059822"/>
            <a:ext cx="1948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5427274" y="3513011"/>
            <a:ext cx="1948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5427273" y="3826383"/>
            <a:ext cx="1948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5427273" y="4348625"/>
            <a:ext cx="1948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5427272" y="5716777"/>
            <a:ext cx="1948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30637" y="6004809"/>
            <a:ext cx="1948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427271" y="6364849"/>
            <a:ext cx="1948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5617549" y="3059822"/>
            <a:ext cx="2286" cy="32999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Arrow Connector 34"/>
          <p:cNvCxnSpPr/>
          <p:nvPr/>
        </p:nvCxnSpPr>
        <p:spPr bwMode="auto">
          <a:xfrm flipV="1">
            <a:off x="5622116" y="4170204"/>
            <a:ext cx="224264" cy="19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2" name="Straight Connector 41"/>
          <p:cNvCxnSpPr/>
          <p:nvPr/>
        </p:nvCxnSpPr>
        <p:spPr bwMode="auto">
          <a:xfrm flipH="1">
            <a:off x="5622116" y="1837777"/>
            <a:ext cx="3366"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Arrow Connector 44"/>
          <p:cNvCxnSpPr/>
          <p:nvPr/>
        </p:nvCxnSpPr>
        <p:spPr bwMode="auto">
          <a:xfrm flipV="1">
            <a:off x="5617549" y="2001247"/>
            <a:ext cx="224264" cy="19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9" name="Straight Arrow Connector 48"/>
          <p:cNvCxnSpPr/>
          <p:nvPr/>
        </p:nvCxnSpPr>
        <p:spPr bwMode="auto">
          <a:xfrm>
            <a:off x="5382791" y="4672566"/>
            <a:ext cx="458882" cy="3213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3" name="Straight Arrow Connector 52"/>
          <p:cNvCxnSpPr/>
          <p:nvPr/>
        </p:nvCxnSpPr>
        <p:spPr bwMode="auto">
          <a:xfrm>
            <a:off x="5390321" y="2718931"/>
            <a:ext cx="463589" cy="279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Straight Arrow Connector 36"/>
          <p:cNvCxnSpPr/>
          <p:nvPr/>
        </p:nvCxnSpPr>
        <p:spPr bwMode="auto">
          <a:xfrm>
            <a:off x="5371263" y="5330402"/>
            <a:ext cx="458882" cy="3213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8" name="Straight Arrow Connector 37"/>
          <p:cNvCxnSpPr/>
          <p:nvPr/>
        </p:nvCxnSpPr>
        <p:spPr bwMode="auto">
          <a:xfrm>
            <a:off x="5374221" y="4977366"/>
            <a:ext cx="458882" cy="3213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9" name="Title 1"/>
          <p:cNvSpPr>
            <a:spLocks noGrp="1"/>
          </p:cNvSpPr>
          <p:nvPr>
            <p:ph type="title"/>
          </p:nvPr>
        </p:nvSpPr>
        <p:spPr>
          <a:xfrm>
            <a:off x="342315" y="373159"/>
            <a:ext cx="7921625" cy="1144906"/>
          </a:xfrm>
        </p:spPr>
        <p:txBody>
          <a:bodyPr/>
          <a:lstStyle/>
          <a:p>
            <a:r>
              <a:rPr lang="nb-NO" dirty="0" smtClean="0"/>
              <a:t>Hvordan kommer Si-fra saker til MN?</a:t>
            </a:r>
            <a:endParaRPr lang="nb-NO" dirty="0"/>
          </a:p>
        </p:txBody>
      </p:sp>
    </p:spTree>
    <p:extLst>
      <p:ext uri="{BB962C8B-B14F-4D97-AF65-F5344CB8AC3E}">
        <p14:creationId xmlns:p14="http://schemas.microsoft.com/office/powerpoint/2010/main" val="2717926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Hva Si fra-systemet ikke skal brukes til: </a:t>
            </a:r>
          </a:p>
        </p:txBody>
      </p:sp>
      <p:sp>
        <p:nvSpPr>
          <p:cNvPr id="4" name="Date Placeholder 3"/>
          <p:cNvSpPr>
            <a:spLocks noGrp="1"/>
          </p:cNvSpPr>
          <p:nvPr>
            <p:ph type="dt" sz="half" idx="10"/>
          </p:nvPr>
        </p:nvSpPr>
        <p:spPr/>
        <p:txBody>
          <a:bodyPr/>
          <a:lstStyle/>
          <a:p>
            <a:pPr>
              <a:defRPr/>
            </a:pPr>
            <a:endParaRPr lang="nb-NO" dirty="0">
              <a:solidFill>
                <a:srgbClr val="808080"/>
              </a:solidFill>
            </a:endParaRPr>
          </a:p>
        </p:txBody>
      </p:sp>
      <p:sp>
        <p:nvSpPr>
          <p:cNvPr id="5" name="Slide Number Placeholder 4"/>
          <p:cNvSpPr>
            <a:spLocks noGrp="1"/>
          </p:cNvSpPr>
          <p:nvPr>
            <p:ph type="sldNum" sz="quarter" idx="11"/>
          </p:nvPr>
        </p:nvSpPr>
        <p:spPr/>
        <p:txBody>
          <a:bodyPr/>
          <a:lstStyle/>
          <a:p>
            <a:pPr>
              <a:defRPr/>
            </a:pPr>
            <a:fld id="{F248601B-DFDF-B044-B450-3B98242EA36D}" type="slidenum">
              <a:rPr lang="en-US" smtClean="0">
                <a:solidFill>
                  <a:srgbClr val="808080"/>
                </a:solidFill>
              </a:rPr>
              <a:pPr>
                <a:defRPr/>
              </a:pPr>
              <a:t>4</a:t>
            </a:fld>
            <a:endParaRPr lang="en-US" dirty="0">
              <a:solidFill>
                <a:srgbClr val="808080"/>
              </a:solidFill>
            </a:endParaRPr>
          </a:p>
        </p:txBody>
      </p:sp>
      <p:sp>
        <p:nvSpPr>
          <p:cNvPr id="6" name="Content Placeholder 3"/>
          <p:cNvSpPr>
            <a:spLocks noGrp="1"/>
          </p:cNvSpPr>
          <p:nvPr>
            <p:ph idx="1"/>
          </p:nvPr>
        </p:nvSpPr>
        <p:spPr/>
        <p:txBody>
          <a:bodyPr/>
          <a:lstStyle/>
          <a:p>
            <a:pPr>
              <a:defRPr/>
            </a:pPr>
            <a:r>
              <a:rPr lang="nb-NO" altLang="nb-NO" sz="2400" dirty="0" smtClean="0"/>
              <a:t>Akutte hendelser </a:t>
            </a:r>
          </a:p>
          <a:p>
            <a:pPr>
              <a:defRPr/>
            </a:pPr>
            <a:r>
              <a:rPr lang="nb-NO" altLang="nb-NO" sz="2400" dirty="0" smtClean="0"/>
              <a:t>Varsler fra ansatte (PHD-kandidater kan velge Si fra eller ansattvarsling ut fra sak) </a:t>
            </a:r>
          </a:p>
          <a:p>
            <a:pPr>
              <a:defRPr/>
            </a:pPr>
            <a:r>
              <a:rPr lang="nb-NO" altLang="nb-NO" sz="2400" dirty="0" smtClean="0"/>
              <a:t>Klage på enkeltvedtak som sensur, formelle feil ved eksamen, regelverk, forskrift, fuskesaker </a:t>
            </a:r>
          </a:p>
          <a:p>
            <a:pPr>
              <a:defRPr/>
            </a:pPr>
            <a:r>
              <a:rPr lang="nb-NO" altLang="nb-NO" sz="2400" dirty="0" smtClean="0"/>
              <a:t>Evalueringer av undervisning (form og innhold)</a:t>
            </a:r>
          </a:p>
          <a:p>
            <a:pPr marL="0" indent="0">
              <a:buFontTx/>
              <a:buNone/>
              <a:defRPr/>
            </a:pPr>
            <a:endParaRPr lang="nb-NO" altLang="nb-NO" sz="2400" dirty="0" smtClean="0"/>
          </a:p>
        </p:txBody>
      </p:sp>
    </p:spTree>
    <p:extLst>
      <p:ext uri="{BB962C8B-B14F-4D97-AF65-F5344CB8AC3E}">
        <p14:creationId xmlns:p14="http://schemas.microsoft.com/office/powerpoint/2010/main" val="103607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b-NO" dirty="0"/>
              <a:t>Enkle og mindre alvorlige saken svares ut pr e-post. </a:t>
            </a:r>
          </a:p>
          <a:p>
            <a:r>
              <a:rPr lang="nb-NO" dirty="0"/>
              <a:t>Saker som er mer alvorlige starter med </a:t>
            </a:r>
            <a:r>
              <a:rPr lang="nb-NO" dirty="0" smtClean="0"/>
              <a:t>kartleggingsmøter med involverte parter og eventuelle vitner.  </a:t>
            </a:r>
            <a:endParaRPr lang="nb-NO" dirty="0"/>
          </a:p>
          <a:p>
            <a:pPr marL="0" indent="0">
              <a:buNone/>
            </a:pPr>
            <a:endParaRPr lang="nb-NO" dirty="0" smtClean="0"/>
          </a:p>
          <a:p>
            <a:pPr marL="0" indent="0">
              <a:buNone/>
            </a:pPr>
            <a:r>
              <a:rPr lang="nb-NO" dirty="0" smtClean="0"/>
              <a:t>Hva </a:t>
            </a:r>
            <a:r>
              <a:rPr lang="nb-NO" dirty="0"/>
              <a:t>som skjer videre i </a:t>
            </a:r>
            <a:r>
              <a:rPr lang="nb-NO" dirty="0" smtClean="0"/>
              <a:t>en sak </a:t>
            </a:r>
            <a:r>
              <a:rPr lang="nb-NO" dirty="0"/>
              <a:t>vurderes etter å ha snakket med </a:t>
            </a:r>
            <a:r>
              <a:rPr lang="nb-NO" dirty="0" smtClean="0"/>
              <a:t>partene/vitner. </a:t>
            </a:r>
          </a:p>
          <a:p>
            <a:pPr marL="0" indent="0">
              <a:buNone/>
            </a:pPr>
            <a:endParaRPr lang="nb-NO" dirty="0"/>
          </a:p>
          <a:p>
            <a:pPr marL="0" indent="0">
              <a:buNone/>
            </a:pPr>
            <a:endParaRPr lang="nb-NO" dirty="0"/>
          </a:p>
          <a:p>
            <a:endParaRPr lang="nb-NO" dirty="0"/>
          </a:p>
          <a:p>
            <a:endParaRPr lang="nb-NO" dirty="0"/>
          </a:p>
        </p:txBody>
      </p:sp>
      <p:sp>
        <p:nvSpPr>
          <p:cNvPr id="5" name="Slide Number Placeholder 4"/>
          <p:cNvSpPr>
            <a:spLocks noGrp="1"/>
          </p:cNvSpPr>
          <p:nvPr>
            <p:ph type="sldNum" sz="quarter" idx="11"/>
          </p:nvPr>
        </p:nvSpPr>
        <p:spPr/>
        <p:txBody>
          <a:bodyPr/>
          <a:lstStyle/>
          <a:p>
            <a:pPr>
              <a:defRPr/>
            </a:pPr>
            <a:fld id="{F248601B-DFDF-B044-B450-3B98242EA36D}" type="slidenum">
              <a:rPr lang="en-US" smtClean="0">
                <a:solidFill>
                  <a:srgbClr val="808080"/>
                </a:solidFill>
              </a:rPr>
              <a:pPr>
                <a:defRPr/>
              </a:pPr>
              <a:t>5</a:t>
            </a:fld>
            <a:endParaRPr lang="en-US" dirty="0">
              <a:solidFill>
                <a:srgbClr val="808080"/>
              </a:solidFill>
            </a:endParaRPr>
          </a:p>
        </p:txBody>
      </p:sp>
      <p:sp>
        <p:nvSpPr>
          <p:cNvPr id="6" name="Title 1"/>
          <p:cNvSpPr>
            <a:spLocks noGrp="1"/>
          </p:cNvSpPr>
          <p:nvPr>
            <p:ph type="title"/>
          </p:nvPr>
        </p:nvSpPr>
        <p:spPr/>
        <p:txBody>
          <a:bodyPr/>
          <a:lstStyle/>
          <a:p>
            <a:r>
              <a:rPr lang="nb-NO" dirty="0" smtClean="0"/>
              <a:t>Hva skjer med sakene som meldes inn… </a:t>
            </a:r>
            <a:endParaRPr lang="nb-NO"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914" y="1002889"/>
            <a:ext cx="1004412" cy="825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926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Hva skjer med sakene som meldes inn… </a:t>
            </a:r>
            <a:endParaRPr lang="nb-NO" dirty="0"/>
          </a:p>
        </p:txBody>
      </p:sp>
      <p:sp>
        <p:nvSpPr>
          <p:cNvPr id="3" name="Content Placeholder 2"/>
          <p:cNvSpPr>
            <a:spLocks noGrp="1"/>
          </p:cNvSpPr>
          <p:nvPr>
            <p:ph idx="1"/>
          </p:nvPr>
        </p:nvSpPr>
        <p:spPr>
          <a:xfrm>
            <a:off x="741006" y="1891560"/>
            <a:ext cx="6768752" cy="4705792"/>
          </a:xfrm>
        </p:spPr>
        <p:txBody>
          <a:bodyPr/>
          <a:lstStyle/>
          <a:p>
            <a:pPr marL="0" indent="0">
              <a:buNone/>
            </a:pPr>
            <a:r>
              <a:rPr lang="nb-NO" sz="1600" dirty="0" smtClean="0"/>
              <a:t>De som involveres i sakene kan være</a:t>
            </a:r>
          </a:p>
          <a:p>
            <a:r>
              <a:rPr lang="nb-NO" sz="1600" dirty="0" err="1" smtClean="0"/>
              <a:t>ForVei</a:t>
            </a:r>
            <a:endParaRPr lang="nb-NO" sz="1600" dirty="0" smtClean="0"/>
          </a:p>
          <a:p>
            <a:r>
              <a:rPr lang="nb-NO" sz="1600" dirty="0" smtClean="0"/>
              <a:t>Ledelsen ved instituttene</a:t>
            </a:r>
          </a:p>
          <a:p>
            <a:r>
              <a:rPr lang="nb-NO" sz="1600" dirty="0" smtClean="0"/>
              <a:t>Andre i administrasjonen ved instituttene/fakultetet</a:t>
            </a:r>
          </a:p>
          <a:p>
            <a:r>
              <a:rPr lang="nb-NO" sz="1600" dirty="0" smtClean="0"/>
              <a:t>Si fra mottak ved andre fakulteter </a:t>
            </a:r>
          </a:p>
          <a:p>
            <a:r>
              <a:rPr lang="nb-NO" sz="1600" dirty="0" smtClean="0"/>
              <a:t>Læringsmiljøkontaktene </a:t>
            </a:r>
            <a:r>
              <a:rPr lang="nb-NO" sz="1600" dirty="0"/>
              <a:t>ved </a:t>
            </a:r>
            <a:r>
              <a:rPr lang="nb-NO" sz="1600" dirty="0" smtClean="0"/>
              <a:t>instituttene:</a:t>
            </a:r>
          </a:p>
          <a:p>
            <a:pPr marL="0" indent="0">
              <a:buNone/>
            </a:pPr>
            <a:endParaRPr lang="nb-NO" sz="1600" dirty="0" smtClean="0"/>
          </a:p>
          <a:p>
            <a:pPr lvl="1"/>
            <a:r>
              <a:rPr lang="nb-NO" sz="1400" kern="1200" dirty="0" smtClean="0">
                <a:solidFill>
                  <a:srgbClr val="000000"/>
                </a:solidFill>
              </a:rPr>
              <a:t>Farmasøytisk </a:t>
            </a:r>
            <a:r>
              <a:rPr lang="nb-NO" sz="1400" kern="1200" dirty="0">
                <a:solidFill>
                  <a:srgbClr val="000000"/>
                </a:solidFill>
              </a:rPr>
              <a:t>institutt		Nina </a:t>
            </a:r>
            <a:r>
              <a:rPr lang="nb-NO" sz="1400" kern="1200" dirty="0" smtClean="0">
                <a:solidFill>
                  <a:srgbClr val="000000"/>
                </a:solidFill>
              </a:rPr>
              <a:t>Woldene</a:t>
            </a:r>
          </a:p>
          <a:p>
            <a:pPr lvl="1"/>
            <a:r>
              <a:rPr lang="nb-NO" sz="1400" kern="1200" dirty="0" smtClean="0">
                <a:solidFill>
                  <a:srgbClr val="000000"/>
                </a:solidFill>
              </a:rPr>
              <a:t>Fysisk </a:t>
            </a:r>
            <a:r>
              <a:rPr lang="nb-NO" sz="1400" kern="1200" dirty="0">
                <a:solidFill>
                  <a:srgbClr val="000000"/>
                </a:solidFill>
              </a:rPr>
              <a:t>institutt			Grete </a:t>
            </a:r>
            <a:r>
              <a:rPr lang="nb-NO" sz="1400" kern="1200" dirty="0" smtClean="0">
                <a:solidFill>
                  <a:srgbClr val="000000"/>
                </a:solidFill>
              </a:rPr>
              <a:t>Stavik-Døvle</a:t>
            </a:r>
          </a:p>
          <a:p>
            <a:pPr lvl="1"/>
            <a:r>
              <a:rPr lang="nb-NO" sz="1400" kern="1200" dirty="0" smtClean="0">
                <a:solidFill>
                  <a:srgbClr val="000000"/>
                </a:solidFill>
              </a:rPr>
              <a:t>Institutt </a:t>
            </a:r>
            <a:r>
              <a:rPr lang="nb-NO" sz="1400" kern="1200" dirty="0">
                <a:solidFill>
                  <a:srgbClr val="000000"/>
                </a:solidFill>
              </a:rPr>
              <a:t>for geofag		</a:t>
            </a:r>
            <a:r>
              <a:rPr lang="nb-NO" sz="1400" kern="1200" dirty="0" smtClean="0">
                <a:solidFill>
                  <a:srgbClr val="000000"/>
                </a:solidFill>
              </a:rPr>
              <a:t>Marie Berstad</a:t>
            </a:r>
          </a:p>
          <a:p>
            <a:pPr lvl="1"/>
            <a:r>
              <a:rPr lang="nb-NO" sz="1400" kern="1200" dirty="0" smtClean="0">
                <a:solidFill>
                  <a:srgbClr val="000000"/>
                </a:solidFill>
              </a:rPr>
              <a:t>Institutt </a:t>
            </a:r>
            <a:r>
              <a:rPr lang="nb-NO" sz="1400" kern="1200" dirty="0">
                <a:solidFill>
                  <a:srgbClr val="000000"/>
                </a:solidFill>
              </a:rPr>
              <a:t>for informatikk		Kristin </a:t>
            </a:r>
            <a:r>
              <a:rPr lang="nb-NO" sz="1400" kern="1200" dirty="0" smtClean="0">
                <a:solidFill>
                  <a:srgbClr val="000000"/>
                </a:solidFill>
              </a:rPr>
              <a:t>Bråthen</a:t>
            </a:r>
          </a:p>
          <a:p>
            <a:pPr lvl="1"/>
            <a:r>
              <a:rPr lang="nb-NO" sz="1400" kern="1200" dirty="0" smtClean="0">
                <a:solidFill>
                  <a:srgbClr val="000000"/>
                </a:solidFill>
              </a:rPr>
              <a:t>Institutt </a:t>
            </a:r>
            <a:r>
              <a:rPr lang="nb-NO" sz="1400" kern="1200" dirty="0">
                <a:solidFill>
                  <a:srgbClr val="000000"/>
                </a:solidFill>
              </a:rPr>
              <a:t>for biovitenskap		My Hanh Tu</a:t>
            </a:r>
            <a:endParaRPr lang="nb-NO" sz="1400" kern="1200" dirty="0" smtClean="0">
              <a:solidFill>
                <a:srgbClr val="000000"/>
              </a:solidFill>
            </a:endParaRPr>
          </a:p>
          <a:p>
            <a:pPr lvl="1"/>
            <a:r>
              <a:rPr lang="nb-NO" sz="1400" kern="1200" dirty="0" smtClean="0">
                <a:solidFill>
                  <a:srgbClr val="000000"/>
                </a:solidFill>
              </a:rPr>
              <a:t>Institutt </a:t>
            </a:r>
            <a:r>
              <a:rPr lang="nb-NO" sz="1400" kern="1200" dirty="0">
                <a:solidFill>
                  <a:srgbClr val="000000"/>
                </a:solidFill>
              </a:rPr>
              <a:t>for teoretisk astrofysikk	</a:t>
            </a:r>
            <a:r>
              <a:rPr lang="nb-NO" sz="1400" kern="1200" dirty="0" err="1">
                <a:solidFill>
                  <a:srgbClr val="000000"/>
                </a:solidFill>
              </a:rPr>
              <a:t>Morsal</a:t>
            </a:r>
            <a:r>
              <a:rPr lang="nb-NO" sz="1400" kern="1200" dirty="0">
                <a:solidFill>
                  <a:srgbClr val="000000"/>
                </a:solidFill>
              </a:rPr>
              <a:t> Saba </a:t>
            </a:r>
            <a:endParaRPr lang="nb-NO" sz="1400" kern="1200" dirty="0" smtClean="0">
              <a:solidFill>
                <a:srgbClr val="000000"/>
              </a:solidFill>
            </a:endParaRPr>
          </a:p>
          <a:p>
            <a:pPr lvl="1"/>
            <a:r>
              <a:rPr lang="nb-NO" sz="1400" kern="1200" dirty="0" smtClean="0">
                <a:solidFill>
                  <a:srgbClr val="000000"/>
                </a:solidFill>
              </a:rPr>
              <a:t>Kjemisk institutt			Kirsti Ales Dalseth</a:t>
            </a:r>
          </a:p>
          <a:p>
            <a:pPr lvl="1"/>
            <a:r>
              <a:rPr lang="nb-NO" sz="1400" kern="1200" dirty="0" smtClean="0">
                <a:solidFill>
                  <a:srgbClr val="000000"/>
                </a:solidFill>
              </a:rPr>
              <a:t>Matematisk </a:t>
            </a:r>
            <a:r>
              <a:rPr lang="nb-NO" sz="1400" kern="1200" dirty="0">
                <a:solidFill>
                  <a:srgbClr val="000000"/>
                </a:solidFill>
              </a:rPr>
              <a:t>institutt		</a:t>
            </a:r>
            <a:r>
              <a:rPr lang="nb-NO" sz="1400" kern="1200" dirty="0" smtClean="0">
                <a:solidFill>
                  <a:srgbClr val="000000"/>
                </a:solidFill>
              </a:rPr>
              <a:t>Annika Rigenholt</a:t>
            </a:r>
          </a:p>
          <a:p>
            <a:pPr lvl="1"/>
            <a:r>
              <a:rPr lang="nb-NO" sz="1400" kern="1200" dirty="0" smtClean="0">
                <a:solidFill>
                  <a:srgbClr val="000000"/>
                </a:solidFill>
              </a:rPr>
              <a:t>Institutt </a:t>
            </a:r>
            <a:r>
              <a:rPr lang="nb-NO" sz="1400" kern="1200" dirty="0">
                <a:solidFill>
                  <a:srgbClr val="000000"/>
                </a:solidFill>
              </a:rPr>
              <a:t>for teknologisystemer	</a:t>
            </a:r>
            <a:r>
              <a:rPr lang="nb-NO" sz="1400" kern="1200" dirty="0" smtClean="0">
                <a:solidFill>
                  <a:srgbClr val="000000"/>
                </a:solidFill>
              </a:rPr>
              <a:t>Kaja </a:t>
            </a:r>
            <a:r>
              <a:rPr lang="nb-NO" sz="1400" kern="1200" dirty="0" err="1">
                <a:solidFill>
                  <a:srgbClr val="000000"/>
                </a:solidFill>
              </a:rPr>
              <a:t>Mosserud</a:t>
            </a:r>
            <a:r>
              <a:rPr lang="nb-NO" sz="1400" kern="1200" dirty="0">
                <a:solidFill>
                  <a:srgbClr val="000000"/>
                </a:solidFill>
              </a:rPr>
              <a:t>-Haavardsholm</a:t>
            </a:r>
          </a:p>
          <a:p>
            <a:endParaRPr lang="nb-NO" sz="1600" dirty="0"/>
          </a:p>
          <a:p>
            <a:pPr marL="0" indent="0">
              <a:buNone/>
            </a:pPr>
            <a:endParaRPr lang="nb-NO" dirty="0"/>
          </a:p>
          <a:p>
            <a:pPr marL="0" indent="0">
              <a:buNone/>
            </a:pPr>
            <a:endParaRPr lang="nb-NO" dirty="0"/>
          </a:p>
        </p:txBody>
      </p:sp>
      <p:sp>
        <p:nvSpPr>
          <p:cNvPr id="5" name="Slide Number Placeholder 4"/>
          <p:cNvSpPr>
            <a:spLocks noGrp="1"/>
          </p:cNvSpPr>
          <p:nvPr>
            <p:ph type="sldNum" sz="quarter" idx="11"/>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F248601B-DFDF-B044-B450-3B98242EA36D}" type="slidenum">
              <a:rPr kumimoji="0" lang="en-US" sz="700" b="0" i="0" u="none" strike="noStrike" kern="1200" cap="none" spc="0" normalizeH="0" baseline="0" noProof="0" smtClean="0">
                <a:ln>
                  <a:noFill/>
                </a:ln>
                <a:solidFill>
                  <a:srgbClr val="808080"/>
                </a:solidFill>
                <a:effectLst/>
                <a:uLnTx/>
                <a:uFillTx/>
                <a:latin typeface="Arial"/>
              </a:rPr>
              <a:pPr marL="0" marR="0" lvl="0" indent="0" algn="r" defTabSz="914400" rtl="0" eaLnBrk="0" fontAlgn="auto" latinLnBrk="0" hangingPunct="0">
                <a:lnSpc>
                  <a:spcPct val="100000"/>
                </a:lnSpc>
                <a:spcBef>
                  <a:spcPts val="0"/>
                </a:spcBef>
                <a:spcAft>
                  <a:spcPts val="0"/>
                </a:spcAft>
                <a:buClrTx/>
                <a:buSzTx/>
                <a:buFontTx/>
                <a:buNone/>
                <a:tabLst/>
                <a:defRPr/>
              </a:pPr>
              <a:t>6</a:t>
            </a:fld>
            <a:endParaRPr kumimoji="0" lang="en-US" sz="700" b="0" i="0" u="none" strike="noStrike" kern="1200" cap="none" spc="0" normalizeH="0" baseline="0" noProof="0" dirty="0">
              <a:ln>
                <a:noFill/>
              </a:ln>
              <a:solidFill>
                <a:srgbClr val="808080"/>
              </a:solidFill>
              <a:effectLst/>
              <a:uLnTx/>
              <a:uFillTx/>
              <a:latin typeface="Aria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951" y="1064406"/>
            <a:ext cx="1004412" cy="825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56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Prinsipper for saksbehandling</a:t>
            </a:r>
          </a:p>
        </p:txBody>
      </p:sp>
      <p:sp>
        <p:nvSpPr>
          <p:cNvPr id="4" name="Date Placeholder 3"/>
          <p:cNvSpPr>
            <a:spLocks noGrp="1"/>
          </p:cNvSpPr>
          <p:nvPr>
            <p:ph type="dt" sz="half" idx="10"/>
          </p:nvPr>
        </p:nvSpPr>
        <p:spPr/>
        <p:txBody>
          <a:bodyPr/>
          <a:lstStyle/>
          <a:p>
            <a:pPr>
              <a:defRPr/>
            </a:pPr>
            <a:endParaRPr lang="nb-NO" dirty="0">
              <a:solidFill>
                <a:srgbClr val="808080"/>
              </a:solidFill>
            </a:endParaRPr>
          </a:p>
        </p:txBody>
      </p:sp>
      <p:sp>
        <p:nvSpPr>
          <p:cNvPr id="5" name="Slide Number Placeholder 4"/>
          <p:cNvSpPr>
            <a:spLocks noGrp="1"/>
          </p:cNvSpPr>
          <p:nvPr>
            <p:ph type="sldNum" sz="quarter" idx="11"/>
          </p:nvPr>
        </p:nvSpPr>
        <p:spPr/>
        <p:txBody>
          <a:bodyPr/>
          <a:lstStyle/>
          <a:p>
            <a:pPr>
              <a:defRPr/>
            </a:pPr>
            <a:fld id="{F248601B-DFDF-B044-B450-3B98242EA36D}" type="slidenum">
              <a:rPr lang="en-US" smtClean="0">
                <a:solidFill>
                  <a:srgbClr val="808080"/>
                </a:solidFill>
              </a:rPr>
              <a:pPr>
                <a:defRPr/>
              </a:pPr>
              <a:t>7</a:t>
            </a:fld>
            <a:endParaRPr lang="en-US" dirty="0">
              <a:solidFill>
                <a:srgbClr val="808080"/>
              </a:solidFill>
            </a:endParaRPr>
          </a:p>
        </p:txBody>
      </p:sp>
      <p:sp>
        <p:nvSpPr>
          <p:cNvPr id="6" name="Plassholder for innhold 2"/>
          <p:cNvSpPr>
            <a:spLocks noGrp="1"/>
          </p:cNvSpPr>
          <p:nvPr>
            <p:ph idx="1"/>
          </p:nvPr>
        </p:nvSpPr>
        <p:spPr/>
        <p:txBody>
          <a:bodyPr/>
          <a:lstStyle/>
          <a:p>
            <a:r>
              <a:rPr lang="nb-NO" altLang="en-US" dirty="0" smtClean="0"/>
              <a:t>Sikker innmelding og arkivføring</a:t>
            </a:r>
          </a:p>
          <a:p>
            <a:r>
              <a:rPr lang="nb-NO" altLang="en-US" dirty="0" smtClean="0"/>
              <a:t>Undersøkelsesplikt</a:t>
            </a:r>
          </a:p>
          <a:p>
            <a:r>
              <a:rPr lang="nb-NO" altLang="en-US" dirty="0" smtClean="0"/>
              <a:t>Konfidensialitet</a:t>
            </a:r>
          </a:p>
          <a:p>
            <a:r>
              <a:rPr lang="nb-NO" altLang="en-US" dirty="0" smtClean="0"/>
              <a:t>Ivaretakelse og støtte til alle involverte parter</a:t>
            </a:r>
          </a:p>
          <a:p>
            <a:r>
              <a:rPr lang="nb-NO" altLang="en-US" dirty="0" smtClean="0"/>
              <a:t>Kontradiksjon- rett til å tilbakevise anklager</a:t>
            </a:r>
          </a:p>
          <a:p>
            <a:r>
              <a:rPr lang="nb-NO" altLang="en-US" dirty="0" smtClean="0"/>
              <a:t>Etterprøvbarhet og dokumentasjon </a:t>
            </a:r>
          </a:p>
          <a:p>
            <a:r>
              <a:rPr lang="nb-NO" altLang="en-US" dirty="0" smtClean="0"/>
              <a:t>Offentlig journal, innsyn og skjerming av sensitive opplysninger</a:t>
            </a:r>
          </a:p>
          <a:p>
            <a:r>
              <a:rPr lang="nb-NO" altLang="en-US" dirty="0" smtClean="0"/>
              <a:t>Transparens - Enhet for internrevisjon</a:t>
            </a:r>
            <a:endParaRPr lang="en-US" altLang="en-US" dirty="0" smtClean="0"/>
          </a:p>
        </p:txBody>
      </p:sp>
    </p:spTree>
    <p:extLst>
      <p:ext uri="{BB962C8B-B14F-4D97-AF65-F5344CB8AC3E}">
        <p14:creationId xmlns:p14="http://schemas.microsoft.com/office/powerpoint/2010/main" val="1782706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Anonymitet</a:t>
            </a:r>
          </a:p>
        </p:txBody>
      </p:sp>
      <p:sp>
        <p:nvSpPr>
          <p:cNvPr id="4" name="Date Placeholder 3"/>
          <p:cNvSpPr>
            <a:spLocks noGrp="1"/>
          </p:cNvSpPr>
          <p:nvPr>
            <p:ph type="dt" sz="half" idx="10"/>
          </p:nvPr>
        </p:nvSpPr>
        <p:spPr/>
        <p:txBody>
          <a:bodyPr/>
          <a:lstStyle/>
          <a:p>
            <a:pPr>
              <a:defRPr/>
            </a:pPr>
            <a:endParaRPr lang="nb-NO" dirty="0">
              <a:solidFill>
                <a:srgbClr val="808080"/>
              </a:solidFill>
            </a:endParaRPr>
          </a:p>
        </p:txBody>
      </p:sp>
      <p:sp>
        <p:nvSpPr>
          <p:cNvPr id="5" name="Slide Number Placeholder 4"/>
          <p:cNvSpPr>
            <a:spLocks noGrp="1"/>
          </p:cNvSpPr>
          <p:nvPr>
            <p:ph type="sldNum" sz="quarter" idx="11"/>
          </p:nvPr>
        </p:nvSpPr>
        <p:spPr/>
        <p:txBody>
          <a:bodyPr/>
          <a:lstStyle/>
          <a:p>
            <a:pPr>
              <a:defRPr/>
            </a:pPr>
            <a:fld id="{F248601B-DFDF-B044-B450-3B98242EA36D}" type="slidenum">
              <a:rPr lang="en-US" smtClean="0">
                <a:solidFill>
                  <a:srgbClr val="808080"/>
                </a:solidFill>
              </a:rPr>
              <a:pPr>
                <a:defRPr/>
              </a:pPr>
              <a:t>8</a:t>
            </a:fld>
            <a:endParaRPr lang="en-US" dirty="0">
              <a:solidFill>
                <a:srgbClr val="808080"/>
              </a:solidFill>
            </a:endParaRPr>
          </a:p>
        </p:txBody>
      </p:sp>
      <p:sp>
        <p:nvSpPr>
          <p:cNvPr id="6" name="Plassholder for innhold 2"/>
          <p:cNvSpPr>
            <a:spLocks noGrp="1"/>
          </p:cNvSpPr>
          <p:nvPr>
            <p:ph idx="1"/>
          </p:nvPr>
        </p:nvSpPr>
        <p:spPr/>
        <p:txBody>
          <a:bodyPr/>
          <a:lstStyle/>
          <a:p>
            <a:r>
              <a:rPr lang="nb-NO" altLang="en-US" dirty="0" smtClean="0"/>
              <a:t>Studentene kan melde inn saker anonymt gjennom studentombudet</a:t>
            </a:r>
          </a:p>
          <a:p>
            <a:r>
              <a:rPr lang="nb-NO" altLang="en-US" dirty="0" smtClean="0"/>
              <a:t>Begrenser mulighet for undersøkelse, dokumentasjon og sanksjon. </a:t>
            </a:r>
          </a:p>
          <a:p>
            <a:r>
              <a:rPr lang="nb-NO" altLang="en-US" dirty="0" smtClean="0"/>
              <a:t>Umulig i saker hvor varsler sitter med personlig bevisgrunnlag for saken.</a:t>
            </a:r>
          </a:p>
          <a:p>
            <a:r>
              <a:rPr lang="nb-NO" altLang="en-US" dirty="0" smtClean="0"/>
              <a:t>Alle har rett til å vite konkret hva de er anklaget for.</a:t>
            </a:r>
          </a:p>
          <a:p>
            <a:pPr marL="0" indent="0">
              <a:buNone/>
            </a:pPr>
            <a:endParaRPr lang="nb-NO" altLang="en-US" dirty="0"/>
          </a:p>
        </p:txBody>
      </p:sp>
    </p:spTree>
    <p:extLst>
      <p:ext uri="{BB962C8B-B14F-4D97-AF65-F5344CB8AC3E}">
        <p14:creationId xmlns:p14="http://schemas.microsoft.com/office/powerpoint/2010/main" val="381339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Hva gjør dere i MNSU hvis dere får vite om en alvorlig hendelse/sak av en student?</a:t>
            </a:r>
            <a:endParaRPr lang="nb-NO" dirty="0"/>
          </a:p>
        </p:txBody>
      </p:sp>
      <p:sp>
        <p:nvSpPr>
          <p:cNvPr id="3" name="Content Placeholder 2"/>
          <p:cNvSpPr>
            <a:spLocks noGrp="1"/>
          </p:cNvSpPr>
          <p:nvPr>
            <p:ph idx="1"/>
          </p:nvPr>
        </p:nvSpPr>
        <p:spPr/>
        <p:txBody>
          <a:bodyPr/>
          <a:lstStyle/>
          <a:p>
            <a:endParaRPr lang="nb-NO" dirty="0" smtClean="0"/>
          </a:p>
          <a:p>
            <a:r>
              <a:rPr lang="nb-NO" dirty="0" smtClean="0"/>
              <a:t>Snakk med studenten hvis du er komfortabel med det</a:t>
            </a:r>
          </a:p>
          <a:p>
            <a:r>
              <a:rPr lang="nb-NO" dirty="0" smtClean="0"/>
              <a:t>Husk at du ikke kan love at informasjon du får fra studenten blir mellom dere… </a:t>
            </a:r>
          </a:p>
          <a:p>
            <a:r>
              <a:rPr lang="nb-NO" dirty="0" smtClean="0"/>
              <a:t>Oppfordre til å melde det inn i Si-fra systemet</a:t>
            </a:r>
          </a:p>
          <a:p>
            <a:r>
              <a:rPr lang="nb-NO" dirty="0" smtClean="0"/>
              <a:t>Kontakte Kristine, Victoria eller læringsmiljøkontakt ved instituttet. </a:t>
            </a:r>
          </a:p>
        </p:txBody>
      </p:sp>
      <p:sp>
        <p:nvSpPr>
          <p:cNvPr id="4" name="Date Placeholder 3"/>
          <p:cNvSpPr>
            <a:spLocks noGrp="1"/>
          </p:cNvSpPr>
          <p:nvPr>
            <p:ph type="dt" sz="half" idx="10"/>
          </p:nvPr>
        </p:nvSpPr>
        <p:spPr/>
        <p:txBody>
          <a:bodyPr/>
          <a:lstStyle/>
          <a:p>
            <a:pPr>
              <a:defRPr/>
            </a:pPr>
            <a:endParaRPr lang="nb-NO" dirty="0">
              <a:solidFill>
                <a:srgbClr val="808080"/>
              </a:solidFill>
            </a:endParaRPr>
          </a:p>
        </p:txBody>
      </p:sp>
      <p:sp>
        <p:nvSpPr>
          <p:cNvPr id="5" name="Slide Number Placeholder 4"/>
          <p:cNvSpPr>
            <a:spLocks noGrp="1"/>
          </p:cNvSpPr>
          <p:nvPr>
            <p:ph type="sldNum" sz="quarter" idx="11"/>
          </p:nvPr>
        </p:nvSpPr>
        <p:spPr/>
        <p:txBody>
          <a:bodyPr/>
          <a:lstStyle/>
          <a:p>
            <a:pPr>
              <a:defRPr/>
            </a:pPr>
            <a:fld id="{F248601B-DFDF-B044-B450-3B98242EA36D}" type="slidenum">
              <a:rPr lang="en-US" smtClean="0">
                <a:solidFill>
                  <a:srgbClr val="808080"/>
                </a:solidFill>
              </a:rPr>
              <a:pPr>
                <a:defRPr/>
              </a:pPr>
              <a:t>9</a:t>
            </a:fld>
            <a:endParaRPr lang="en-US" dirty="0">
              <a:solidFill>
                <a:srgbClr val="808080"/>
              </a:solidFill>
            </a:endParaRPr>
          </a:p>
        </p:txBody>
      </p:sp>
    </p:spTree>
    <p:extLst>
      <p:ext uri="{BB962C8B-B14F-4D97-AF65-F5344CB8AC3E}">
        <p14:creationId xmlns:p14="http://schemas.microsoft.com/office/powerpoint/2010/main" val="2920692858"/>
      </p:ext>
    </p:extLst>
  </p:cSld>
  <p:clrMapOvr>
    <a:masterClrMapping/>
  </p:clrMapOvr>
</p:sld>
</file>

<file path=ppt/theme/theme1.xml><?xml version="1.0" encoding="utf-8"?>
<a:theme xmlns:a="http://schemas.openxmlformats.org/drawingml/2006/main" name="mn-2--bokm">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n-2--bokm">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3114</TotalTime>
  <Words>1559</Words>
  <Application>Microsoft Office PowerPoint</Application>
  <PresentationFormat>On-screen Show (4:3)</PresentationFormat>
  <Paragraphs>181</Paragraphs>
  <Slides>11</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ヒラギノ角ゴ Pro W3</vt:lpstr>
      <vt:lpstr>mn-2--bokm</vt:lpstr>
      <vt:lpstr>1_mn-2--bokm</vt:lpstr>
      <vt:lpstr> Litt om  Si-fra systemet</vt:lpstr>
      <vt:lpstr>Hvorfor har vi et Si-fra system?</vt:lpstr>
      <vt:lpstr>Hvordan kommer Si-fra saker til MN?</vt:lpstr>
      <vt:lpstr>Hva Si fra-systemet ikke skal brukes til: </vt:lpstr>
      <vt:lpstr>Hva skjer med sakene som meldes inn… </vt:lpstr>
      <vt:lpstr>Hva skjer med sakene som meldes inn… </vt:lpstr>
      <vt:lpstr>Prinsipper for saksbehandling</vt:lpstr>
      <vt:lpstr>Anonymitet</vt:lpstr>
      <vt:lpstr>Hva gjør dere i MNSU hvis dere får vite om en alvorlig hendelse/sak av en student?</vt:lpstr>
      <vt:lpstr>Hvilke virkemidler/tiltak har UiO anledning til å bruke?</vt:lpstr>
      <vt:lpstr>Innsyn i Si-fra sakene</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 om  Si fra systemet</dc:title>
  <dc:creator>Kristine Jøssang</dc:creator>
  <cp:lastModifiedBy>Marianne Jacobsen</cp:lastModifiedBy>
  <cp:revision>60</cp:revision>
  <dcterms:created xsi:type="dcterms:W3CDTF">2019-10-21T12:37:06Z</dcterms:created>
  <dcterms:modified xsi:type="dcterms:W3CDTF">2022-06-21T08:22:06Z</dcterms:modified>
</cp:coreProperties>
</file>