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20"/>
  </p:notesMasterIdLst>
  <p:handoutMasterIdLst>
    <p:handoutMasterId r:id="rId21"/>
  </p:handoutMasterIdLst>
  <p:sldIdLst>
    <p:sldId id="256" r:id="rId6"/>
    <p:sldId id="263" r:id="rId7"/>
    <p:sldId id="259" r:id="rId8"/>
    <p:sldId id="260" r:id="rId9"/>
    <p:sldId id="267" r:id="rId10"/>
    <p:sldId id="264" r:id="rId11"/>
    <p:sldId id="269" r:id="rId12"/>
    <p:sldId id="270" r:id="rId13"/>
    <p:sldId id="271" r:id="rId14"/>
    <p:sldId id="277" r:id="rId15"/>
    <p:sldId id="274" r:id="rId16"/>
    <p:sldId id="275" r:id="rId17"/>
    <p:sldId id="276" r:id="rId18"/>
    <p:sldId id="272" r:id="rId19"/>
  </p:sldIdLst>
  <p:sldSz cx="12192000" cy="6858000"/>
  <p:notesSz cx="6794500" cy="9931400"/>
  <p:custDataLst>
    <p:tags r:id="rId22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42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lle\Downloads\Alt-i-alt-progra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200" b="0" cap="none" baseline="0" dirty="0"/>
              <a:t>Alt i alt tilfredshet MN-programmer - endring fra 2022 til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4.0332572212608657E-2"/>
          <c:y val="9.0454115658497009E-2"/>
          <c:w val="0.92725272962466165"/>
          <c:h val="0.88333207817673165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'Sheet 1'!$G$5:$G$26</c:f>
              <c:strCache>
                <c:ptCount val="22"/>
                <c:pt idx="0">
                  <c:v>MNM2-INP </c:v>
                </c:pt>
                <c:pt idx="1">
                  <c:v>MNM2-INR </c:v>
                </c:pt>
                <c:pt idx="2">
                  <c:v>MNB-MAMI </c:v>
                </c:pt>
                <c:pt idx="3">
                  <c:v>MNM2-BIOS </c:v>
                </c:pt>
                <c:pt idx="4">
                  <c:v>MNB-MENT </c:v>
                </c:pt>
                <c:pt idx="5">
                  <c:v>MNM5-FARM </c:v>
                </c:pt>
                <c:pt idx="6">
                  <c:v>MNM2-ENT </c:v>
                </c:pt>
                <c:pt idx="7">
                  <c:v>MNB-FAS </c:v>
                </c:pt>
                <c:pt idx="8">
                  <c:v>MNM2-AST </c:v>
                </c:pt>
                <c:pt idx="9">
                  <c:v>MNB-INP </c:v>
                </c:pt>
                <c:pt idx="10">
                  <c:v>MNM2-GEO </c:v>
                </c:pt>
                <c:pt idx="11">
                  <c:v>MNBH-HONS </c:v>
                </c:pt>
                <c:pt idx="12">
                  <c:v>MNM2-EIT </c:v>
                </c:pt>
                <c:pt idx="13">
                  <c:v>MNB-INR</c:v>
                </c:pt>
                <c:pt idx="14">
                  <c:v>MNM2-CS </c:v>
                </c:pt>
                <c:pt idx="15">
                  <c:v>MNM2-FYS </c:v>
                </c:pt>
                <c:pt idx="16">
                  <c:v>MNB-GFK</c:v>
                </c:pt>
                <c:pt idx="17">
                  <c:v>MNM2-KJEMI </c:v>
                </c:pt>
                <c:pt idx="18">
                  <c:v>MNB-INS </c:v>
                </c:pt>
                <c:pt idx="19">
                  <c:v>MNB-BIOS </c:v>
                </c:pt>
                <c:pt idx="20">
                  <c:v>MNB-EIT </c:v>
                </c:pt>
                <c:pt idx="21">
                  <c:v>MNM2-INL </c:v>
                </c:pt>
              </c:strCache>
            </c:strRef>
          </c:cat>
          <c:val>
            <c:numRef>
              <c:f>'Sheet 1'!$H$5:$H$26</c:f>
              <c:numCache>
                <c:formatCode>#\ ##0.0_ ;\-#\ ##0.0\ </c:formatCode>
                <c:ptCount val="22"/>
                <c:pt idx="0">
                  <c:v>-1</c:v>
                </c:pt>
                <c:pt idx="1">
                  <c:v>-0.8</c:v>
                </c:pt>
                <c:pt idx="2">
                  <c:v>-0.7</c:v>
                </c:pt>
                <c:pt idx="3">
                  <c:v>-0.5</c:v>
                </c:pt>
                <c:pt idx="4">
                  <c:v>-0.4</c:v>
                </c:pt>
                <c:pt idx="5">
                  <c:v>-0.2</c:v>
                </c:pt>
                <c:pt idx="6">
                  <c:v>-0.2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0.1</c:v>
                </c:pt>
                <c:pt idx="11">
                  <c:v>0.2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0.4</c:v>
                </c:pt>
                <c:pt idx="16">
                  <c:v>0.4</c:v>
                </c:pt>
                <c:pt idx="17">
                  <c:v>0.6</c:v>
                </c:pt>
                <c:pt idx="18">
                  <c:v>0.7</c:v>
                </c:pt>
                <c:pt idx="19">
                  <c:v>0.8</c:v>
                </c:pt>
                <c:pt idx="20">
                  <c:v>0.9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E7-402A-A946-5B54EB5AF2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843766735"/>
        <c:axId val="647559887"/>
      </c:barChart>
      <c:catAx>
        <c:axId val="8437667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47559887"/>
        <c:crosses val="autoZero"/>
        <c:auto val="1"/>
        <c:lblAlgn val="ctr"/>
        <c:lblOffset val="100"/>
        <c:noMultiLvlLbl val="0"/>
      </c:catAx>
      <c:valAx>
        <c:axId val="647559887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\ ##0.0_ ;\-#\ ##0.0\ " sourceLinked="1"/>
        <c:majorTickMark val="out"/>
        <c:minorTickMark val="none"/>
        <c:tickLblPos val="nextTo"/>
        <c:crossAx val="843766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9486"/>
            <a:ext cx="5435600" cy="5002263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43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699680"/>
            <a:ext cx="5435600" cy="391048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0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72985F-36CD-4D87-8C89-674A558E80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548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9486"/>
            <a:ext cx="5435600" cy="5056681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53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9486"/>
            <a:ext cx="5435600" cy="5015867"/>
          </a:xfrm>
        </p:spPr>
        <p:txBody>
          <a:bodyPr/>
          <a:lstStyle/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5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1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92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666397"/>
            <a:ext cx="5435600" cy="5265003"/>
          </a:xfrm>
        </p:spPr>
        <p:txBody>
          <a:bodyPr/>
          <a:lstStyle/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29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9486"/>
            <a:ext cx="5765312" cy="4470022"/>
          </a:xfrm>
        </p:spPr>
        <p:txBody>
          <a:bodyPr/>
          <a:lstStyle/>
          <a:p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0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593272"/>
            <a:ext cx="5435600" cy="5151914"/>
          </a:xfrm>
        </p:spPr>
        <p:txBody>
          <a:bodyPr/>
          <a:lstStyle/>
          <a:p>
            <a:endParaRPr lang="nb-NO" sz="180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55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79486"/>
            <a:ext cx="5435600" cy="4471681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0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6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8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3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FDE277A-D1D4-46F7-9ED8-7C20DEB74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C57EEA8-87A3-4F4A-8A88-C8CF94340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39" imgH="343" progId="TCLayout.ActiveDocument.1">
                  <p:embed/>
                </p:oleObj>
              </mc:Choice>
              <mc:Fallback>
                <p:oleObj name="think-cell Slide" r:id="rId32" imgW="339" imgH="34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22D069C-C025-484F-B809-F6C032859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  <p:sldLayoutId id="2147483730" r:id="rId28"/>
    <p:sldLayoutId id="2147483731" r:id="rId29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">
            <a:extLst>
              <a:ext uri="{FF2B5EF4-FFF2-40B4-BE49-F238E27FC236}">
                <a16:creationId xmlns:a16="http://schemas.microsoft.com/office/drawing/2014/main" id="{53D5D846-A606-710A-5CB8-4D867AE98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</p:spPr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B20F6F85-3D40-3EAA-519B-BE59B922E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038" y="239167"/>
            <a:ext cx="5075367" cy="2387600"/>
          </a:xfrm>
        </p:spPr>
        <p:txBody>
          <a:bodyPr/>
          <a:lstStyle/>
          <a:p>
            <a:r>
              <a:rPr lang="en-US" sz="4500"/>
              <a:t>Det matematisk-naturvitenskapelige fakultet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71927C4-E30F-65C0-6C31-A0C212C452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9038" y="4112581"/>
            <a:ext cx="5080128" cy="226283"/>
          </a:xfrm>
        </p:spPr>
        <p:txBody>
          <a:bodyPr/>
          <a:lstStyle/>
          <a:p>
            <a:r>
              <a:rPr lang="en-US" dirty="0"/>
              <a:t>Mari </a:t>
            </a:r>
            <a:r>
              <a:rPr lang="en-US" dirty="0" err="1"/>
              <a:t>og</a:t>
            </a:r>
            <a:r>
              <a:rPr lang="en-US" dirty="0"/>
              <a:t> Yvonne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B103E3F-DB9E-ED25-FB77-E758E2DC03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3800" y="4379312"/>
            <a:ext cx="5075366" cy="226283"/>
          </a:xfrm>
        </p:spPr>
        <p:txBody>
          <a:bodyPr/>
          <a:lstStyle/>
          <a:p>
            <a:r>
              <a:rPr lang="en-US" dirty="0"/>
              <a:t>Studiebarometeret 2023 – MN-</a:t>
            </a:r>
            <a:r>
              <a:rPr lang="en-US" dirty="0" err="1"/>
              <a:t>resultater</a:t>
            </a:r>
            <a:endParaRPr lang="en-US" dirty="0"/>
          </a:p>
        </p:txBody>
      </p:sp>
      <p:sp>
        <p:nvSpPr>
          <p:cNvPr id="34" name="Date Placeholder 6">
            <a:extLst>
              <a:ext uri="{FF2B5EF4-FFF2-40B4-BE49-F238E27FC236}">
                <a16:creationId xmlns:a16="http://schemas.microsoft.com/office/drawing/2014/main" id="{E147BBF4-6F7D-1D7E-534F-C266985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/>
          <a:lstStyle/>
          <a:p>
            <a:r>
              <a:rPr lang="en-US" dirty="0"/>
              <a:t>STUT 06.03.2024</a:t>
            </a:r>
          </a:p>
        </p:txBody>
      </p:sp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829F77-4097-81BB-72B0-8D6168DE2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E202F1-CC65-B8B1-C8B3-71D68BF5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3E7280-56BB-0AD1-1584-BB7B2950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212407"/>
            <a:ext cx="11471910" cy="542658"/>
          </a:xfrm>
        </p:spPr>
        <p:txBody>
          <a:bodyPr/>
          <a:lstStyle/>
          <a:p>
            <a:r>
              <a:rPr lang="nb-NO" sz="3200" dirty="0"/>
              <a:t>Tekstsvar fra studentene på MN - eksempler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340AC3-7E9D-4D24-D370-023E1519B67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829054"/>
            <a:ext cx="11471910" cy="5368597"/>
          </a:xfrm>
          <a:ln>
            <a:solidFill>
              <a:srgbClr val="0A0000"/>
            </a:solidFill>
          </a:ln>
        </p:spPr>
        <p:txBody>
          <a:bodyPr/>
          <a:lstStyle/>
          <a:p>
            <a:r>
              <a:rPr lang="nb-NO" sz="1000" dirty="0"/>
              <a:t> </a:t>
            </a:r>
          </a:p>
          <a:p>
            <a:r>
              <a:rPr lang="nb-NO" sz="1800" dirty="0"/>
              <a:t>«Integrere mer aktiv læring i forelesningene. Få til en bedre dialog/samtale mellom foreleser og studenter…» </a:t>
            </a:r>
          </a:p>
          <a:p>
            <a:endParaRPr lang="nb-NO" sz="1000" dirty="0"/>
          </a:p>
          <a:p>
            <a:r>
              <a:rPr lang="nb-NO" sz="1800" dirty="0"/>
              <a:t> «Mer informasjon om hvilke muligheter vi har i arbeidslivet og hvordan pensum kan brukes videre i arbeidslivet»</a:t>
            </a:r>
          </a:p>
          <a:p>
            <a:endParaRPr lang="nb-NO" sz="1000" dirty="0"/>
          </a:p>
          <a:p>
            <a:r>
              <a:rPr lang="nb-NO" sz="1800" dirty="0"/>
              <a:t> «Mer aktiv læring i alle fag! Mindre forelesningsbasert, mer egenlæring utenom timene, og med diskusjon og relevante oppgaver i timene…»</a:t>
            </a:r>
          </a:p>
          <a:p>
            <a:endParaRPr lang="nb-NO" sz="1000" dirty="0"/>
          </a:p>
          <a:p>
            <a:r>
              <a:rPr lang="nb-NO" sz="1800" dirty="0"/>
              <a:t> «Om det hadde vært mulig; å gi alle forelesere kurs i pedagogikk for å gjøre forelesninger mer engasjerende.»</a:t>
            </a:r>
          </a:p>
          <a:p>
            <a:endParaRPr lang="nb-NO" sz="1000" dirty="0"/>
          </a:p>
          <a:p>
            <a:r>
              <a:rPr lang="nb-NO" sz="1800" dirty="0"/>
              <a:t> «At det tas opp eksempler på hvordan teorien vi lærer benyttes i verktøy som brukes i arbeidslivet»</a:t>
            </a:r>
          </a:p>
          <a:p>
            <a:endParaRPr lang="nb-NO" sz="1000" dirty="0"/>
          </a:p>
          <a:p>
            <a:r>
              <a:rPr lang="nb-NO" sz="1800" dirty="0"/>
              <a:t> «Mer aktive forelesninger, hvor studentene kan samarbeide og diskutere.»</a:t>
            </a:r>
          </a:p>
          <a:p>
            <a:r>
              <a:rPr lang="nb-NO" sz="1000" dirty="0"/>
              <a:t> </a:t>
            </a:r>
          </a:p>
          <a:p>
            <a:r>
              <a:rPr lang="nb-NO" sz="1800" dirty="0"/>
              <a:t> «Jeg savner bedre opplegg rundt gruppetimer»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248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B44CE-07EA-31E7-8D47-026608BDD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9" y="376301"/>
            <a:ext cx="6249919" cy="419049"/>
          </a:xfrm>
        </p:spPr>
        <p:txBody>
          <a:bodyPr/>
          <a:lstStyle/>
          <a:p>
            <a:r>
              <a:rPr lang="nb-NO" sz="32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Ekstra spørsmål i 2023:</a:t>
            </a:r>
            <a:br>
              <a:rPr lang="nb-NO" sz="36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9CB17-00CB-F436-3B35-797B7DF1C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29" y="1711312"/>
            <a:ext cx="10181839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endParaRPr lang="nb-NO" sz="1800" b="1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2023: Plan for gjennomføring av studieprogrammet, valg av studiested og valg av studieprogram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2023: Kunstig intelligens (KI), bruk og konkret bruk</a:t>
            </a:r>
          </a:p>
          <a:p>
            <a:endParaRPr lang="nb-N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B1B81-5374-71FD-8C5F-442935E0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59D1-5D53-4E7E-8743-3357EA6E9E4A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BC88-859E-511D-831A-26592DA46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02392-03D0-A883-B383-61E6A585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1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C2EB340-409A-1F5E-3886-0ECB9964421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35BE1C6-049A-3ABA-1724-2F91EB45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0" y="374877"/>
            <a:ext cx="11708664" cy="527825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20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2023: Kunstig intelligens (KI), bruk: I hvilken grad har du benyttet deg av kunstig intelligens (KI) i </a:t>
            </a:r>
            <a:r>
              <a:rPr lang="nb-NO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studiearbeidet ditt?</a:t>
            </a:r>
            <a:endParaRPr lang="nb-NO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3589C-76EC-1D79-1315-E77DD3F9705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264275"/>
            <a:ext cx="1162050" cy="269875"/>
          </a:xfrm>
        </p:spPr>
        <p:txBody>
          <a:bodyPr wrap="none"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70C44B34-8A32-432E-BC28-7545080B2414}" type="datetime1">
              <a:rPr lang="en-US" smtClean="0"/>
              <a:pPr>
                <a:spcAft>
                  <a:spcPts val="600"/>
                </a:spcAft>
              </a:pPr>
              <a:t>3/18/2024</a:t>
            </a:fld>
            <a:endParaRPr lang="en-US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190098B9-67F0-89D2-1E53-0ECA615A68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B03D32D-F1BC-4E9C-97E1-36CFF5B22341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35089CD-70D4-59CB-D9CF-5D3B1C28A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85178"/>
              </p:ext>
            </p:extLst>
          </p:nvPr>
        </p:nvGraphicFramePr>
        <p:xfrm>
          <a:off x="123290" y="1080086"/>
          <a:ext cx="10315254" cy="5022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6147">
                  <a:extLst>
                    <a:ext uri="{9D8B030D-6E8A-4147-A177-3AD203B41FA5}">
                      <a16:colId xmlns:a16="http://schemas.microsoft.com/office/drawing/2014/main" val="1902663736"/>
                    </a:ext>
                  </a:extLst>
                </a:gridCol>
                <a:gridCol w="886468">
                  <a:extLst>
                    <a:ext uri="{9D8B030D-6E8A-4147-A177-3AD203B41FA5}">
                      <a16:colId xmlns:a16="http://schemas.microsoft.com/office/drawing/2014/main" val="4130822090"/>
                    </a:ext>
                  </a:extLst>
                </a:gridCol>
                <a:gridCol w="1560475">
                  <a:extLst>
                    <a:ext uri="{9D8B030D-6E8A-4147-A177-3AD203B41FA5}">
                      <a16:colId xmlns:a16="http://schemas.microsoft.com/office/drawing/2014/main" val="1298623775"/>
                    </a:ext>
                  </a:extLst>
                </a:gridCol>
                <a:gridCol w="1423372">
                  <a:extLst>
                    <a:ext uri="{9D8B030D-6E8A-4147-A177-3AD203B41FA5}">
                      <a16:colId xmlns:a16="http://schemas.microsoft.com/office/drawing/2014/main" val="2460440516"/>
                    </a:ext>
                  </a:extLst>
                </a:gridCol>
                <a:gridCol w="1926784">
                  <a:extLst>
                    <a:ext uri="{9D8B030D-6E8A-4147-A177-3AD203B41FA5}">
                      <a16:colId xmlns:a16="http://schemas.microsoft.com/office/drawing/2014/main" val="1058151247"/>
                    </a:ext>
                  </a:extLst>
                </a:gridCol>
                <a:gridCol w="1842008">
                  <a:extLst>
                    <a:ext uri="{9D8B030D-6E8A-4147-A177-3AD203B41FA5}">
                      <a16:colId xmlns:a16="http://schemas.microsoft.com/office/drawing/2014/main" val="1099998288"/>
                    </a:ext>
                  </a:extLst>
                </a:gridCol>
              </a:tblGrid>
              <a:tr h="360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 dirty="0">
                          <a:effectLst/>
                        </a:rPr>
                        <a:t> %</a:t>
                      </a:r>
                      <a:endParaRPr lang="nb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Ofte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Av og til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Sjelden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Ikke brukt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Ikke svart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2192513921"/>
                  </a:ext>
                </a:extLst>
              </a:tr>
              <a:tr h="35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UiO (alle nivå)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9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21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22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34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13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1959690187"/>
                  </a:ext>
                </a:extLst>
              </a:tr>
              <a:tr h="35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TF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3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12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21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50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15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2554968155"/>
                  </a:ext>
                </a:extLst>
              </a:tr>
              <a:tr h="35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 dirty="0">
                          <a:effectLst/>
                        </a:rPr>
                        <a:t>JF</a:t>
                      </a:r>
                      <a:endParaRPr lang="nb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13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23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52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11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1960062825"/>
                  </a:ext>
                </a:extLst>
              </a:tr>
              <a:tr h="35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HF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3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14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19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51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13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669819659"/>
                  </a:ext>
                </a:extLst>
              </a:tr>
              <a:tr h="35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MN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20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29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19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18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13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2931564887"/>
                  </a:ext>
                </a:extLst>
              </a:tr>
              <a:tr h="35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OD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7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24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16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33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20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4152308817"/>
                  </a:ext>
                </a:extLst>
              </a:tr>
              <a:tr h="35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SV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9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24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29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28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10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187499383"/>
                  </a:ext>
                </a:extLst>
              </a:tr>
              <a:tr h="35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UV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7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18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24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32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19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3965527170"/>
                  </a:ext>
                </a:extLst>
              </a:tr>
              <a:tr h="35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MED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5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20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19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45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12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431297272"/>
                  </a:ext>
                </a:extLst>
              </a:tr>
              <a:tr h="35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 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 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 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 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 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 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2881239463"/>
                  </a:ext>
                </a:extLst>
              </a:tr>
              <a:tr h="35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MN (BA)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23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29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18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17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13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476615513"/>
                  </a:ext>
                </a:extLst>
              </a:tr>
              <a:tr h="35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MN (MA)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18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28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20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24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10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386590587"/>
                  </a:ext>
                </a:extLst>
              </a:tr>
              <a:tr h="35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MN (FARM)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10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36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22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>
                          <a:effectLst/>
                        </a:rPr>
                        <a:t>10</a:t>
                      </a:r>
                      <a:endParaRPr lang="nb-NO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200" dirty="0">
                          <a:effectLst/>
                        </a:rPr>
                        <a:t>22</a:t>
                      </a:r>
                      <a:endParaRPr lang="nb-NO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747" marR="81747" marT="0" marB="0" anchor="b"/>
                </a:tc>
                <a:extLst>
                  <a:ext uri="{0D108BD9-81ED-4DB2-BD59-A6C34878D82A}">
                    <a16:rowId xmlns:a16="http://schemas.microsoft.com/office/drawing/2014/main" val="112898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53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E66990E5-30A4-8677-C681-0DD67F836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B147F83-32BF-6036-FA61-D55C66D9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Side </a:t>
            </a:r>
            <a:fld id="{5251F420-7306-4E7C-A79E-F31A38F7D39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35BE1C6-049A-3ABA-1724-2F91EB45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pPr>
              <a:spcBef>
                <a:spcPts val="200"/>
              </a:spcBef>
            </a:pPr>
            <a:r>
              <a:rPr lang="nb-NO">
                <a:effectLst/>
              </a:rPr>
              <a:t>2023: Kunstig intelligens (KI), konkret bruk</a:t>
            </a:r>
            <a:endParaRPr lang="nb-NO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190098B9-67F0-89D2-1E53-0ECA615A684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1925" y="6264275"/>
            <a:ext cx="600075" cy="365125"/>
          </a:xfrm>
        </p:spPr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B03D32D-F1BC-4E9C-97E1-36CFF5B22341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24B4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524B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F9C3589C-76EC-1D79-1315-E77DD3F9705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264275"/>
            <a:ext cx="1162050" cy="269875"/>
          </a:xfrm>
        </p:spPr>
        <p:txBody>
          <a:bodyPr wrap="none" anchor="ctr">
            <a:normAutofit/>
          </a:bodyPr>
          <a:lstStyle/>
          <a:p>
            <a:pPr marL="0" marR="0" lvl="0" indent="0" algn="l" defTabSz="2286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0C44B34-8A32-432E-BC28-7545080B2414}" type="datetime1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2286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3/18/2024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7AFA91-E61F-DB9E-6146-24431DC6C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289744"/>
              </p:ext>
            </p:extLst>
          </p:nvPr>
        </p:nvGraphicFramePr>
        <p:xfrm>
          <a:off x="94187" y="1267194"/>
          <a:ext cx="11471914" cy="4140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8209">
                  <a:extLst>
                    <a:ext uri="{9D8B030D-6E8A-4147-A177-3AD203B41FA5}">
                      <a16:colId xmlns:a16="http://schemas.microsoft.com/office/drawing/2014/main" val="1104407268"/>
                    </a:ext>
                  </a:extLst>
                </a:gridCol>
                <a:gridCol w="1061366">
                  <a:extLst>
                    <a:ext uri="{9D8B030D-6E8A-4147-A177-3AD203B41FA5}">
                      <a16:colId xmlns:a16="http://schemas.microsoft.com/office/drawing/2014/main" val="2070475564"/>
                    </a:ext>
                  </a:extLst>
                </a:gridCol>
                <a:gridCol w="1061366">
                  <a:extLst>
                    <a:ext uri="{9D8B030D-6E8A-4147-A177-3AD203B41FA5}">
                      <a16:colId xmlns:a16="http://schemas.microsoft.com/office/drawing/2014/main" val="1669192672"/>
                    </a:ext>
                  </a:extLst>
                </a:gridCol>
                <a:gridCol w="1124388">
                  <a:extLst>
                    <a:ext uri="{9D8B030D-6E8A-4147-A177-3AD203B41FA5}">
                      <a16:colId xmlns:a16="http://schemas.microsoft.com/office/drawing/2014/main" val="1624948209"/>
                    </a:ext>
                  </a:extLst>
                </a:gridCol>
                <a:gridCol w="1124388">
                  <a:extLst>
                    <a:ext uri="{9D8B030D-6E8A-4147-A177-3AD203B41FA5}">
                      <a16:colId xmlns:a16="http://schemas.microsoft.com/office/drawing/2014/main" val="3258856459"/>
                    </a:ext>
                  </a:extLst>
                </a:gridCol>
                <a:gridCol w="1312197">
                  <a:extLst>
                    <a:ext uri="{9D8B030D-6E8A-4147-A177-3AD203B41FA5}">
                      <a16:colId xmlns:a16="http://schemas.microsoft.com/office/drawing/2014/main" val="1784494890"/>
                    </a:ext>
                  </a:extLst>
                </a:gridCol>
              </a:tblGrid>
              <a:tr h="532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%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UiO (alle nivå)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MN (alle nivå)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MN (BA)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MN (MA)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MN (FARM)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/>
                </a:tc>
                <a:extLst>
                  <a:ext uri="{0D108BD9-81ED-4DB2-BD59-A6C34878D82A}">
                    <a16:rowId xmlns:a16="http://schemas.microsoft.com/office/drawing/2014/main" val="2067229658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Annet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4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5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6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5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extLst>
                  <a:ext uri="{0D108BD9-81ED-4DB2-BD59-A6C34878D82A}">
                    <a16:rowId xmlns:a16="http://schemas.microsoft.com/office/drawing/2014/main" val="2162754888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>
                          <a:effectLst/>
                        </a:rPr>
                        <a:t>Forklare tema, pensum, konsepter, terminologi, etc.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36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51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58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43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48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extLst>
                  <a:ext uri="{0D108BD9-81ED-4DB2-BD59-A6C34878D82A}">
                    <a16:rowId xmlns:a16="http://schemas.microsoft.com/office/drawing/2014/main" val="3326585809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Generere lyd, bilde, eller video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1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3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3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3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extLst>
                  <a:ext uri="{0D108BD9-81ED-4DB2-BD59-A6C34878D82A}">
                    <a16:rowId xmlns:a16="http://schemas.microsoft.com/office/drawing/2014/main" val="1512095657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Generere/skrive kode (f.eks. til programmeringsverktøy)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13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34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36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38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8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extLst>
                  <a:ext uri="{0D108BD9-81ED-4DB2-BD59-A6C34878D82A}">
                    <a16:rowId xmlns:a16="http://schemas.microsoft.com/office/drawing/2014/main" val="1630241309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Generere/skrive tekst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9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15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13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17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10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extLst>
                  <a:ext uri="{0D108BD9-81ED-4DB2-BD59-A6C34878D82A}">
                    <a16:rowId xmlns:a16="http://schemas.microsoft.com/office/drawing/2014/main" val="3110230084"/>
                  </a:ext>
                </a:extLst>
              </a:tr>
              <a:tr h="532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Kvalitetssikre/redigere egen tekst (stavekontroll, omformulering, etc.)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20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29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24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38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18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extLst>
                  <a:ext uri="{0D108BD9-81ED-4DB2-BD59-A6C34878D82A}">
                    <a16:rowId xmlns:a16="http://schemas.microsoft.com/office/drawing/2014/main" val="1802949752"/>
                  </a:ext>
                </a:extLst>
              </a:tr>
              <a:tr h="532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Oppsummere eksisterende tekst (artikler, pensum, egne oppgaver, etc.)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21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26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29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20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24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extLst>
                  <a:ext uri="{0D108BD9-81ED-4DB2-BD59-A6C34878D82A}">
                    <a16:rowId xmlns:a16="http://schemas.microsoft.com/office/drawing/2014/main" val="2265262381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Oversette tekst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15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17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19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11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18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extLst>
                  <a:ext uri="{0D108BD9-81ED-4DB2-BD59-A6C34878D82A}">
                    <a16:rowId xmlns:a16="http://schemas.microsoft.com/office/drawing/2014/main" val="2547265211"/>
                  </a:ext>
                </a:extLst>
              </a:tr>
              <a:tr h="532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Som "diskusjonspartner", inspirasjon for oppgaver, idémyldring, etc.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22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27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29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26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18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extLst>
                  <a:ext uri="{0D108BD9-81ED-4DB2-BD59-A6C34878D82A}">
                    <a16:rowId xmlns:a16="http://schemas.microsoft.com/office/drawing/2014/main" val="3886373717"/>
                  </a:ext>
                </a:extLst>
              </a:tr>
              <a:tr h="287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Bruker ikke KI (tidligere svart bruker ikke eller ikke svart)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48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32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30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34</a:t>
                      </a: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500">
                          <a:effectLst/>
                        </a:rPr>
                        <a:t>34</a:t>
                      </a: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97" marR="57997" marT="0" marB="0" anchor="b"/>
                </a:tc>
                <a:extLst>
                  <a:ext uri="{0D108BD9-81ED-4DB2-BD59-A6C34878D82A}">
                    <a16:rowId xmlns:a16="http://schemas.microsoft.com/office/drawing/2014/main" val="2391167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592C8-EBAE-4BC4-8244-0B1682661C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03D32D-F1BC-4E9C-97E1-36CFF5B22341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18DCA-1C4C-1881-07C4-20F4515AD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2503593"/>
            <a:ext cx="5735956" cy="1914295"/>
          </a:xfrm>
        </p:spPr>
        <p:txBody>
          <a:bodyPr anchor="t">
            <a:normAutofit/>
          </a:bodyPr>
          <a:lstStyle/>
          <a:p>
            <a:r>
              <a:rPr lang="nb-NO" sz="3500" dirty="0"/>
              <a:t>Noen refleksjoner til slutt?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E9E5197-6920-A1E3-4C42-C522022EFC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2667" y="1768008"/>
            <a:ext cx="5863168" cy="4351338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2DEAF82-9369-CF50-AC3F-AFFCD6DCF77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096000" y="626352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98A1D73-776F-4D50-87D8-2CE84E6B2F86}" type="datetime1">
              <a:rPr lang="en-US" smtClean="0"/>
              <a:pPr>
                <a:spcAft>
                  <a:spcPts val="600"/>
                </a:spcAft>
              </a:pPr>
              <a:t>3/18/2024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47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FB2C39F2-B70C-8E16-F188-D6870513EC0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884380"/>
            <a:ext cx="11950700" cy="4511390"/>
          </a:xfrm>
          <a:noFill/>
        </p:spPr>
      </p:pic>
    </p:spTree>
    <p:extLst>
      <p:ext uri="{BB962C8B-B14F-4D97-AF65-F5344CB8AC3E}">
        <p14:creationId xmlns:p14="http://schemas.microsoft.com/office/powerpoint/2010/main" val="197470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Oversikt fakultet totaltall">
            <a:extLst>
              <a:ext uri="{FF2B5EF4-FFF2-40B4-BE49-F238E27FC236}">
                <a16:creationId xmlns:a16="http://schemas.microsoft.com/office/drawing/2014/main" id="{E1D8C3E6-B90B-49E5-B163-45BB8AC51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8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Oversikt fakultet totaltall">
            <a:extLst>
              <a:ext uri="{FF2B5EF4-FFF2-40B4-BE49-F238E27FC236}">
                <a16:creationId xmlns:a16="http://schemas.microsoft.com/office/drawing/2014/main" id="{E1D8C3E6-B90B-49E5-B163-45BB8AC51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2967E4-2217-DC65-9E0D-A29355FDE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94" y="1669530"/>
            <a:ext cx="8486012" cy="250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00853-BFAE-FA63-9676-0FBD27D6CE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94" y="2044434"/>
            <a:ext cx="8486012" cy="2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1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BB319F-466A-0ACB-05A7-927EF7394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485" y="171893"/>
            <a:ext cx="4865030" cy="651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3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8942716-2414-D3CA-3D60-53A50E65CB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491118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048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723EF992-9757-AE38-3809-A653DAF4B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66" y="68263"/>
            <a:ext cx="9101667" cy="614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08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64428306-BFBA-F032-61E9-88127BC7F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AEF88-3B03-6AEA-8CAD-6860052A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03D32D-F1BC-4E9C-97E1-36CFF5B22341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8A509-2E61-DA22-BE1F-D03C1A4C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b-NO" sz="3200" dirty="0"/>
              <a:t>Tidsbruk totalt MN: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5C8AB4-1796-E517-7EFB-6C38D689D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4" y="2529939"/>
            <a:ext cx="11471910" cy="192288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8253832-B60A-577E-EED7-91989D24A2A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096000" y="6263528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499F84F-550E-4AE7-B386-3C88C2DBD15B}" type="datetime1">
              <a:rPr lang="en-US" smtClean="0"/>
              <a:pPr>
                <a:spcAft>
                  <a:spcPts val="600"/>
                </a:spcAft>
              </a:pPr>
              <a:t>3/18/2024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02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83510872-3800-B127-9C0B-5B94265F3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CA798-9D04-C5C1-553D-78AE855F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6367" y="6263528"/>
            <a:ext cx="59946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B03D32D-F1BC-4E9C-97E1-36CFF5B22341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FF8CD-6059-8B85-0FCC-34F4BEB1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 anchor="t">
            <a:normAutofit/>
          </a:bodyPr>
          <a:lstStyle/>
          <a:p>
            <a:r>
              <a:rPr lang="nb-NO" sz="3200" dirty="0"/>
              <a:t>Tidsbruk MN – bachelor, 2-årig master, 5-årig master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F8D0A-5954-CB03-7F77-D5A33DFC4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42" y="1082726"/>
            <a:ext cx="8534914" cy="481731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AE7F1DB-C1DE-940D-6FA2-FB355CC97EC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6143624" y="6172200"/>
            <a:ext cx="2695575" cy="456453"/>
          </a:xfrm>
        </p:spPr>
        <p:txBody>
          <a:bodyPr/>
          <a:lstStyle/>
          <a:p>
            <a:pPr>
              <a:spcAft>
                <a:spcPts val="600"/>
              </a:spcAft>
            </a:pPr>
            <a:fld id="{73953ED3-732A-40F8-9F64-7B2B3D896665}" type="datetime1">
              <a:rPr lang="en-US" smtClean="0"/>
              <a:pPr>
                <a:spcAft>
                  <a:spcPts val="600"/>
                </a:spcAft>
              </a:pPr>
              <a:t>3/18/2024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09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3" ma:contentTypeDescription="Opprett et nytt dokument." ma:contentTypeScope="" ma:versionID="5455942cb6f0bea4a5be7aed3bead13f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5fb6ac5289525f1f15273a3106bcccc3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B9CF10-6C6A-444C-B05E-E78C1785A52C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e5e35b8c-bb2a-40e7-acd7-beed1d1f14b8"/>
    <ds:schemaRef ds:uri="http://schemas.microsoft.com/office/infopath/2007/PartnerControls"/>
    <ds:schemaRef ds:uri="45a9c032-1c21-4297-bc4a-1b0e359a6c1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72580FF-7F01-4AAE-8F7B-56E7B4750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237</TotalTime>
  <Words>538</Words>
  <Application>Microsoft Office PowerPoint</Application>
  <PresentationFormat>Widescreen</PresentationFormat>
  <Paragraphs>206</Paragraphs>
  <Slides>14</Slides>
  <Notes>13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2" baseType="lpstr">
      <vt:lpstr>Arial</vt:lpstr>
      <vt:lpstr>Arial, sans-serif</vt:lpstr>
      <vt:lpstr>Calibri</vt:lpstr>
      <vt:lpstr>Calibri Light</vt:lpstr>
      <vt:lpstr>Symbol</vt:lpstr>
      <vt:lpstr>Wingdings</vt:lpstr>
      <vt:lpstr>Office Theme</vt:lpstr>
      <vt:lpstr>think-cell Slide</vt:lpstr>
      <vt:lpstr>Det matematisk-naturvitenskapelige fakultet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Tidsbruk totalt MN:</vt:lpstr>
      <vt:lpstr>Tidsbruk MN – bachelor, 2-årig master, 5-årig master</vt:lpstr>
      <vt:lpstr>Tekstsvar fra studentene på MN - eksempler</vt:lpstr>
      <vt:lpstr>Ekstra spørsmål i 2023: </vt:lpstr>
      <vt:lpstr>2023: Kunstig intelligens (KI), bruk: I hvilken grad har du benyttet deg av kunstig intelligens (KI) i studiearbeidet ditt?</vt:lpstr>
      <vt:lpstr>2023: Kunstig intelligens (KI), konkret bruk</vt:lpstr>
      <vt:lpstr>Noen refleksjoner til slutt?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matematisk-naturvitenskapelige fakultet</dc:title>
  <dc:creator>Yvonne Halle</dc:creator>
  <cp:lastModifiedBy>Marianne Jacobsen</cp:lastModifiedBy>
  <cp:revision>2</cp:revision>
  <cp:lastPrinted>2024-03-06T07:13:24Z</cp:lastPrinted>
  <dcterms:created xsi:type="dcterms:W3CDTF">2024-03-05T18:31:27Z</dcterms:created>
  <dcterms:modified xsi:type="dcterms:W3CDTF">2024-03-18T11:47:03Z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