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 dirty="0"/>
              <a:t>Det matematisk-naturvitenskapelige fakultet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Yvonne Halle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Studiekvalitetsmidler 2024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STUT 06.03.2024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82CD4901-2234-4BF1-59CD-E27F6E5D6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F698B37-BA5B-42B0-1FB2-B399E48E12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Søknader og tildelinger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960C-DCD9-5DC5-9E73-E3C9F7A32D8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75916"/>
            <a:ext cx="11471910" cy="542657"/>
          </a:xfrm>
        </p:spPr>
        <p:txBody>
          <a:bodyPr vert="horz" lIns="0" tIns="0" rIns="0" bIns="0" rtlCol="0" anchor="t">
            <a:normAutofit fontScale="40000" lnSpcReduction="20000"/>
          </a:bodyPr>
          <a:lstStyle/>
          <a:p>
            <a:endParaRPr lang="en-US" kern="1200" dirty="0">
              <a:latin typeface="+mn-lt"/>
              <a:ea typeface="+mn-ea"/>
              <a:cs typeface="+mn-cs"/>
            </a:endParaRPr>
          </a:p>
          <a:p>
            <a:r>
              <a:rPr lang="nb-NO" sz="6000" kern="1200" dirty="0">
                <a:latin typeface="+mn-lt"/>
                <a:ea typeface="+mn-ea"/>
                <a:cs typeface="+mn-cs"/>
              </a:rPr>
              <a:t>Søknader per institutt:</a:t>
            </a:r>
            <a:r>
              <a:rPr lang="nb-NO" sz="6000" dirty="0"/>
              <a:t>			     </a:t>
            </a:r>
            <a:r>
              <a:rPr lang="nb-NO" sz="6000" kern="1200" dirty="0">
                <a:latin typeface="+mn-lt"/>
                <a:ea typeface="+mn-ea"/>
                <a:cs typeface="+mn-cs"/>
              </a:rPr>
              <a:t>Tildelinger per institutt: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69918-C0D4-7561-81E8-D7B20E97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4" y="1797224"/>
            <a:ext cx="5611759" cy="384060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B33D7-0523-5405-8533-172F27AB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77" y="1828601"/>
            <a:ext cx="5611759" cy="37778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6018B-4DAE-5128-C86E-F6C38898F3DC}"/>
              </a:ext>
            </a:extLst>
          </p:cNvPr>
          <p:cNvSpPr txBox="1"/>
          <p:nvPr/>
        </p:nvSpPr>
        <p:spPr>
          <a:xfrm>
            <a:off x="6254077" y="5701063"/>
            <a:ext cx="2241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 En søknad ikke endelig avklart enda</a:t>
            </a:r>
          </a:p>
        </p:txBody>
      </p:sp>
    </p:spTree>
    <p:extLst>
      <p:ext uri="{BB962C8B-B14F-4D97-AF65-F5344CB8AC3E}">
        <p14:creationId xmlns:p14="http://schemas.microsoft.com/office/powerpoint/2010/main" val="182612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7F1BF0A-53E1-3C16-8D14-DDB384C5CDB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Antall prosjekter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44" y="1082726"/>
            <a:ext cx="11471910" cy="4947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914446">
              <a:lnSpc>
                <a:spcPct val="90000"/>
              </a:lnSpc>
              <a:spcBef>
                <a:spcPts val="1150"/>
              </a:spcBef>
            </a:pPr>
            <a:r>
              <a:rPr lang="en-US" sz="1100" kern="1200">
                <a:latin typeface="+mn-lt"/>
                <a:ea typeface="+mn-ea"/>
                <a:cs typeface="+mn-cs"/>
              </a:rPr>
              <a:t>Totalt antall prosjekter søkt: 31 (25 SKM + 6 CCSE)</a:t>
            </a:r>
          </a:p>
          <a:p>
            <a:pPr defTabSz="914446">
              <a:lnSpc>
                <a:spcPct val="90000"/>
              </a:lnSpc>
              <a:spcBef>
                <a:spcPts val="1150"/>
              </a:spcBef>
            </a:pPr>
            <a:r>
              <a:rPr lang="en-US" sz="1100" kern="1200">
                <a:latin typeface="+mn-lt"/>
                <a:ea typeface="+mn-ea"/>
                <a:cs typeface="+mn-cs"/>
              </a:rPr>
              <a:t>Totalt antall prosjekter tildelt: 29 (24 SKM + 5 CCSE)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57F0377-ACDC-FF68-6FDA-8C5D3CDD7740}"/>
              </a:ext>
            </a:extLst>
          </p:cNvPr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4254571740"/>
              </p:ext>
            </p:extLst>
          </p:nvPr>
        </p:nvGraphicFramePr>
        <p:xfrm>
          <a:off x="360043" y="1757498"/>
          <a:ext cx="10704198" cy="335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2105">
                  <a:extLst>
                    <a:ext uri="{9D8B030D-6E8A-4147-A177-3AD203B41FA5}">
                      <a16:colId xmlns:a16="http://schemas.microsoft.com/office/drawing/2014/main" val="2930304378"/>
                    </a:ext>
                  </a:extLst>
                </a:gridCol>
                <a:gridCol w="1274779">
                  <a:extLst>
                    <a:ext uri="{9D8B030D-6E8A-4147-A177-3AD203B41FA5}">
                      <a16:colId xmlns:a16="http://schemas.microsoft.com/office/drawing/2014/main" val="3594329889"/>
                    </a:ext>
                  </a:extLst>
                </a:gridCol>
                <a:gridCol w="1477314">
                  <a:extLst>
                    <a:ext uri="{9D8B030D-6E8A-4147-A177-3AD203B41FA5}">
                      <a16:colId xmlns:a16="http://schemas.microsoft.com/office/drawing/2014/main" val="2631020259"/>
                    </a:ext>
                  </a:extLst>
                </a:gridCol>
              </a:tblGrid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 dirty="0">
                          <a:effectLst/>
                        </a:rPr>
                        <a:t>Post:</a:t>
                      </a:r>
                      <a:endParaRPr lang="nb-NO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Søkt: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Tildelt: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69137715"/>
                  </a:ext>
                </a:extLst>
              </a:tr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1: Utvikling av programmer, emner og undervisning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13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12*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1585971983"/>
                  </a:ext>
                </a:extLst>
              </a:tr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2: Læringsmiljø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9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9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3416843486"/>
                  </a:ext>
                </a:extLst>
              </a:tr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3: Arbeidsmiljø/undervinsingsmiljø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3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3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36724257"/>
                  </a:ext>
                </a:extLst>
              </a:tr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4: CCSE-midler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6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5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4205052848"/>
                  </a:ext>
                </a:extLst>
              </a:tr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5: Undervinsing for bærekraft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 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 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4039080179"/>
                  </a:ext>
                </a:extLst>
              </a:tr>
              <a:tr h="479481">
                <a:tc>
                  <a:txBody>
                    <a:bodyPr/>
                    <a:lstStyle/>
                    <a:p>
                      <a:pPr algn="l" fontAlgn="b"/>
                      <a:r>
                        <a:rPr lang="nb-NO" sz="2700" u="none" strike="noStrike">
                          <a:effectLst/>
                        </a:rPr>
                        <a:t>Totalt: 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>
                          <a:effectLst/>
                        </a:rPr>
                        <a:t>31</a:t>
                      </a:r>
                      <a:endParaRPr lang="nb-NO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700" u="none" strike="noStrike" dirty="0">
                          <a:effectLst/>
                        </a:rPr>
                        <a:t>29</a:t>
                      </a:r>
                      <a:endParaRPr lang="nb-NO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43" marR="18843" marT="18843" marB="0" anchor="b"/>
                </a:tc>
                <a:extLst>
                  <a:ext uri="{0D108BD9-81ED-4DB2-BD59-A6C34878D82A}">
                    <a16:rowId xmlns:a16="http://schemas.microsoft.com/office/drawing/2014/main" val="417526978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F1D06F-5F9A-091F-F6DD-43A6497E5977}"/>
              </a:ext>
            </a:extLst>
          </p:cNvPr>
          <p:cNvSpPr txBox="1"/>
          <p:nvPr/>
        </p:nvSpPr>
        <p:spPr>
          <a:xfrm>
            <a:off x="360043" y="5293888"/>
            <a:ext cx="238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 En søknad ikke endelig avklart enda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1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Strukket oss langt for å kunne støtte mange prosjekter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Innenfor «kriteriene»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Gir ikke penger til tilbud vi mener institutt/fakultet/UiO vanligvis dekker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CCSE gir kun lønnsmidler (til studenter som ansettes på CCSE)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dekker (normalt) ikke lønnsmidler til </a:t>
            </a:r>
            <a:r>
              <a:rPr lang="nb-NO" dirty="0" err="1"/>
              <a:t>ph.d</a:t>
            </a:r>
            <a:r>
              <a:rPr lang="nb-NO" dirty="0"/>
              <a:t>. og post.doc</a:t>
            </a:r>
          </a:p>
          <a:p>
            <a:pPr marL="0" indent="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Mye penger, tar kontakt ved spørsmål, lite tid å bruke på uklare søknader </a:t>
            </a:r>
          </a:p>
        </p:txBody>
      </p:sp>
    </p:spTree>
    <p:extLst>
      <p:ext uri="{BB962C8B-B14F-4D97-AF65-F5344CB8AC3E}">
        <p14:creationId xmlns:p14="http://schemas.microsoft.com/office/powerpoint/2010/main" val="131073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Rutiner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Tildelinger i 2022: Brukes i løpet av prosjektår (fra tildeling i mars/april – til rapportering i februar), kan videreføres til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Tildelinger i 2023: Gjøres opp etter rapporteringsfrist i februar, søknader om videreføringer til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Tildelinger i 2024: Prosjektår endres til kalenderår (tildeling i januar – rapportering og overføring av tildelte midler i desember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søknadsfrist november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REAL Prat</a:t>
            </a:r>
          </a:p>
        </p:txBody>
      </p:sp>
    </p:spTree>
    <p:extLst>
      <p:ext uri="{BB962C8B-B14F-4D97-AF65-F5344CB8AC3E}">
        <p14:creationId xmlns:p14="http://schemas.microsoft.com/office/powerpoint/2010/main" val="265067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Refleksjoner: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Nettskjema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Oversikt over søknader på en nettside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Informasjon om utlysning og REAL Prat </a:t>
            </a:r>
          </a:p>
        </p:txBody>
      </p:sp>
    </p:spTree>
    <p:extLst>
      <p:ext uri="{BB962C8B-B14F-4D97-AF65-F5344CB8AC3E}">
        <p14:creationId xmlns:p14="http://schemas.microsoft.com/office/powerpoint/2010/main" val="3622906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5a9c032-1c21-4297-bc4a-1b0e359a6c15"/>
    <ds:schemaRef ds:uri="http://purl.org/dc/elements/1.1/"/>
    <ds:schemaRef ds:uri="http://schemas.openxmlformats.org/package/2006/metadata/core-properties"/>
    <ds:schemaRef ds:uri="e5e35b8c-bb2a-40e7-acd7-beed1d1f14b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603</TotalTime>
  <Words>277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Arial, sans-serif</vt:lpstr>
      <vt:lpstr>Calibri</vt:lpstr>
      <vt:lpstr>Wingdings</vt:lpstr>
      <vt:lpstr>Office Theme</vt:lpstr>
      <vt:lpstr>think-cell Slide</vt:lpstr>
      <vt:lpstr>Det matematisk-naturvitenskapelige fakultet</vt:lpstr>
      <vt:lpstr>Søknader og tildelinger 2024</vt:lpstr>
      <vt:lpstr>Antall prosjekter</vt:lpstr>
      <vt:lpstr>Vurderinger</vt:lpstr>
      <vt:lpstr>Rutiner</vt:lpstr>
      <vt:lpstr>Refleksjoner: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matematisk-naturvitenskapelige fakultet</dc:title>
  <dc:creator>Yvonne Halle</dc:creator>
  <cp:lastModifiedBy>Marianne Jacobsen</cp:lastModifiedBy>
  <cp:revision>20</cp:revision>
  <dcterms:created xsi:type="dcterms:W3CDTF">2023-04-21T09:03:28Z</dcterms:created>
  <dcterms:modified xsi:type="dcterms:W3CDTF">2024-03-18T11:48:04Z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