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A8B5-B747-4F7B-9CCD-51B762E55A14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FB2F-592D-483D-92F6-7572A654FD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4209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A8B5-B747-4F7B-9CCD-51B762E55A14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FB2F-592D-483D-92F6-7572A654FD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116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A8B5-B747-4F7B-9CCD-51B762E55A14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FB2F-592D-483D-92F6-7572A654FD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131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A8B5-B747-4F7B-9CCD-51B762E55A14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FB2F-592D-483D-92F6-7572A654FD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861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A8B5-B747-4F7B-9CCD-51B762E55A14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FB2F-592D-483D-92F6-7572A654FD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756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A8B5-B747-4F7B-9CCD-51B762E55A14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FB2F-592D-483D-92F6-7572A654FD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016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A8B5-B747-4F7B-9CCD-51B762E55A14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FB2F-592D-483D-92F6-7572A654FD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144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A8B5-B747-4F7B-9CCD-51B762E55A14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FB2F-592D-483D-92F6-7572A654FD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228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A8B5-B747-4F7B-9CCD-51B762E55A14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FB2F-592D-483D-92F6-7572A654FD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985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A8B5-B747-4F7B-9CCD-51B762E55A14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FB2F-592D-483D-92F6-7572A654FD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051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A8B5-B747-4F7B-9CCD-51B762E55A14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FB2F-592D-483D-92F6-7572A654FD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87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2A8B5-B747-4F7B-9CCD-51B762E55A14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DFB2F-592D-483D-92F6-7572A654FD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220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Rapport fra </a:t>
            </a:r>
            <a:r>
              <a:rPr lang="nb-NO"/>
              <a:t>ekstern evalueringskomite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2944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8. </a:t>
            </a:r>
            <a:r>
              <a:rPr lang="nb-NO" dirty="0" err="1"/>
              <a:t>Outreach</a:t>
            </a:r>
            <a:r>
              <a:rPr lang="nb-NO" dirty="0"/>
              <a:t> og karriere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highlight>
                  <a:srgbClr val="FFFF00"/>
                </a:highlight>
              </a:rPr>
              <a:t>Bør gjøres klart for kandidater og veiledere at generiske ferdigheter er et fokusområde på fakultetet</a:t>
            </a:r>
            <a:r>
              <a:rPr lang="nb-NO" dirty="0"/>
              <a:t>.</a:t>
            </a:r>
          </a:p>
          <a:p>
            <a:r>
              <a:rPr lang="nb-NO" dirty="0"/>
              <a:t>Oppfordrer til å starte med praksis for kandidater allerede nå.</a:t>
            </a:r>
          </a:p>
          <a:p>
            <a:r>
              <a:rPr lang="nb-NO" dirty="0"/>
              <a:t>Tydeliggjør ovenfor kandidaten og vurderingskomiteen: Generiske ferdigheter skal testes i prøveforelesningen. </a:t>
            </a:r>
          </a:p>
          <a:p>
            <a:r>
              <a:rPr lang="nb-NO" dirty="0"/>
              <a:t>Vurder om prøveforelesningen kan avholdes tidligere.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43966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9. Avhandlingen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highlight>
                  <a:srgbClr val="FFFF00"/>
                </a:highlight>
              </a:rPr>
              <a:t>Anbefaler å be vurderingskomiteen om tydeligere uttalelser angående kvalitet på avhandling og disputas</a:t>
            </a:r>
            <a:r>
              <a:rPr lang="nb-NO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56672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1. Organisering og kommunikasjon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Inkludere forskningsdekanen i dialogmøtene med instituttene</a:t>
            </a:r>
          </a:p>
          <a:p>
            <a:r>
              <a:rPr lang="nb-NO" dirty="0">
                <a:highlight>
                  <a:srgbClr val="FFFF00"/>
                </a:highlight>
              </a:rPr>
              <a:t>Nettsider og informasjon burde være lettere å finne frem til, på norsk og engelsk</a:t>
            </a:r>
          </a:p>
          <a:p>
            <a:r>
              <a:rPr lang="nb-NO" dirty="0"/>
              <a:t>All informasjon til kandidatene burde gis på engelsk</a:t>
            </a:r>
          </a:p>
        </p:txBody>
      </p:sp>
    </p:spTree>
    <p:extLst>
      <p:ext uri="{BB962C8B-B14F-4D97-AF65-F5344CB8AC3E}">
        <p14:creationId xmlns:p14="http://schemas.microsoft.com/office/powerpoint/2010/main" val="3031617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2. Opptak og ansettelse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Fakultetet burde ha et mål for ønsket norskandel på programmet</a:t>
            </a:r>
          </a:p>
          <a:p>
            <a:r>
              <a:rPr lang="nb-NO" dirty="0"/>
              <a:t>Burde vurdere å ha fellesutlysning og promotering av stillinger to ganger i året</a:t>
            </a:r>
          </a:p>
          <a:p>
            <a:r>
              <a:rPr lang="nb-NO" dirty="0">
                <a:highlight>
                  <a:srgbClr val="FFFF00"/>
                </a:highlight>
              </a:rPr>
              <a:t>Støtter den interne komiteens forslag til å nå bredere ut med annonseringer av stillinger</a:t>
            </a:r>
          </a:p>
          <a:p>
            <a:r>
              <a:rPr lang="nb-NO" dirty="0"/>
              <a:t>Støtter sterkt minstekrav til finansiering for svakt finansierte kandidater</a:t>
            </a:r>
          </a:p>
          <a:p>
            <a:r>
              <a:rPr lang="nb-NO" dirty="0">
                <a:highlight>
                  <a:srgbClr val="FFFF00"/>
                </a:highlight>
              </a:rPr>
              <a:t>Anbefaler å informere søkere bedre før intervjuet</a:t>
            </a:r>
          </a:p>
          <a:p>
            <a:r>
              <a:rPr lang="nb-NO" dirty="0"/>
              <a:t>Minimere ulikheter i ansettelsesprosessene, ved å ha like guidelines for alle institutt</a:t>
            </a:r>
          </a:p>
        </p:txBody>
      </p:sp>
    </p:spTree>
    <p:extLst>
      <p:ext uri="{BB962C8B-B14F-4D97-AF65-F5344CB8AC3E}">
        <p14:creationId xmlns:p14="http://schemas.microsoft.com/office/powerpoint/2010/main" val="1749506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3. Oppstart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1567"/>
            <a:ext cx="10515600" cy="4655734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Kandidatene opplever administrative problemer og forstår ikke rollefordeling mellom HR, veileder, administrasjon etc.</a:t>
            </a:r>
          </a:p>
          <a:p>
            <a:r>
              <a:rPr lang="nb-NO" dirty="0"/>
              <a:t>Obligatorisk </a:t>
            </a:r>
            <a:r>
              <a:rPr lang="nb-NO" dirty="0" err="1"/>
              <a:t>induction</a:t>
            </a:r>
            <a:r>
              <a:rPr lang="nb-NO" dirty="0"/>
              <a:t> </a:t>
            </a:r>
            <a:r>
              <a:rPr lang="nb-NO" dirty="0" err="1"/>
              <a:t>conversation</a:t>
            </a:r>
            <a:r>
              <a:rPr lang="nb-NO" dirty="0"/>
              <a:t>:</a:t>
            </a:r>
          </a:p>
          <a:p>
            <a:pPr lvl="1"/>
            <a:r>
              <a:rPr lang="nb-NO" dirty="0"/>
              <a:t>Utenlandske kandidater har hatt god utbytte av forventningsavklaring </a:t>
            </a:r>
          </a:p>
          <a:p>
            <a:pPr lvl="1"/>
            <a:r>
              <a:rPr lang="nb-NO" dirty="0"/>
              <a:t>De norske har i mindre grad hatt denne samtalen eller utbytte av den</a:t>
            </a:r>
          </a:p>
          <a:p>
            <a:r>
              <a:rPr lang="nb-NO" dirty="0">
                <a:highlight>
                  <a:srgbClr val="FFFF00"/>
                </a:highlight>
              </a:rPr>
              <a:t>Ha et oversiktlig velkomstdokument med tidslinje for administrative gjøremål, så prosessene kommer tydeligere frem</a:t>
            </a:r>
          </a:p>
          <a:p>
            <a:r>
              <a:rPr lang="nb-NO" dirty="0"/>
              <a:t>Hvert institutt burde ha og vedlikeholde et formelt forum/nettverk for kandidatene sine. Ønske om </a:t>
            </a:r>
            <a:r>
              <a:rPr lang="nb-NO" dirty="0" err="1"/>
              <a:t>cohorter</a:t>
            </a:r>
            <a:endParaRPr lang="nb-NO" dirty="0"/>
          </a:p>
          <a:p>
            <a:r>
              <a:rPr lang="nb-NO" dirty="0"/>
              <a:t>Felles retningslinjer for endring og oppfølging av prosjektbeskrivelsen</a:t>
            </a:r>
          </a:p>
          <a:p>
            <a:r>
              <a:rPr lang="nb-NO" dirty="0"/>
              <a:t>Veiledere og fakultetet må sørge for deltakelse på internasjonale  konferanser og lengre </a:t>
            </a:r>
            <a:r>
              <a:rPr lang="nb-NO" dirty="0" err="1"/>
              <a:t>utenlandsbesøk</a:t>
            </a: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82257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4. Veiledning og psykososiale helse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>
                <a:highlight>
                  <a:srgbClr val="FFFF00"/>
                </a:highlight>
              </a:rPr>
              <a:t>Veilederen som har hovedveilederansvaret, må være hovedveileder</a:t>
            </a:r>
          </a:p>
          <a:p>
            <a:r>
              <a:rPr lang="nb-NO" dirty="0"/>
              <a:t>Ønske om å formalisere et mentorprogram eller lignende for veiledere</a:t>
            </a:r>
          </a:p>
          <a:p>
            <a:r>
              <a:rPr lang="nb-NO" dirty="0"/>
              <a:t>I spørreundersøkelser, spør kandidatene hvorfor de er misfornøyd med veiledningen de får. Så tiltak kan settes inn</a:t>
            </a:r>
          </a:p>
          <a:p>
            <a:r>
              <a:rPr lang="nb-NO" dirty="0">
                <a:highlight>
                  <a:srgbClr val="FFFF00"/>
                </a:highlight>
              </a:rPr>
              <a:t>Fakultetet må definere klare retningslinjer for hvordan alvorlige problemer mellom veileder og kandidaten skal følges opp</a:t>
            </a:r>
          </a:p>
          <a:p>
            <a:r>
              <a:rPr lang="nb-NO" dirty="0"/>
              <a:t>Tydeliggjøre hvem kandidatene kan kontakte  for hva og gjøre </a:t>
            </a:r>
            <a:r>
              <a:rPr lang="nb-NO" dirty="0" err="1"/>
              <a:t>ForVei</a:t>
            </a:r>
            <a:r>
              <a:rPr lang="nb-NO" dirty="0"/>
              <a:t> mer kjent som et tilbud.</a:t>
            </a:r>
          </a:p>
          <a:p>
            <a:r>
              <a:rPr lang="nb-NO" dirty="0">
                <a:highlight>
                  <a:srgbClr val="FFFF00"/>
                </a:highlight>
              </a:rPr>
              <a:t>Det er uakseptabelt å ha kandidater uten tilknytning til forskningsmiljø</a:t>
            </a:r>
            <a:r>
              <a:rPr lang="nb-NO" dirty="0"/>
              <a:t>. </a:t>
            </a:r>
          </a:p>
          <a:p>
            <a:r>
              <a:rPr lang="nb-NO" dirty="0">
                <a:highlight>
                  <a:srgbClr val="FFFF00"/>
                </a:highlight>
              </a:rPr>
              <a:t>Eksterne kandidater og veiledere opplever svært begrenset tilknytning til instituttet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6370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4. Pliktarbeid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highlight>
                  <a:srgbClr val="FFFF00"/>
                </a:highlight>
              </a:rPr>
              <a:t>Sette tydelige regler for pliktarbeid på fakultetsnivå</a:t>
            </a:r>
          </a:p>
          <a:p>
            <a:r>
              <a:rPr lang="nb-NO" dirty="0"/>
              <a:t>Ekskluder året med pliktarbeid i gjennomføringstiden</a:t>
            </a:r>
          </a:p>
          <a:p>
            <a:r>
              <a:rPr lang="nb-NO" dirty="0"/>
              <a:t>Pliktarbeid kan hjelpe med integrering og tilhørighet for internasjonale kandidater</a:t>
            </a:r>
          </a:p>
          <a:p>
            <a:r>
              <a:rPr lang="nb-NO" dirty="0"/>
              <a:t>Anbefaler en diskusjon på fakultetet for å få like holdninger til hvordan pliktarbeid skal håndteres</a:t>
            </a:r>
          </a:p>
          <a:p>
            <a:pPr lvl="1"/>
            <a:r>
              <a:rPr lang="nb-NO" dirty="0"/>
              <a:t>Unngå frustrasjon og konflikt</a:t>
            </a:r>
          </a:p>
        </p:txBody>
      </p:sp>
    </p:spTree>
    <p:extLst>
      <p:ext uri="{BB962C8B-B14F-4D97-AF65-F5344CB8AC3E}">
        <p14:creationId xmlns:p14="http://schemas.microsoft.com/office/powerpoint/2010/main" val="1911443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5. Kvalitetssikring og progresjon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Fakultetet bør vurdere å definere formelle skjema for rapportering, som brukes av alle</a:t>
            </a:r>
          </a:p>
          <a:p>
            <a:r>
              <a:rPr lang="nb-NO" dirty="0"/>
              <a:t>Tydeliggjøre hva medarbeidersamtalen er for</a:t>
            </a:r>
          </a:p>
          <a:p>
            <a:pPr lvl="1"/>
            <a:r>
              <a:rPr lang="nb-NO" dirty="0"/>
              <a:t>Få kandidater har hatt medarbeidersamtale</a:t>
            </a:r>
          </a:p>
          <a:p>
            <a:pPr lvl="1"/>
            <a:r>
              <a:rPr lang="nb-NO" dirty="0"/>
              <a:t>De som har hatt, har hatt det med veilederen sin</a:t>
            </a:r>
          </a:p>
          <a:p>
            <a:r>
              <a:rPr lang="nb-NO" dirty="0">
                <a:highlight>
                  <a:srgbClr val="FFFF00"/>
                </a:highlight>
              </a:rPr>
              <a:t>Anbefaler at medarbeidersamtalene ikke gjennomføres med veileder</a:t>
            </a:r>
          </a:p>
        </p:txBody>
      </p:sp>
    </p:spTree>
    <p:extLst>
      <p:ext uri="{BB962C8B-B14F-4D97-AF65-F5344CB8AC3E}">
        <p14:creationId xmlns:p14="http://schemas.microsoft.com/office/powerpoint/2010/main" val="3312853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6. Gjennomføring/statistikk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Gjennomføringstiden virker høy.</a:t>
            </a:r>
          </a:p>
          <a:p>
            <a:r>
              <a:rPr lang="nb-NO" dirty="0">
                <a:highlight>
                  <a:srgbClr val="FFFF00"/>
                </a:highlight>
              </a:rPr>
              <a:t>Frafall på 20% virker høyt. Anbefaler å undersøke hvorfor kandidatene slutter</a:t>
            </a:r>
          </a:p>
          <a:p>
            <a:r>
              <a:rPr lang="nb-NO" dirty="0"/>
              <a:t>Foreslår at kravene senkes, for å ta vare på kandidatene og for å muliggjøre gjennomføring på 3 år</a:t>
            </a:r>
          </a:p>
          <a:p>
            <a:endParaRPr lang="nb-NO" dirty="0"/>
          </a:p>
          <a:p>
            <a:endParaRPr lang="nb-N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10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7. Opplæringsdelen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>
                <a:highlight>
                  <a:srgbClr val="FFFF00"/>
                </a:highlight>
              </a:rPr>
              <a:t>Vurder hvor godt opplæringsdelen støtter læringsutbyttet</a:t>
            </a:r>
          </a:p>
          <a:p>
            <a:pPr lvl="1"/>
            <a:r>
              <a:rPr lang="nb-NO" dirty="0"/>
              <a:t>Vurder å åpne opp for å kunne inkludere flere generiske emner og enklere inkludere faglige emner.</a:t>
            </a:r>
          </a:p>
          <a:p>
            <a:pPr lvl="1"/>
            <a:r>
              <a:rPr lang="nb-NO" dirty="0"/>
              <a:t>Vurder å åpne opp for </a:t>
            </a:r>
            <a:r>
              <a:rPr lang="nb-NO" dirty="0" err="1"/>
              <a:t>BSc</a:t>
            </a:r>
            <a:r>
              <a:rPr lang="nb-NO" dirty="0"/>
              <a:t>-emner.</a:t>
            </a:r>
          </a:p>
          <a:p>
            <a:pPr lvl="1"/>
            <a:r>
              <a:rPr lang="nb-NO" dirty="0"/>
              <a:t>Revurder formuleringen i utfyllende regler angående avsluttende eksamen. </a:t>
            </a:r>
          </a:p>
          <a:p>
            <a:r>
              <a:rPr lang="nb-NO" dirty="0"/>
              <a:t>Det virker som kravene til opplæringsdelen blir håndhevet ulikt ved instituttene. Kravene bør håndheves likt. </a:t>
            </a:r>
          </a:p>
          <a:p>
            <a:r>
              <a:rPr lang="nb-NO" dirty="0"/>
              <a:t>Veiledere og kandidater uttrykker stor frustrasjon rundt krav til opplæringsdelen. </a:t>
            </a:r>
          </a:p>
          <a:p>
            <a:pPr lvl="1"/>
            <a:r>
              <a:rPr lang="nb-NO" dirty="0"/>
              <a:t>God kvalitet på emner vi har.</a:t>
            </a:r>
          </a:p>
          <a:p>
            <a:pPr lvl="1"/>
            <a:r>
              <a:rPr lang="nb-NO" dirty="0"/>
              <a:t>Begrenset emneutvalg som kan inngå i opplæringsdelen. </a:t>
            </a:r>
          </a:p>
          <a:p>
            <a:pPr lvl="1"/>
            <a:r>
              <a:rPr lang="nb-NO" dirty="0"/>
              <a:t>Vanskelig å få eksterne emner godkjent. </a:t>
            </a:r>
          </a:p>
          <a:p>
            <a:pPr lvl="1"/>
            <a:r>
              <a:rPr lang="nb-NO" dirty="0"/>
              <a:t>Kandidatene er skuffet over at emner uten eksamen ikke godkjennes/ikke godkjennes uten presentasjon.</a:t>
            </a:r>
          </a:p>
          <a:p>
            <a:r>
              <a:rPr lang="nb-NO" dirty="0"/>
              <a:t>Anbefaler en nettside for tilgjengelige emner og hva emnene kvalifiseres som (vitenskapelige på master eller ph.d.-nivå, generiske).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55475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638</Words>
  <Application>Microsoft Macintosh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Rapport fra ekstern evalueringskomite</vt:lpstr>
      <vt:lpstr>1. Organisering og kommunikasjon</vt:lpstr>
      <vt:lpstr>2. Opptak og ansettelse</vt:lpstr>
      <vt:lpstr>3. Oppstart</vt:lpstr>
      <vt:lpstr>4. Veiledning og psykososiale helse</vt:lpstr>
      <vt:lpstr>4. Pliktarbeid</vt:lpstr>
      <vt:lpstr>5. Kvalitetssikring og progresjon</vt:lpstr>
      <vt:lpstr>6. Gjennomføring/statistikk</vt:lpstr>
      <vt:lpstr>7. Opplæringsdelen</vt:lpstr>
      <vt:lpstr>8. Outreach og karriere</vt:lpstr>
      <vt:lpstr>9. Avhandlingen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Generelle forslag</dc:title>
  <dc:creator>Anniken Rotstigen Birkelund</dc:creator>
  <cp:lastModifiedBy>Bjørn Jamtveit</cp:lastModifiedBy>
  <cp:revision>31</cp:revision>
  <dcterms:created xsi:type="dcterms:W3CDTF">2023-01-18T10:05:02Z</dcterms:created>
  <dcterms:modified xsi:type="dcterms:W3CDTF">2023-01-24T10:13:10Z</dcterms:modified>
</cp:coreProperties>
</file>