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323" r:id="rId2"/>
    <p:sldId id="330" r:id="rId3"/>
    <p:sldId id="324" r:id="rId4"/>
    <p:sldId id="329" r:id="rId5"/>
    <p:sldId id="325" r:id="rId6"/>
    <p:sldId id="326" r:id="rId7"/>
    <p:sldId id="327" r:id="rId8"/>
    <p:sldId id="328" r:id="rId9"/>
    <p:sldId id="331" r:id="rId10"/>
    <p:sldId id="333" r:id="rId11"/>
    <p:sldId id="332" r:id="rId12"/>
    <p:sldId id="334" r:id="rId13"/>
    <p:sldId id="335" r:id="rId1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Vedde" initials="J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5" autoAdjust="0"/>
    <p:restoredTop sz="97806" autoAdjust="0"/>
  </p:normalViewPr>
  <p:slideViewPr>
    <p:cSldViewPr>
      <p:cViewPr>
        <p:scale>
          <a:sx n="82" d="100"/>
          <a:sy n="82" d="100"/>
        </p:scale>
        <p:origin x="-2454" y="-1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108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DBDBC0-5438-41DE-877E-3674E7A2F345}" type="doc">
      <dgm:prSet loTypeId="urn:microsoft.com/office/officeart/2011/layout/HexagonRadial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4D52091-BFC8-4E41-91E6-1FACB6B606E4}">
      <dgm:prSet phldrT="[Text]"/>
      <dgm:spPr/>
      <dgm:t>
        <a:bodyPr/>
        <a:lstStyle/>
        <a:p>
          <a:r>
            <a:rPr lang="nb-NO" dirty="0" err="1" smtClean="0"/>
            <a:t>Antibiotical</a:t>
          </a:r>
          <a:r>
            <a:rPr lang="nb-NO" dirty="0" smtClean="0"/>
            <a:t> </a:t>
          </a:r>
          <a:r>
            <a:rPr lang="nb-NO" dirty="0" err="1" smtClean="0"/>
            <a:t>Resistance</a:t>
          </a:r>
          <a:endParaRPr lang="nb-NO" dirty="0"/>
        </a:p>
      </dgm:t>
    </dgm:pt>
    <dgm:pt modelId="{FF54004D-A1BC-4F3A-BDCD-042E25DE127D}" type="parTrans" cxnId="{C6698C85-DEDA-4CAF-A2CA-C89EC9846BBD}">
      <dgm:prSet/>
      <dgm:spPr/>
      <dgm:t>
        <a:bodyPr/>
        <a:lstStyle/>
        <a:p>
          <a:endParaRPr lang="nb-NO"/>
        </a:p>
      </dgm:t>
    </dgm:pt>
    <dgm:pt modelId="{76A67D30-145F-44E6-8C8A-6D9E1591250C}" type="sibTrans" cxnId="{C6698C85-DEDA-4CAF-A2CA-C89EC9846BBD}">
      <dgm:prSet/>
      <dgm:spPr/>
      <dgm:t>
        <a:bodyPr/>
        <a:lstStyle/>
        <a:p>
          <a:endParaRPr lang="nb-NO"/>
        </a:p>
      </dgm:t>
    </dgm:pt>
    <dgm:pt modelId="{C2FB8D0A-1B99-450A-AF89-EB83036AFE5E}">
      <dgm:prSet phldrT="[Text]"/>
      <dgm:spPr/>
      <dgm:t>
        <a:bodyPr/>
        <a:lstStyle/>
        <a:p>
          <a:r>
            <a:rPr lang="nb-NO" dirty="0" err="1" smtClean="0"/>
            <a:t>Synthetic</a:t>
          </a:r>
          <a:r>
            <a:rPr lang="nb-NO" dirty="0" smtClean="0"/>
            <a:t> </a:t>
          </a:r>
          <a:r>
            <a:rPr lang="nb-NO" dirty="0" err="1" smtClean="0"/>
            <a:t>Chemistry</a:t>
          </a:r>
          <a:endParaRPr lang="nb-NO" dirty="0"/>
        </a:p>
      </dgm:t>
    </dgm:pt>
    <dgm:pt modelId="{4A0D725A-7E6A-4CF1-9468-5F213F8FFBA0}" type="parTrans" cxnId="{4BF65C98-E356-4C6B-A938-E3A1CBCADE32}">
      <dgm:prSet/>
      <dgm:spPr/>
      <dgm:t>
        <a:bodyPr/>
        <a:lstStyle/>
        <a:p>
          <a:endParaRPr lang="nb-NO"/>
        </a:p>
      </dgm:t>
    </dgm:pt>
    <dgm:pt modelId="{3582D2A3-3A75-4222-BEC0-B51B06075005}" type="sibTrans" cxnId="{4BF65C98-E356-4C6B-A938-E3A1CBCADE32}">
      <dgm:prSet/>
      <dgm:spPr/>
      <dgm:t>
        <a:bodyPr/>
        <a:lstStyle/>
        <a:p>
          <a:endParaRPr lang="nb-NO"/>
        </a:p>
      </dgm:t>
    </dgm:pt>
    <dgm:pt modelId="{B7590659-3DA0-4E17-943E-8CCD842B49FF}">
      <dgm:prSet phldrT="[Text]"/>
      <dgm:spPr/>
      <dgm:t>
        <a:bodyPr/>
        <a:lstStyle/>
        <a:p>
          <a:r>
            <a:rPr lang="nb-NO" dirty="0" err="1" smtClean="0"/>
            <a:t>Microbiology</a:t>
          </a:r>
          <a:endParaRPr lang="nb-NO" dirty="0"/>
        </a:p>
      </dgm:t>
    </dgm:pt>
    <dgm:pt modelId="{4464D657-E993-45EC-B41C-70360118C5CB}" type="parTrans" cxnId="{B76C7DEF-DB40-4640-9708-5C0A480DCE6B}">
      <dgm:prSet/>
      <dgm:spPr/>
      <dgm:t>
        <a:bodyPr/>
        <a:lstStyle/>
        <a:p>
          <a:endParaRPr lang="nb-NO"/>
        </a:p>
      </dgm:t>
    </dgm:pt>
    <dgm:pt modelId="{DFE99D1F-231C-4820-BAE0-C9CD7A4DD1A4}" type="sibTrans" cxnId="{B76C7DEF-DB40-4640-9708-5C0A480DCE6B}">
      <dgm:prSet/>
      <dgm:spPr/>
      <dgm:t>
        <a:bodyPr/>
        <a:lstStyle/>
        <a:p>
          <a:endParaRPr lang="nb-NO"/>
        </a:p>
      </dgm:t>
    </dgm:pt>
    <dgm:pt modelId="{744720AB-F4E0-4902-B6FC-7AE6927FE50F}">
      <dgm:prSet phldrT="[Text]"/>
      <dgm:spPr/>
      <dgm:t>
        <a:bodyPr/>
        <a:lstStyle/>
        <a:p>
          <a:r>
            <a:rPr lang="nb-NO" dirty="0" err="1" smtClean="0"/>
            <a:t>Epidemology</a:t>
          </a:r>
          <a:endParaRPr lang="nb-NO" dirty="0"/>
        </a:p>
      </dgm:t>
    </dgm:pt>
    <dgm:pt modelId="{736A6C88-B8BF-4AC6-8149-1F2B2FEF7475}" type="parTrans" cxnId="{5C6F2FBA-3F2B-4B8C-AFCF-068BA0F9CD24}">
      <dgm:prSet/>
      <dgm:spPr/>
      <dgm:t>
        <a:bodyPr/>
        <a:lstStyle/>
        <a:p>
          <a:endParaRPr lang="nb-NO"/>
        </a:p>
      </dgm:t>
    </dgm:pt>
    <dgm:pt modelId="{C4B18477-3AD7-4D77-B560-0798084DAF48}" type="sibTrans" cxnId="{5C6F2FBA-3F2B-4B8C-AFCF-068BA0F9CD24}">
      <dgm:prSet/>
      <dgm:spPr/>
      <dgm:t>
        <a:bodyPr/>
        <a:lstStyle/>
        <a:p>
          <a:endParaRPr lang="nb-NO"/>
        </a:p>
      </dgm:t>
    </dgm:pt>
    <dgm:pt modelId="{EEEBECB3-F0AB-495D-80F9-521E3EF921B7}">
      <dgm:prSet phldrT="[Text]" phldr="1"/>
      <dgm:spPr/>
      <dgm:t>
        <a:bodyPr/>
        <a:lstStyle/>
        <a:p>
          <a:endParaRPr lang="nb-NO"/>
        </a:p>
      </dgm:t>
    </dgm:pt>
    <dgm:pt modelId="{90733903-1EC5-49FA-B701-1343FBD5ADDD}" type="parTrans" cxnId="{9820CC06-07A0-4C49-B096-AC0DDD40CDB9}">
      <dgm:prSet/>
      <dgm:spPr/>
      <dgm:t>
        <a:bodyPr/>
        <a:lstStyle/>
        <a:p>
          <a:endParaRPr lang="nb-NO"/>
        </a:p>
      </dgm:t>
    </dgm:pt>
    <dgm:pt modelId="{04436623-EC48-4C4A-8852-306ABAA474A5}" type="sibTrans" cxnId="{9820CC06-07A0-4C49-B096-AC0DDD40CDB9}">
      <dgm:prSet/>
      <dgm:spPr/>
      <dgm:t>
        <a:bodyPr/>
        <a:lstStyle/>
        <a:p>
          <a:endParaRPr lang="nb-NO"/>
        </a:p>
      </dgm:t>
    </dgm:pt>
    <dgm:pt modelId="{EF63C52D-4C62-4A13-B41E-1EA3D425EFD2}">
      <dgm:prSet phldrT="[Text]" phldr="1"/>
      <dgm:spPr/>
      <dgm:t>
        <a:bodyPr/>
        <a:lstStyle/>
        <a:p>
          <a:endParaRPr lang="nb-NO"/>
        </a:p>
      </dgm:t>
    </dgm:pt>
    <dgm:pt modelId="{5EC96260-6004-4B2B-825A-27BCF465317C}" type="parTrans" cxnId="{3ED0FE9F-C1D2-4578-A025-0B322EEF2681}">
      <dgm:prSet/>
      <dgm:spPr/>
      <dgm:t>
        <a:bodyPr/>
        <a:lstStyle/>
        <a:p>
          <a:endParaRPr lang="nb-NO"/>
        </a:p>
      </dgm:t>
    </dgm:pt>
    <dgm:pt modelId="{153293B9-92EA-4B6F-9DD3-8451F553C50A}" type="sibTrans" cxnId="{3ED0FE9F-C1D2-4578-A025-0B322EEF2681}">
      <dgm:prSet/>
      <dgm:spPr/>
      <dgm:t>
        <a:bodyPr/>
        <a:lstStyle/>
        <a:p>
          <a:endParaRPr lang="nb-NO"/>
        </a:p>
      </dgm:t>
    </dgm:pt>
    <dgm:pt modelId="{1D83CBD8-5341-4B76-A097-A391063E282A}">
      <dgm:prSet phldrT="[Text]" phldr="1"/>
      <dgm:spPr/>
      <dgm:t>
        <a:bodyPr/>
        <a:lstStyle/>
        <a:p>
          <a:endParaRPr lang="nb-NO" dirty="0"/>
        </a:p>
      </dgm:t>
    </dgm:pt>
    <dgm:pt modelId="{05F9F803-5DC5-4C30-ACD0-49529AA721D5}" type="parTrans" cxnId="{C1D0CFD9-89BF-44D7-AD06-B9E9145B5AD3}">
      <dgm:prSet/>
      <dgm:spPr/>
      <dgm:t>
        <a:bodyPr/>
        <a:lstStyle/>
        <a:p>
          <a:endParaRPr lang="nb-NO"/>
        </a:p>
      </dgm:t>
    </dgm:pt>
    <dgm:pt modelId="{9F3F2513-8D7D-42C1-83B6-BC465E4C2548}" type="sibTrans" cxnId="{C1D0CFD9-89BF-44D7-AD06-B9E9145B5AD3}">
      <dgm:prSet/>
      <dgm:spPr/>
      <dgm:t>
        <a:bodyPr/>
        <a:lstStyle/>
        <a:p>
          <a:endParaRPr lang="nb-NO"/>
        </a:p>
      </dgm:t>
    </dgm:pt>
    <dgm:pt modelId="{27684BAF-1F54-4B44-91AF-613EB87C9B4A}">
      <dgm:prSet phldrT="[Text]"/>
      <dgm:spPr/>
      <dgm:t>
        <a:bodyPr/>
        <a:lstStyle/>
        <a:p>
          <a:r>
            <a:rPr lang="nb-NO" dirty="0" err="1" smtClean="0"/>
            <a:t>Medicinal</a:t>
          </a:r>
          <a:r>
            <a:rPr lang="nb-NO" dirty="0" smtClean="0"/>
            <a:t> </a:t>
          </a:r>
          <a:r>
            <a:rPr lang="nb-NO" dirty="0" err="1" smtClean="0"/>
            <a:t>Chemistry</a:t>
          </a:r>
          <a:endParaRPr lang="nb-NO" dirty="0"/>
        </a:p>
      </dgm:t>
    </dgm:pt>
    <dgm:pt modelId="{2B4BAA47-917C-48F4-A9A0-AB9A9FDD8315}" type="parTrans" cxnId="{C3B9ED2D-DC25-4C86-AF1B-C29D74C1D679}">
      <dgm:prSet/>
      <dgm:spPr/>
      <dgm:t>
        <a:bodyPr/>
        <a:lstStyle/>
        <a:p>
          <a:endParaRPr lang="nb-NO"/>
        </a:p>
      </dgm:t>
    </dgm:pt>
    <dgm:pt modelId="{44B1850D-2E1B-47D7-BB74-D893C5D587D2}" type="sibTrans" cxnId="{C3B9ED2D-DC25-4C86-AF1B-C29D74C1D679}">
      <dgm:prSet/>
      <dgm:spPr/>
      <dgm:t>
        <a:bodyPr/>
        <a:lstStyle/>
        <a:p>
          <a:endParaRPr lang="nb-NO"/>
        </a:p>
      </dgm:t>
    </dgm:pt>
    <dgm:pt modelId="{A9B326F8-7047-4511-A3B0-A328A5AA7B47}">
      <dgm:prSet phldrT="[Text]"/>
      <dgm:spPr/>
      <dgm:t>
        <a:bodyPr/>
        <a:lstStyle/>
        <a:p>
          <a:r>
            <a:rPr lang="nb-NO" dirty="0" err="1" smtClean="0"/>
            <a:t>Biostatistics</a:t>
          </a:r>
          <a:endParaRPr lang="nb-NO" dirty="0"/>
        </a:p>
      </dgm:t>
    </dgm:pt>
    <dgm:pt modelId="{347C1095-8C4A-4A24-865C-830E21652195}" type="parTrans" cxnId="{5CA6E775-FCD2-49DD-89AC-D057D806BF70}">
      <dgm:prSet/>
      <dgm:spPr/>
      <dgm:t>
        <a:bodyPr/>
        <a:lstStyle/>
        <a:p>
          <a:endParaRPr lang="nb-NO"/>
        </a:p>
      </dgm:t>
    </dgm:pt>
    <dgm:pt modelId="{658F230E-6F74-4AE8-BE5E-A8D20C506BBF}" type="sibTrans" cxnId="{5CA6E775-FCD2-49DD-89AC-D057D806BF70}">
      <dgm:prSet/>
      <dgm:spPr/>
      <dgm:t>
        <a:bodyPr/>
        <a:lstStyle/>
        <a:p>
          <a:endParaRPr lang="nb-NO"/>
        </a:p>
      </dgm:t>
    </dgm:pt>
    <dgm:pt modelId="{DA880A4C-66E8-47DE-BEA6-B3BE3E460937}">
      <dgm:prSet phldrT="[Text]"/>
      <dgm:spPr/>
      <dgm:t>
        <a:bodyPr/>
        <a:lstStyle/>
        <a:p>
          <a:r>
            <a:rPr lang="nb-NO" dirty="0" err="1" smtClean="0"/>
            <a:t>Molecular</a:t>
          </a:r>
          <a:r>
            <a:rPr lang="nb-NO" dirty="0" smtClean="0"/>
            <a:t> </a:t>
          </a:r>
          <a:r>
            <a:rPr lang="nb-NO" dirty="0" err="1" smtClean="0"/>
            <a:t>Biology</a:t>
          </a:r>
          <a:endParaRPr lang="nb-NO" dirty="0"/>
        </a:p>
      </dgm:t>
    </dgm:pt>
    <dgm:pt modelId="{89EE2DFA-5830-43FE-BB31-B1B05CB2890F}" type="parTrans" cxnId="{1015A2D1-55C2-45D2-A9BF-DECDEE5AA742}">
      <dgm:prSet/>
      <dgm:spPr/>
      <dgm:t>
        <a:bodyPr/>
        <a:lstStyle/>
        <a:p>
          <a:endParaRPr lang="nb-NO"/>
        </a:p>
      </dgm:t>
    </dgm:pt>
    <dgm:pt modelId="{C67B9BCD-8D83-4D8B-B9E6-50479C29CD12}" type="sibTrans" cxnId="{1015A2D1-55C2-45D2-A9BF-DECDEE5AA742}">
      <dgm:prSet/>
      <dgm:spPr/>
      <dgm:t>
        <a:bodyPr/>
        <a:lstStyle/>
        <a:p>
          <a:endParaRPr lang="nb-NO"/>
        </a:p>
      </dgm:t>
    </dgm:pt>
    <dgm:pt modelId="{C54E8BD1-D2BE-4217-8AAE-B146CBF93DDF}">
      <dgm:prSet phldrT="[Text]"/>
      <dgm:spPr/>
      <dgm:t>
        <a:bodyPr/>
        <a:lstStyle/>
        <a:p>
          <a:endParaRPr lang="nb-NO" dirty="0"/>
        </a:p>
      </dgm:t>
    </dgm:pt>
    <dgm:pt modelId="{39ECEF31-D069-48D0-81B5-AAB87D255003}" type="parTrans" cxnId="{93DF1019-6962-424E-8EF4-79C9892B10E4}">
      <dgm:prSet/>
      <dgm:spPr/>
      <dgm:t>
        <a:bodyPr/>
        <a:lstStyle/>
        <a:p>
          <a:endParaRPr lang="nb-NO"/>
        </a:p>
      </dgm:t>
    </dgm:pt>
    <dgm:pt modelId="{5977C11E-4F3D-4A5D-A963-789FFB132C9A}" type="sibTrans" cxnId="{93DF1019-6962-424E-8EF4-79C9892B10E4}">
      <dgm:prSet/>
      <dgm:spPr/>
      <dgm:t>
        <a:bodyPr/>
        <a:lstStyle/>
        <a:p>
          <a:endParaRPr lang="nb-NO"/>
        </a:p>
      </dgm:t>
    </dgm:pt>
    <dgm:pt modelId="{6F7E3E21-F7C6-4A88-AB02-CABB96151139}" type="pres">
      <dgm:prSet presAssocID="{BFDBDBC0-5438-41DE-877E-3674E7A2F3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nb-NO"/>
        </a:p>
      </dgm:t>
    </dgm:pt>
    <dgm:pt modelId="{98C7AEE3-8F17-4954-895B-E2741024982E}" type="pres">
      <dgm:prSet presAssocID="{64D52091-BFC8-4E41-91E6-1FACB6B606E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nb-NO"/>
        </a:p>
      </dgm:t>
    </dgm:pt>
    <dgm:pt modelId="{EE80318D-489F-40EE-BA66-E0FA9230F1F9}" type="pres">
      <dgm:prSet presAssocID="{C2FB8D0A-1B99-450A-AF89-EB83036AFE5E}" presName="Accent1" presStyleCnt="0"/>
      <dgm:spPr/>
    </dgm:pt>
    <dgm:pt modelId="{4F23E1C4-73F4-493E-8788-76839DD24E6E}" type="pres">
      <dgm:prSet presAssocID="{C2FB8D0A-1B99-450A-AF89-EB83036AFE5E}" presName="Accent" presStyleLbl="bgShp" presStyleIdx="0" presStyleCnt="6"/>
      <dgm:spPr/>
    </dgm:pt>
    <dgm:pt modelId="{ED890838-6610-4048-AA79-0967C45FC8BA}" type="pres">
      <dgm:prSet presAssocID="{C2FB8D0A-1B99-450A-AF89-EB83036AFE5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76A1090-6B47-42C6-8986-F7E6334804A5}" type="pres">
      <dgm:prSet presAssocID="{B7590659-3DA0-4E17-943E-8CCD842B49FF}" presName="Accent2" presStyleCnt="0"/>
      <dgm:spPr/>
    </dgm:pt>
    <dgm:pt modelId="{08230499-1561-4145-A1AD-0FB8A4424C18}" type="pres">
      <dgm:prSet presAssocID="{B7590659-3DA0-4E17-943E-8CCD842B49FF}" presName="Accent" presStyleLbl="bgShp" presStyleIdx="1" presStyleCnt="6"/>
      <dgm:spPr/>
    </dgm:pt>
    <dgm:pt modelId="{7A2AE44E-8709-4A87-BBB4-BA78A29AF029}" type="pres">
      <dgm:prSet presAssocID="{B7590659-3DA0-4E17-943E-8CCD842B49FF}" presName="Child2" presStyleLbl="node1" presStyleIdx="1" presStyleCnt="6" custLinFactNeighborY="-5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7B259A1-C8D4-4126-9FF3-BCEA559A4077}" type="pres">
      <dgm:prSet presAssocID="{744720AB-F4E0-4902-B6FC-7AE6927FE50F}" presName="Accent3" presStyleCnt="0"/>
      <dgm:spPr/>
    </dgm:pt>
    <dgm:pt modelId="{B81D545F-5B83-43FF-895A-49DB1E114DA7}" type="pres">
      <dgm:prSet presAssocID="{744720AB-F4E0-4902-B6FC-7AE6927FE50F}" presName="Accent" presStyleLbl="bgShp" presStyleIdx="2" presStyleCnt="6"/>
      <dgm:spPr/>
    </dgm:pt>
    <dgm:pt modelId="{79AF4460-E0FE-49E3-83B3-3E50DE9ECC88}" type="pres">
      <dgm:prSet presAssocID="{744720AB-F4E0-4902-B6FC-7AE6927FE50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687B16D-8647-4D02-A915-7BE2347E36ED}" type="pres">
      <dgm:prSet presAssocID="{27684BAF-1F54-4B44-91AF-613EB87C9B4A}" presName="Accent4" presStyleCnt="0"/>
      <dgm:spPr/>
    </dgm:pt>
    <dgm:pt modelId="{4307994F-789A-4739-AB99-140934F196B8}" type="pres">
      <dgm:prSet presAssocID="{27684BAF-1F54-4B44-91AF-613EB87C9B4A}" presName="Accent" presStyleLbl="bgShp" presStyleIdx="3" presStyleCnt="6"/>
      <dgm:spPr/>
    </dgm:pt>
    <dgm:pt modelId="{BB0715AB-A9DB-4B3D-B22B-C1FCE6DC4F16}" type="pres">
      <dgm:prSet presAssocID="{27684BAF-1F54-4B44-91AF-613EB87C9B4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4F3E97A-6779-4E94-B8B3-37FF58B78B60}" type="pres">
      <dgm:prSet presAssocID="{A9B326F8-7047-4511-A3B0-A328A5AA7B47}" presName="Accent5" presStyleCnt="0"/>
      <dgm:spPr/>
    </dgm:pt>
    <dgm:pt modelId="{BC018CDD-92B2-42DC-A78E-AFA810BABE9D}" type="pres">
      <dgm:prSet presAssocID="{A9B326F8-7047-4511-A3B0-A328A5AA7B47}" presName="Accent" presStyleLbl="bgShp" presStyleIdx="4" presStyleCnt="6"/>
      <dgm:spPr/>
    </dgm:pt>
    <dgm:pt modelId="{1A791554-49D7-4CF4-B931-396CA10C6292}" type="pres">
      <dgm:prSet presAssocID="{A9B326F8-7047-4511-A3B0-A328A5AA7B4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34A04D1-55C1-4B40-AF32-7CD932BCFF1D}" type="pres">
      <dgm:prSet presAssocID="{DA880A4C-66E8-47DE-BEA6-B3BE3E460937}" presName="Accent6" presStyleCnt="0"/>
      <dgm:spPr/>
    </dgm:pt>
    <dgm:pt modelId="{A6A12CF6-F510-43AD-A495-F3AAF57FC2B0}" type="pres">
      <dgm:prSet presAssocID="{DA880A4C-66E8-47DE-BEA6-B3BE3E460937}" presName="Accent" presStyleLbl="bgShp" presStyleIdx="5" presStyleCnt="6"/>
      <dgm:spPr/>
    </dgm:pt>
    <dgm:pt modelId="{377EFD58-BCC8-4E6B-8A98-1D99602CDEA2}" type="pres">
      <dgm:prSet presAssocID="{DA880A4C-66E8-47DE-BEA6-B3BE3E46093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ACAD26E-3A97-4DEE-B5E2-6B86E410D613}" type="presOf" srcId="{BFDBDBC0-5438-41DE-877E-3674E7A2F345}" destId="{6F7E3E21-F7C6-4A88-AB02-CABB96151139}" srcOrd="0" destOrd="0" presId="urn:microsoft.com/office/officeart/2011/layout/HexagonRadial"/>
    <dgm:cxn modelId="{3797E4FC-ED3F-4D5E-9869-661A0DEE19CC}" type="presOf" srcId="{A9B326F8-7047-4511-A3B0-A328A5AA7B47}" destId="{1A791554-49D7-4CF4-B931-396CA10C6292}" srcOrd="0" destOrd="0" presId="urn:microsoft.com/office/officeart/2011/layout/HexagonRadial"/>
    <dgm:cxn modelId="{334CCEDE-023B-4372-8020-1A3BDCC8CCB4}" type="presOf" srcId="{64D52091-BFC8-4E41-91E6-1FACB6B606E4}" destId="{98C7AEE3-8F17-4954-895B-E2741024982E}" srcOrd="0" destOrd="0" presId="urn:microsoft.com/office/officeart/2011/layout/HexagonRadial"/>
    <dgm:cxn modelId="{4BF65C98-E356-4C6B-A938-E3A1CBCADE32}" srcId="{64D52091-BFC8-4E41-91E6-1FACB6B606E4}" destId="{C2FB8D0A-1B99-450A-AF89-EB83036AFE5E}" srcOrd="0" destOrd="0" parTransId="{4A0D725A-7E6A-4CF1-9468-5F213F8FFBA0}" sibTransId="{3582D2A3-3A75-4222-BEC0-B51B06075005}"/>
    <dgm:cxn modelId="{93DF1019-6962-424E-8EF4-79C9892B10E4}" srcId="{64D52091-BFC8-4E41-91E6-1FACB6B606E4}" destId="{C54E8BD1-D2BE-4217-8AAE-B146CBF93DDF}" srcOrd="6" destOrd="0" parTransId="{39ECEF31-D069-48D0-81B5-AAB87D255003}" sibTransId="{5977C11E-4F3D-4A5D-A963-789FFB132C9A}"/>
    <dgm:cxn modelId="{1015A2D1-55C2-45D2-A9BF-DECDEE5AA742}" srcId="{64D52091-BFC8-4E41-91E6-1FACB6B606E4}" destId="{DA880A4C-66E8-47DE-BEA6-B3BE3E460937}" srcOrd="5" destOrd="0" parTransId="{89EE2DFA-5830-43FE-BB31-B1B05CB2890F}" sibTransId="{C67B9BCD-8D83-4D8B-B9E6-50479C29CD12}"/>
    <dgm:cxn modelId="{66BF3453-F76F-4246-B412-07912D103191}" type="presOf" srcId="{B7590659-3DA0-4E17-943E-8CCD842B49FF}" destId="{7A2AE44E-8709-4A87-BBB4-BA78A29AF029}" srcOrd="0" destOrd="0" presId="urn:microsoft.com/office/officeart/2011/layout/HexagonRadial"/>
    <dgm:cxn modelId="{5CA6E775-FCD2-49DD-89AC-D057D806BF70}" srcId="{64D52091-BFC8-4E41-91E6-1FACB6B606E4}" destId="{A9B326F8-7047-4511-A3B0-A328A5AA7B47}" srcOrd="4" destOrd="0" parTransId="{347C1095-8C4A-4A24-865C-830E21652195}" sibTransId="{658F230E-6F74-4AE8-BE5E-A8D20C506BBF}"/>
    <dgm:cxn modelId="{5C6F2FBA-3F2B-4B8C-AFCF-068BA0F9CD24}" srcId="{64D52091-BFC8-4E41-91E6-1FACB6B606E4}" destId="{744720AB-F4E0-4902-B6FC-7AE6927FE50F}" srcOrd="2" destOrd="0" parTransId="{736A6C88-B8BF-4AC6-8149-1F2B2FEF7475}" sibTransId="{C4B18477-3AD7-4D77-B560-0798084DAF48}"/>
    <dgm:cxn modelId="{9820CC06-07A0-4C49-B096-AC0DDD40CDB9}" srcId="{64D52091-BFC8-4E41-91E6-1FACB6B606E4}" destId="{EEEBECB3-F0AB-495D-80F9-521E3EF921B7}" srcOrd="7" destOrd="0" parTransId="{90733903-1EC5-49FA-B701-1343FBD5ADDD}" sibTransId="{04436623-EC48-4C4A-8852-306ABAA474A5}"/>
    <dgm:cxn modelId="{CB8107EE-92DC-4A9F-9594-B8866C894F80}" type="presOf" srcId="{C2FB8D0A-1B99-450A-AF89-EB83036AFE5E}" destId="{ED890838-6610-4048-AA79-0967C45FC8BA}" srcOrd="0" destOrd="0" presId="urn:microsoft.com/office/officeart/2011/layout/HexagonRadial"/>
    <dgm:cxn modelId="{C6698C85-DEDA-4CAF-A2CA-C89EC9846BBD}" srcId="{BFDBDBC0-5438-41DE-877E-3674E7A2F345}" destId="{64D52091-BFC8-4E41-91E6-1FACB6B606E4}" srcOrd="0" destOrd="0" parTransId="{FF54004D-A1BC-4F3A-BDCD-042E25DE127D}" sibTransId="{76A67D30-145F-44E6-8C8A-6D9E1591250C}"/>
    <dgm:cxn modelId="{1436F16E-9AAC-4ED6-9833-CCC08C3A9C50}" type="presOf" srcId="{DA880A4C-66E8-47DE-BEA6-B3BE3E460937}" destId="{377EFD58-BCC8-4E6B-8A98-1D99602CDEA2}" srcOrd="0" destOrd="0" presId="urn:microsoft.com/office/officeart/2011/layout/HexagonRadial"/>
    <dgm:cxn modelId="{3ED0FE9F-C1D2-4578-A025-0B322EEF2681}" srcId="{64D52091-BFC8-4E41-91E6-1FACB6B606E4}" destId="{EF63C52D-4C62-4A13-B41E-1EA3D425EFD2}" srcOrd="8" destOrd="0" parTransId="{5EC96260-6004-4B2B-825A-27BCF465317C}" sibTransId="{153293B9-92EA-4B6F-9DD3-8451F553C50A}"/>
    <dgm:cxn modelId="{A7F05D78-3990-415B-994A-570F308B7090}" type="presOf" srcId="{27684BAF-1F54-4B44-91AF-613EB87C9B4A}" destId="{BB0715AB-A9DB-4B3D-B22B-C1FCE6DC4F16}" srcOrd="0" destOrd="0" presId="urn:microsoft.com/office/officeart/2011/layout/HexagonRadial"/>
    <dgm:cxn modelId="{B76C7DEF-DB40-4640-9708-5C0A480DCE6B}" srcId="{64D52091-BFC8-4E41-91E6-1FACB6B606E4}" destId="{B7590659-3DA0-4E17-943E-8CCD842B49FF}" srcOrd="1" destOrd="0" parTransId="{4464D657-E993-45EC-B41C-70360118C5CB}" sibTransId="{DFE99D1F-231C-4820-BAE0-C9CD7A4DD1A4}"/>
    <dgm:cxn modelId="{C1D0CFD9-89BF-44D7-AD06-B9E9145B5AD3}" srcId="{64D52091-BFC8-4E41-91E6-1FACB6B606E4}" destId="{1D83CBD8-5341-4B76-A097-A391063E282A}" srcOrd="9" destOrd="0" parTransId="{05F9F803-5DC5-4C30-ACD0-49529AA721D5}" sibTransId="{9F3F2513-8D7D-42C1-83B6-BC465E4C2548}"/>
    <dgm:cxn modelId="{4F43FFE2-192C-47D8-9053-8599D9EB949D}" type="presOf" srcId="{744720AB-F4E0-4902-B6FC-7AE6927FE50F}" destId="{79AF4460-E0FE-49E3-83B3-3E50DE9ECC88}" srcOrd="0" destOrd="0" presId="urn:microsoft.com/office/officeart/2011/layout/HexagonRadial"/>
    <dgm:cxn modelId="{C3B9ED2D-DC25-4C86-AF1B-C29D74C1D679}" srcId="{64D52091-BFC8-4E41-91E6-1FACB6B606E4}" destId="{27684BAF-1F54-4B44-91AF-613EB87C9B4A}" srcOrd="3" destOrd="0" parTransId="{2B4BAA47-917C-48F4-A9A0-AB9A9FDD8315}" sibTransId="{44B1850D-2E1B-47D7-BB74-D893C5D587D2}"/>
    <dgm:cxn modelId="{A33FB00C-CB48-4A12-991B-0C5C934F3181}" type="presParOf" srcId="{6F7E3E21-F7C6-4A88-AB02-CABB96151139}" destId="{98C7AEE3-8F17-4954-895B-E2741024982E}" srcOrd="0" destOrd="0" presId="urn:microsoft.com/office/officeart/2011/layout/HexagonRadial"/>
    <dgm:cxn modelId="{70004C26-B7EC-46EC-AD9D-5AB2359A613F}" type="presParOf" srcId="{6F7E3E21-F7C6-4A88-AB02-CABB96151139}" destId="{EE80318D-489F-40EE-BA66-E0FA9230F1F9}" srcOrd="1" destOrd="0" presId="urn:microsoft.com/office/officeart/2011/layout/HexagonRadial"/>
    <dgm:cxn modelId="{2E72EA56-5F29-479F-9DB9-FDC0B12B2645}" type="presParOf" srcId="{EE80318D-489F-40EE-BA66-E0FA9230F1F9}" destId="{4F23E1C4-73F4-493E-8788-76839DD24E6E}" srcOrd="0" destOrd="0" presId="urn:microsoft.com/office/officeart/2011/layout/HexagonRadial"/>
    <dgm:cxn modelId="{C847216F-022E-481D-BC46-187FBC60C07E}" type="presParOf" srcId="{6F7E3E21-F7C6-4A88-AB02-CABB96151139}" destId="{ED890838-6610-4048-AA79-0967C45FC8BA}" srcOrd="2" destOrd="0" presId="urn:microsoft.com/office/officeart/2011/layout/HexagonRadial"/>
    <dgm:cxn modelId="{15A0CD90-FB4D-47F9-8AFF-6A8B5BDD40AC}" type="presParOf" srcId="{6F7E3E21-F7C6-4A88-AB02-CABB96151139}" destId="{F76A1090-6B47-42C6-8986-F7E6334804A5}" srcOrd="3" destOrd="0" presId="urn:microsoft.com/office/officeart/2011/layout/HexagonRadial"/>
    <dgm:cxn modelId="{0FC047BE-EC5C-40FE-A28A-ED2BEDA32ACA}" type="presParOf" srcId="{F76A1090-6B47-42C6-8986-F7E6334804A5}" destId="{08230499-1561-4145-A1AD-0FB8A4424C18}" srcOrd="0" destOrd="0" presId="urn:microsoft.com/office/officeart/2011/layout/HexagonRadial"/>
    <dgm:cxn modelId="{FE12B976-246A-4A4D-8053-9FDFBEE5F7F1}" type="presParOf" srcId="{6F7E3E21-F7C6-4A88-AB02-CABB96151139}" destId="{7A2AE44E-8709-4A87-BBB4-BA78A29AF029}" srcOrd="4" destOrd="0" presId="urn:microsoft.com/office/officeart/2011/layout/HexagonRadial"/>
    <dgm:cxn modelId="{34264918-9220-472B-A630-627E5F2448ED}" type="presParOf" srcId="{6F7E3E21-F7C6-4A88-AB02-CABB96151139}" destId="{17B259A1-C8D4-4126-9FF3-BCEA559A4077}" srcOrd="5" destOrd="0" presId="urn:microsoft.com/office/officeart/2011/layout/HexagonRadial"/>
    <dgm:cxn modelId="{5D560DC5-EF3C-45CD-9352-02EE82845D2A}" type="presParOf" srcId="{17B259A1-C8D4-4126-9FF3-BCEA559A4077}" destId="{B81D545F-5B83-43FF-895A-49DB1E114DA7}" srcOrd="0" destOrd="0" presId="urn:microsoft.com/office/officeart/2011/layout/HexagonRadial"/>
    <dgm:cxn modelId="{46609A9B-7B6E-4B07-BCFF-61F9C1A932E9}" type="presParOf" srcId="{6F7E3E21-F7C6-4A88-AB02-CABB96151139}" destId="{79AF4460-E0FE-49E3-83B3-3E50DE9ECC88}" srcOrd="6" destOrd="0" presId="urn:microsoft.com/office/officeart/2011/layout/HexagonRadial"/>
    <dgm:cxn modelId="{D74CEDA0-BF92-4DB3-A3A4-F900F36BAA2C}" type="presParOf" srcId="{6F7E3E21-F7C6-4A88-AB02-CABB96151139}" destId="{A687B16D-8647-4D02-A915-7BE2347E36ED}" srcOrd="7" destOrd="0" presId="urn:microsoft.com/office/officeart/2011/layout/HexagonRadial"/>
    <dgm:cxn modelId="{352BC59F-92FB-4CFE-8FA1-778DF9A0925B}" type="presParOf" srcId="{A687B16D-8647-4D02-A915-7BE2347E36ED}" destId="{4307994F-789A-4739-AB99-140934F196B8}" srcOrd="0" destOrd="0" presId="urn:microsoft.com/office/officeart/2011/layout/HexagonRadial"/>
    <dgm:cxn modelId="{5CB3EBC2-AF47-42E3-BC86-5DB8CC4E0C5F}" type="presParOf" srcId="{6F7E3E21-F7C6-4A88-AB02-CABB96151139}" destId="{BB0715AB-A9DB-4B3D-B22B-C1FCE6DC4F16}" srcOrd="8" destOrd="0" presId="urn:microsoft.com/office/officeart/2011/layout/HexagonRadial"/>
    <dgm:cxn modelId="{8178FF4F-00FA-4A3D-A036-9C021C9380BC}" type="presParOf" srcId="{6F7E3E21-F7C6-4A88-AB02-CABB96151139}" destId="{24F3E97A-6779-4E94-B8B3-37FF58B78B60}" srcOrd="9" destOrd="0" presId="urn:microsoft.com/office/officeart/2011/layout/HexagonRadial"/>
    <dgm:cxn modelId="{C23C7363-DE48-4D9E-9CCE-78DE5DF664B3}" type="presParOf" srcId="{24F3E97A-6779-4E94-B8B3-37FF58B78B60}" destId="{BC018CDD-92B2-42DC-A78E-AFA810BABE9D}" srcOrd="0" destOrd="0" presId="urn:microsoft.com/office/officeart/2011/layout/HexagonRadial"/>
    <dgm:cxn modelId="{054940E1-16E4-4790-8EDF-614FC57E5F15}" type="presParOf" srcId="{6F7E3E21-F7C6-4A88-AB02-CABB96151139}" destId="{1A791554-49D7-4CF4-B931-396CA10C6292}" srcOrd="10" destOrd="0" presId="urn:microsoft.com/office/officeart/2011/layout/HexagonRadial"/>
    <dgm:cxn modelId="{EF8E44DF-F44A-48D2-912D-EE0409CD8E5A}" type="presParOf" srcId="{6F7E3E21-F7C6-4A88-AB02-CABB96151139}" destId="{D34A04D1-55C1-4B40-AF32-7CD932BCFF1D}" srcOrd="11" destOrd="0" presId="urn:microsoft.com/office/officeart/2011/layout/HexagonRadial"/>
    <dgm:cxn modelId="{0C1EAF9B-147F-48CC-BEE8-64D826EE54FD}" type="presParOf" srcId="{D34A04D1-55C1-4B40-AF32-7CD932BCFF1D}" destId="{A6A12CF6-F510-43AD-A495-F3AAF57FC2B0}" srcOrd="0" destOrd="0" presId="urn:microsoft.com/office/officeart/2011/layout/HexagonRadial"/>
    <dgm:cxn modelId="{76020786-F96A-4AC3-9536-1D656059A342}" type="presParOf" srcId="{6F7E3E21-F7C6-4A88-AB02-CABB96151139}" destId="{377EFD58-BCC8-4E6B-8A98-1D99602CDEA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7AEE3-8F17-4954-895B-E2741024982E}">
      <dsp:nvSpPr>
        <dsp:cNvPr id="0" name=""/>
        <dsp:cNvSpPr/>
      </dsp:nvSpPr>
      <dsp:spPr>
        <a:xfrm>
          <a:off x="2216246" y="1368404"/>
          <a:ext cx="1739301" cy="15045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err="1" smtClean="0"/>
            <a:t>Antibiotical</a:t>
          </a:r>
          <a:r>
            <a:rPr lang="nb-NO" sz="1200" kern="1200" dirty="0" smtClean="0"/>
            <a:t> </a:t>
          </a:r>
          <a:r>
            <a:rPr lang="nb-NO" sz="1200" kern="1200" dirty="0" err="1" smtClean="0"/>
            <a:t>Resistance</a:t>
          </a:r>
          <a:endParaRPr lang="nb-NO" sz="1200" kern="1200" dirty="0"/>
        </a:p>
      </dsp:txBody>
      <dsp:txXfrm>
        <a:off x="2504473" y="1617732"/>
        <a:ext cx="1162847" cy="1005910"/>
      </dsp:txXfrm>
    </dsp:sp>
    <dsp:sp modelId="{08230499-1561-4145-A1AD-0FB8A4424C18}">
      <dsp:nvSpPr>
        <dsp:cNvPr id="0" name=""/>
        <dsp:cNvSpPr/>
      </dsp:nvSpPr>
      <dsp:spPr>
        <a:xfrm>
          <a:off x="3305383" y="648571"/>
          <a:ext cx="656233" cy="5654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90838-6610-4048-AA79-0967C45FC8BA}">
      <dsp:nvSpPr>
        <dsp:cNvPr id="0" name=""/>
        <dsp:cNvSpPr/>
      </dsp:nvSpPr>
      <dsp:spPr>
        <a:xfrm>
          <a:off x="2376461" y="0"/>
          <a:ext cx="1425345" cy="123309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err="1" smtClean="0"/>
            <a:t>Synthetic</a:t>
          </a:r>
          <a:r>
            <a:rPr lang="nb-NO" sz="1200" kern="1200" dirty="0" smtClean="0"/>
            <a:t> </a:t>
          </a:r>
          <a:r>
            <a:rPr lang="nb-NO" sz="1200" kern="1200" dirty="0" err="1" smtClean="0"/>
            <a:t>Chemistry</a:t>
          </a:r>
          <a:endParaRPr lang="nb-NO" sz="1200" kern="1200" dirty="0"/>
        </a:p>
      </dsp:txBody>
      <dsp:txXfrm>
        <a:off x="2612671" y="204350"/>
        <a:ext cx="952925" cy="824391"/>
      </dsp:txXfrm>
    </dsp:sp>
    <dsp:sp modelId="{B81D545F-5B83-43FF-895A-49DB1E114DA7}">
      <dsp:nvSpPr>
        <dsp:cNvPr id="0" name=""/>
        <dsp:cNvSpPr/>
      </dsp:nvSpPr>
      <dsp:spPr>
        <a:xfrm>
          <a:off x="4071259" y="1705627"/>
          <a:ext cx="656233" cy="5654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AE44E-8709-4A87-BBB4-BA78A29AF029}">
      <dsp:nvSpPr>
        <dsp:cNvPr id="0" name=""/>
        <dsp:cNvSpPr/>
      </dsp:nvSpPr>
      <dsp:spPr>
        <a:xfrm>
          <a:off x="3683668" y="695003"/>
          <a:ext cx="1425345" cy="123309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err="1" smtClean="0"/>
            <a:t>Microbiology</a:t>
          </a:r>
          <a:endParaRPr lang="nb-NO" sz="1200" kern="1200" dirty="0"/>
        </a:p>
      </dsp:txBody>
      <dsp:txXfrm>
        <a:off x="3919878" y="899353"/>
        <a:ext cx="952925" cy="824391"/>
      </dsp:txXfrm>
    </dsp:sp>
    <dsp:sp modelId="{4307994F-789A-4739-AB99-140934F196B8}">
      <dsp:nvSpPr>
        <dsp:cNvPr id="0" name=""/>
        <dsp:cNvSpPr/>
      </dsp:nvSpPr>
      <dsp:spPr>
        <a:xfrm>
          <a:off x="3539232" y="2898846"/>
          <a:ext cx="656233" cy="5654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F4460-E0FE-49E3-83B3-3E50DE9ECC88}">
      <dsp:nvSpPr>
        <dsp:cNvPr id="0" name=""/>
        <dsp:cNvSpPr/>
      </dsp:nvSpPr>
      <dsp:spPr>
        <a:xfrm>
          <a:off x="3683668" y="2249426"/>
          <a:ext cx="1425345" cy="123309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err="1" smtClean="0"/>
            <a:t>Epidemology</a:t>
          </a:r>
          <a:endParaRPr lang="nb-NO" sz="1200" kern="1200" dirty="0"/>
        </a:p>
      </dsp:txBody>
      <dsp:txXfrm>
        <a:off x="3919878" y="2453776"/>
        <a:ext cx="952925" cy="824391"/>
      </dsp:txXfrm>
    </dsp:sp>
    <dsp:sp modelId="{BC018CDD-92B2-42DC-A78E-AFA810BABE9D}">
      <dsp:nvSpPr>
        <dsp:cNvPr id="0" name=""/>
        <dsp:cNvSpPr/>
      </dsp:nvSpPr>
      <dsp:spPr>
        <a:xfrm>
          <a:off x="2219483" y="3022706"/>
          <a:ext cx="656233" cy="5654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715AB-A9DB-4B3D-B22B-C1FCE6DC4F16}">
      <dsp:nvSpPr>
        <dsp:cNvPr id="0" name=""/>
        <dsp:cNvSpPr/>
      </dsp:nvSpPr>
      <dsp:spPr>
        <a:xfrm>
          <a:off x="2376461" y="3008708"/>
          <a:ext cx="1425345" cy="123309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err="1" smtClean="0"/>
            <a:t>Medicinal</a:t>
          </a:r>
          <a:r>
            <a:rPr lang="nb-NO" sz="1200" kern="1200" dirty="0" smtClean="0"/>
            <a:t> </a:t>
          </a:r>
          <a:r>
            <a:rPr lang="nb-NO" sz="1200" kern="1200" dirty="0" err="1" smtClean="0"/>
            <a:t>Chemistry</a:t>
          </a:r>
          <a:endParaRPr lang="nb-NO" sz="1200" kern="1200" dirty="0"/>
        </a:p>
      </dsp:txBody>
      <dsp:txXfrm>
        <a:off x="2612671" y="3213058"/>
        <a:ext cx="952925" cy="824391"/>
      </dsp:txXfrm>
    </dsp:sp>
    <dsp:sp modelId="{A6A12CF6-F510-43AD-A495-F3AAF57FC2B0}">
      <dsp:nvSpPr>
        <dsp:cNvPr id="0" name=""/>
        <dsp:cNvSpPr/>
      </dsp:nvSpPr>
      <dsp:spPr>
        <a:xfrm>
          <a:off x="1441065" y="1966074"/>
          <a:ext cx="656233" cy="5654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91554-49D7-4CF4-B931-396CA10C6292}">
      <dsp:nvSpPr>
        <dsp:cNvPr id="0" name=""/>
        <dsp:cNvSpPr/>
      </dsp:nvSpPr>
      <dsp:spPr>
        <a:xfrm>
          <a:off x="1063185" y="2250274"/>
          <a:ext cx="1425345" cy="123309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err="1" smtClean="0"/>
            <a:t>Biostatistics</a:t>
          </a:r>
          <a:endParaRPr lang="nb-NO" sz="1200" kern="1200" dirty="0"/>
        </a:p>
      </dsp:txBody>
      <dsp:txXfrm>
        <a:off x="1299395" y="2454624"/>
        <a:ext cx="952925" cy="824391"/>
      </dsp:txXfrm>
    </dsp:sp>
    <dsp:sp modelId="{377EFD58-BCC8-4E6B-8A98-1D99602CDEA2}">
      <dsp:nvSpPr>
        <dsp:cNvPr id="0" name=""/>
        <dsp:cNvSpPr/>
      </dsp:nvSpPr>
      <dsp:spPr>
        <a:xfrm>
          <a:off x="1063185" y="756737"/>
          <a:ext cx="1425345" cy="123309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err="1" smtClean="0"/>
            <a:t>Molecular</a:t>
          </a:r>
          <a:r>
            <a:rPr lang="nb-NO" sz="1200" kern="1200" dirty="0" smtClean="0"/>
            <a:t> </a:t>
          </a:r>
          <a:r>
            <a:rPr lang="nb-NO" sz="1200" kern="1200" dirty="0" err="1" smtClean="0"/>
            <a:t>Biology</a:t>
          </a:r>
          <a:endParaRPr lang="nb-NO" sz="1200" kern="1200" dirty="0"/>
        </a:p>
      </dsp:txBody>
      <dsp:txXfrm>
        <a:off x="1299395" y="961087"/>
        <a:ext cx="952925" cy="82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30154-C409-45CA-9214-527444E6FD42}" type="datetimeFigureOut">
              <a:rPr lang="nb-NO" smtClean="0"/>
              <a:pPr/>
              <a:t>09.02.2015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E73C8-EC19-423B-BA5D-1134332CC06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2861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32410-7C81-4EEB-8E9F-FE9DC208F73F}" type="datetimeFigureOut">
              <a:rPr lang="nb-NO" smtClean="0"/>
              <a:pPr/>
              <a:t>09.02.2015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77D37-CED5-4B5F-B67F-B65A043D5D2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15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Well</a:t>
            </a:r>
            <a:r>
              <a:rPr lang="nb-NO" dirty="0" smtClean="0"/>
              <a:t> </a:t>
            </a:r>
            <a:r>
              <a:rPr lang="nb-NO" dirty="0" err="1" smtClean="0"/>
              <a:t>friends</a:t>
            </a:r>
            <a:r>
              <a:rPr lang="nb-NO" dirty="0" smtClean="0"/>
              <a:t>, I have </a:t>
            </a:r>
            <a:r>
              <a:rPr lang="nb-NO" dirty="0" err="1" smtClean="0"/>
              <a:t>had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privilege</a:t>
            </a:r>
            <a:r>
              <a:rPr lang="nb-NO" dirty="0" smtClean="0"/>
              <a:t> to </a:t>
            </a:r>
            <a:r>
              <a:rPr lang="nb-NO" dirty="0" err="1" smtClean="0"/>
              <a:t>get</a:t>
            </a:r>
            <a:r>
              <a:rPr lang="nb-NO" dirty="0" smtClean="0"/>
              <a:t> a </a:t>
            </a:r>
            <a:r>
              <a:rPr lang="nb-NO" dirty="0" err="1" smtClean="0"/>
              <a:t>glimpse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future</a:t>
            </a:r>
            <a:r>
              <a:rPr lang="nb-NO" dirty="0" smtClean="0"/>
              <a:t> at Gaustad and it sure </a:t>
            </a:r>
            <a:r>
              <a:rPr lang="nb-NO" dirty="0" err="1" smtClean="0"/>
              <a:t>looks</a:t>
            </a:r>
            <a:r>
              <a:rPr lang="nb-NO" dirty="0" smtClean="0"/>
              <a:t> </a:t>
            </a:r>
            <a:r>
              <a:rPr lang="nb-NO" dirty="0" err="1" smtClean="0"/>
              <a:t>good</a:t>
            </a:r>
            <a:r>
              <a:rPr lang="nb-NO" dirty="0" smtClean="0"/>
              <a:t>. So let </a:t>
            </a:r>
            <a:r>
              <a:rPr lang="nb-NO" dirty="0" err="1" smtClean="0"/>
              <a:t>us</a:t>
            </a:r>
            <a:r>
              <a:rPr lang="nb-NO" dirty="0" smtClean="0"/>
              <a:t> </a:t>
            </a:r>
            <a:r>
              <a:rPr lang="nb-NO" dirty="0" err="1" smtClean="0"/>
              <a:t>share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for </a:t>
            </a:r>
            <a:r>
              <a:rPr lang="nb-NO" dirty="0" err="1" smtClean="0"/>
              <a:t>few</a:t>
            </a:r>
            <a:r>
              <a:rPr lang="nb-NO" dirty="0" smtClean="0"/>
              <a:t> </a:t>
            </a:r>
            <a:r>
              <a:rPr lang="nb-NO" dirty="0" err="1" smtClean="0"/>
              <a:t>seconds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77D37-CED5-4B5F-B67F-B65A043D5D2B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6190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77D37-CED5-4B5F-B67F-B65A043D5D2B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9194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77D37-CED5-4B5F-B67F-B65A043D5D2B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9056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77D37-CED5-4B5F-B67F-B65A043D5D2B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332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77D37-CED5-4B5F-B67F-B65A043D5D2B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919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77D37-CED5-4B5F-B67F-B65A043D5D2B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9194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77D37-CED5-4B5F-B67F-B65A043D5D2B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9194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77D37-CED5-4B5F-B67F-B65A043D5D2B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919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77D37-CED5-4B5F-B67F-B65A043D5D2B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9194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77D37-CED5-4B5F-B67F-B65A043D5D2B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9194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77D37-CED5-4B5F-B67F-B65A043D5D2B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9194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nb-NO" dirty="0"/>
              <a:t>”</a:t>
            </a:r>
            <a:r>
              <a:rPr lang="nb-NO" dirty="0" err="1"/>
              <a:t>Chemistry</a:t>
            </a:r>
            <a:r>
              <a:rPr lang="nb-NO" dirty="0"/>
              <a:t> holds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solutions</a:t>
            </a:r>
            <a:r>
              <a:rPr lang="nb-NO" dirty="0"/>
              <a:t> to </a:t>
            </a:r>
            <a:r>
              <a:rPr lang="nb-NO" dirty="0" err="1"/>
              <a:t>many</a:t>
            </a:r>
            <a:r>
              <a:rPr lang="nb-NO" dirty="0"/>
              <a:t> global </a:t>
            </a:r>
            <a:r>
              <a:rPr lang="nb-NO" dirty="0" err="1"/>
              <a:t>challenges</a:t>
            </a:r>
            <a:r>
              <a:rPr lang="nb-NO" dirty="0"/>
              <a:t>, </a:t>
            </a:r>
            <a:r>
              <a:rPr lang="nb-NO" dirty="0" err="1"/>
              <a:t>including</a:t>
            </a:r>
            <a:r>
              <a:rPr lang="nb-NO" dirty="0"/>
              <a:t> green </a:t>
            </a:r>
            <a:r>
              <a:rPr lang="nb-NO" dirty="0" err="1"/>
              <a:t>technologies</a:t>
            </a:r>
            <a:r>
              <a:rPr lang="nb-NO" dirty="0"/>
              <a:t>, </a:t>
            </a:r>
            <a:r>
              <a:rPr lang="nb-NO" dirty="0" err="1"/>
              <a:t>clean</a:t>
            </a:r>
            <a:r>
              <a:rPr lang="nb-NO" dirty="0"/>
              <a:t> air, safe water, </a:t>
            </a:r>
            <a:r>
              <a:rPr lang="nb-NO" dirty="0" err="1"/>
              <a:t>healthy</a:t>
            </a:r>
            <a:r>
              <a:rPr lang="nb-NO" dirty="0"/>
              <a:t> </a:t>
            </a:r>
            <a:r>
              <a:rPr lang="nb-NO" dirty="0" err="1"/>
              <a:t>food</a:t>
            </a:r>
            <a:r>
              <a:rPr lang="nb-NO" dirty="0"/>
              <a:t>, </a:t>
            </a:r>
            <a:r>
              <a:rPr lang="nb-NO" dirty="0" err="1"/>
              <a:t>dependable</a:t>
            </a:r>
            <a:r>
              <a:rPr lang="nb-NO" dirty="0"/>
              <a:t> </a:t>
            </a:r>
            <a:r>
              <a:rPr lang="nb-NO" dirty="0" err="1"/>
              <a:t>medicine</a:t>
            </a:r>
            <a:r>
              <a:rPr lang="nb-NO" dirty="0"/>
              <a:t> and </a:t>
            </a:r>
            <a:r>
              <a:rPr lang="nb-NO" dirty="0" err="1"/>
              <a:t>sustainable</a:t>
            </a:r>
            <a:r>
              <a:rPr lang="nb-NO" dirty="0"/>
              <a:t> </a:t>
            </a:r>
            <a:r>
              <a:rPr lang="nb-NO" dirty="0" err="1"/>
              <a:t>energy</a:t>
            </a:r>
            <a:r>
              <a:rPr lang="nb-NO" dirty="0"/>
              <a:t>,”</a:t>
            </a:r>
          </a:p>
          <a:p>
            <a:pPr>
              <a:lnSpc>
                <a:spcPct val="120000"/>
              </a:lnSpc>
            </a:pPr>
            <a:endParaRPr lang="nb-NO" dirty="0"/>
          </a:p>
          <a:p>
            <a:pPr>
              <a:lnSpc>
                <a:spcPct val="120000"/>
              </a:lnSpc>
            </a:pPr>
            <a:r>
              <a:rPr lang="nb-NO" i="1" dirty="0"/>
              <a:t>Dr </a:t>
            </a:r>
            <a:r>
              <a:rPr lang="nb-NO" i="1" dirty="0" err="1"/>
              <a:t>Laurraine</a:t>
            </a:r>
            <a:r>
              <a:rPr lang="nb-NO" i="1" dirty="0"/>
              <a:t> Lotter, </a:t>
            </a:r>
            <a:r>
              <a:rPr lang="nb-NO" i="1" dirty="0" err="1"/>
              <a:t>Executive</a:t>
            </a:r>
            <a:r>
              <a:rPr lang="nb-NO" i="1" dirty="0"/>
              <a:t> </a:t>
            </a:r>
            <a:r>
              <a:rPr lang="nb-NO" i="1" dirty="0" err="1"/>
              <a:t>director</a:t>
            </a:r>
            <a:endParaRPr lang="nb-NO" i="1" dirty="0"/>
          </a:p>
          <a:p>
            <a:pPr>
              <a:lnSpc>
                <a:spcPct val="120000"/>
              </a:lnSpc>
            </a:pPr>
            <a:r>
              <a:rPr lang="nb-NO" i="1" dirty="0"/>
              <a:t>The Chemical and Allied Industries Association (</a:t>
            </a:r>
            <a:r>
              <a:rPr lang="nb-NO" i="1" dirty="0" err="1"/>
              <a:t>Caia</a:t>
            </a:r>
            <a:r>
              <a:rPr lang="nb-NO" i="1" dirty="0"/>
              <a:t>).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77D37-CED5-4B5F-B67F-B65A043D5D2B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069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22" name="Undertit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E7199-B910-4C42-B8D6-E372F26DE3FE}" type="datetime1">
              <a:rPr lang="en-US" smtClean="0"/>
              <a:pPr/>
              <a:t>2/9/2015</a:t>
            </a:fld>
            <a:endParaRPr lang="en-US" dirty="0"/>
          </a:p>
        </p:txBody>
      </p:sp>
      <p:sp>
        <p:nvSpPr>
          <p:cNvPr id="20" name="Plassholder for bunnteks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dirty="0" smtClean="0"/>
              <a:t>Klikk for å redigere tittelstil</a:t>
            </a:r>
            <a:endParaRPr kumimoji="0"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b-NO" dirty="0" smtClean="0"/>
              <a:t>Klikk for å redigere tekststiler i malen</a:t>
            </a:r>
          </a:p>
          <a:p>
            <a:pPr lvl="1" eaLnBrk="1" latinLnBrk="0" hangingPunct="1"/>
            <a:r>
              <a:rPr lang="nb-NO" dirty="0" smtClean="0"/>
              <a:t>Andre nivå</a:t>
            </a:r>
          </a:p>
          <a:p>
            <a:pPr lvl="2" eaLnBrk="1" latinLnBrk="0" hangingPunct="1"/>
            <a:r>
              <a:rPr lang="nb-NO" dirty="0" smtClean="0"/>
              <a:t>Tredje nivå</a:t>
            </a:r>
          </a:p>
          <a:p>
            <a:pPr lvl="3" eaLnBrk="1" latinLnBrk="0" hangingPunct="1"/>
            <a:r>
              <a:rPr lang="nb-NO" dirty="0" smtClean="0"/>
              <a:t>Fjerde nivå</a:t>
            </a:r>
          </a:p>
          <a:p>
            <a:pPr lvl="4" eaLnBrk="1" latinLnBrk="0" hangingPunct="1"/>
            <a:r>
              <a:rPr lang="nb-NO" dirty="0" smtClean="0"/>
              <a:t>Femte nivå</a:t>
            </a:r>
            <a:endParaRPr kumimoji="0" lang="en-US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2"/>
          </p:nvPr>
        </p:nvSpPr>
        <p:spPr>
          <a:xfrm>
            <a:off x="6019800" y="6324600"/>
            <a:ext cx="2895600" cy="476250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1402E7-4147-47D7-82F7-123FA54834F0}" type="datetime1">
              <a:rPr lang="en-US" smtClean="0"/>
              <a:pPr/>
              <a:t>2/9/2015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ktangel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dirty="0" smtClean="0"/>
              <a:t>Klikk for å redigere tekststiler i malen</a:t>
            </a:r>
          </a:p>
          <a:p>
            <a:pPr lvl="1" eaLnBrk="1" latinLnBrk="0" hangingPunct="1"/>
            <a:r>
              <a:rPr lang="nb-NO" dirty="0" smtClean="0"/>
              <a:t>Andre nivå</a:t>
            </a:r>
          </a:p>
          <a:p>
            <a:pPr lvl="2" eaLnBrk="1" latinLnBrk="0" hangingPunct="1"/>
            <a:r>
              <a:rPr lang="nb-NO" dirty="0" smtClean="0"/>
              <a:t>Tredje nivå</a:t>
            </a:r>
          </a:p>
          <a:p>
            <a:pPr lvl="3" eaLnBrk="1" latinLnBrk="0" hangingPunct="1"/>
            <a:r>
              <a:rPr lang="nb-NO" dirty="0" smtClean="0"/>
              <a:t>Fjerde nivå</a:t>
            </a:r>
          </a:p>
          <a:p>
            <a:pPr lvl="4" eaLnBrk="1" latinLnBrk="0" hangingPunct="1"/>
            <a:r>
              <a:rPr lang="nb-NO" dirty="0" smtClean="0"/>
              <a:t>Femte nivå</a:t>
            </a:r>
            <a:endParaRPr kumimoji="0" lang="en-US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DB4FE-6104-4917-93A6-C9CA84264870}" type="datetime1">
              <a:rPr lang="en-US" smtClean="0"/>
              <a:pPr/>
              <a:t>2/9/2015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9B7F53-D450-4D7A-8221-2FCCDB30D7CE}" type="datetime1">
              <a:rPr lang="en-US" smtClean="0"/>
              <a:pPr/>
              <a:t>2/9/2015</a:t>
            </a:fld>
            <a:endParaRPr lang="en-US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237F9-7890-4084-8145-D6513D128B9B}" type="datetime1">
              <a:rPr lang="en-US" smtClean="0"/>
              <a:pPr/>
              <a:t>2/9/2015</a:t>
            </a:fld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John Vedde 10.6.10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CD933-11EF-4D2C-A770-556A906D8E20}" type="datetime1">
              <a:rPr lang="en-US" smtClean="0"/>
              <a:pPr/>
              <a:t>2/9/2015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John Vedde 10.6.10</a:t>
            </a:r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727358-6E01-4805-8061-613F7B0654E0}" type="datetime1">
              <a:rPr lang="en-US" smtClean="0"/>
              <a:pPr/>
              <a:t>2/9/2015</a:t>
            </a:fld>
            <a:endParaRPr lang="en-US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ktangel 5"/>
          <p:cNvSpPr/>
          <p:nvPr/>
        </p:nvSpPr>
        <p:spPr bwMode="invGray">
          <a:xfrm>
            <a:off x="1371600" y="0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115C-CC01-4978-ACD9-42AF238A8A79}" type="datetime1">
              <a:rPr lang="en-US" smtClean="0"/>
              <a:pPr/>
              <a:t>2/9/2015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nb-NO" dirty="0" smtClean="0"/>
              <a:t>Klikk ikonet for å legge til et bilde</a:t>
            </a:r>
            <a:endParaRPr kumimoji="0" lang="en-US" dirty="0"/>
          </a:p>
        </p:txBody>
      </p:sp>
      <p:sp>
        <p:nvSpPr>
          <p:cNvPr id="9" name="Pros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13" name="Bilde 12" descr="MN_KJEMI_A.png"/>
          <p:cNvPicPr>
            <a:picLocks noChangeAspect="1"/>
          </p:cNvPicPr>
          <p:nvPr userDrawn="1"/>
        </p:nvPicPr>
        <p:blipFill>
          <a:blip r:embed="rId11" cstate="print"/>
          <a:srcRect b="82677"/>
          <a:stretch>
            <a:fillRect/>
          </a:stretch>
        </p:blipFill>
        <p:spPr>
          <a:xfrm>
            <a:off x="152400" y="152400"/>
            <a:ext cx="6858000" cy="378911"/>
          </a:xfrm>
          <a:prstGeom prst="rect">
            <a:avLst/>
          </a:prstGeom>
        </p:spPr>
      </p:pic>
      <p:sp>
        <p:nvSpPr>
          <p:cNvPr id="5" name="Plassholder for tittel 4"/>
          <p:cNvSpPr>
            <a:spLocks noGrp="1"/>
          </p:cNvSpPr>
          <p:nvPr>
            <p:ph type="title"/>
          </p:nvPr>
        </p:nvSpPr>
        <p:spPr>
          <a:xfrm>
            <a:off x="1371600" y="9144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nb-NO" dirty="0" smtClean="0"/>
              <a:t>Klikk for å redigere tittelstil</a:t>
            </a:r>
            <a:endParaRPr kumimoji="0" lang="en-US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idx="1"/>
          </p:nvPr>
        </p:nvSpPr>
        <p:spPr>
          <a:xfrm>
            <a:off x="1435608" y="2286000"/>
            <a:ext cx="7498080" cy="38862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b-NO" dirty="0" smtClean="0"/>
              <a:t>Klikk for å redigere tekststiler i malen</a:t>
            </a:r>
          </a:p>
          <a:p>
            <a:pPr lvl="1" eaLnBrk="1" latinLnBrk="0" hangingPunct="1"/>
            <a:r>
              <a:rPr kumimoji="0" lang="nb-NO" dirty="0" smtClean="0"/>
              <a:t>Andre nivå</a:t>
            </a:r>
          </a:p>
          <a:p>
            <a:pPr lvl="2" eaLnBrk="1" latinLnBrk="0" hangingPunct="1"/>
            <a:r>
              <a:rPr kumimoji="0" lang="nb-NO" dirty="0" smtClean="0"/>
              <a:t>Tredje nivå</a:t>
            </a:r>
          </a:p>
          <a:p>
            <a:pPr lvl="3" eaLnBrk="1" latinLnBrk="0" hangingPunct="1"/>
            <a:r>
              <a:rPr kumimoji="0" lang="nb-NO" dirty="0" smtClean="0"/>
              <a:t>Fjerde nivå</a:t>
            </a:r>
          </a:p>
          <a:p>
            <a:pPr lvl="4" eaLnBrk="1" latinLnBrk="0" hangingPunct="1"/>
            <a:r>
              <a:rPr kumimoji="0" lang="nb-NO" dirty="0" smtClean="0"/>
              <a:t>Femte nivå</a:t>
            </a:r>
            <a:endParaRPr kumimoji="0" lang="en-US" dirty="0"/>
          </a:p>
        </p:txBody>
      </p:sp>
      <p:sp>
        <p:nvSpPr>
          <p:cNvPr id="24" name="Plassholder for dato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96702CB-1880-4713-BCDF-85AC77F16831}" type="datetime1">
              <a:rPr lang="en-US" smtClean="0"/>
              <a:pPr/>
              <a:t>2/9/2015</a:t>
            </a:fld>
            <a:endParaRPr lang="en-US" dirty="0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Plassholder for lysbilde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Bilde 13" descr="MN_KJEMI_A.png"/>
          <p:cNvPicPr>
            <a:picLocks noChangeAspect="1"/>
          </p:cNvPicPr>
          <p:nvPr userDrawn="1"/>
        </p:nvPicPr>
        <p:blipFill>
          <a:blip r:embed="rId12" cstate="print"/>
          <a:srcRect t="57874" r="3014"/>
          <a:stretch>
            <a:fillRect/>
          </a:stretch>
        </p:blipFill>
        <p:spPr>
          <a:xfrm>
            <a:off x="304800" y="6172200"/>
            <a:ext cx="4448398" cy="6163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79" r:id="rId8"/>
    <p:sldLayoutId id="2147483681" r:id="rId9"/>
  </p:sldLayoutIdLst>
  <p:transition spd="med">
    <p:wipe dir="r"/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openxmlformats.org/officeDocument/2006/relationships/image" Target="../media/image12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5" Type="http://schemas.openxmlformats.org/officeDocument/2006/relationships/image" Target="../media/image14.gif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Relationship Id="rId1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veimages.gsfc.nasa.gov/15529/modis_wonderglobe_lrg.jpg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5.jpe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5" Type="http://schemas.openxmlformats.org/officeDocument/2006/relationships/image" Target="../media/image14.gif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17.jpeg"/><Relationship Id="rId1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5" Type="http://schemas.openxmlformats.org/officeDocument/2006/relationships/image" Target="../media/image14.gif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17.jpe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9" descr="2010-10-22 16.14.49.jpg"/>
          <p:cNvPicPr>
            <a:picLocks noChangeAspect="1"/>
          </p:cNvPicPr>
          <p:nvPr/>
        </p:nvPicPr>
        <p:blipFill>
          <a:blip r:embed="rId3" cstate="print"/>
          <a:srcRect t="45844" b="22294"/>
          <a:stretch>
            <a:fillRect/>
          </a:stretch>
        </p:blipFill>
        <p:spPr>
          <a:xfrm>
            <a:off x="0" y="0"/>
            <a:ext cx="9144000" cy="1730963"/>
          </a:xfrm>
          <a:prstGeom prst="rect">
            <a:avLst/>
          </a:prstGeom>
        </p:spPr>
      </p:pic>
      <p:pic>
        <p:nvPicPr>
          <p:cNvPr id="1048" name="Picture 24" descr="http://www.mn.uio.no/ingap/english/research/projects/catalytic-mofs/uio-66-5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893" y="5962911"/>
            <a:ext cx="1543050" cy="77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18126"/>
            <a:ext cx="1122659" cy="1101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http://www.mn.uio.no/ibv/forskning/grupper/px/bilder/forside/hlt-b-pentamer-5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91" y="4708670"/>
            <a:ext cx="1074056" cy="1082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: Yngve Vogt.&#10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603" y="4490452"/>
            <a:ext cx="1632253" cy="108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ekk med høyt kobberinnhold i Tibet (Foto: Huang, Univ. of Tibet)&#10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82" y="5726042"/>
            <a:ext cx="2041741" cy="97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reason.kzoo.edu/reason/images/28279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0" y="4495800"/>
            <a:ext cx="1295400" cy="1082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to  nul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00" y="3987464"/>
            <a:ext cx="1860550" cy="82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hoto: Niklas Lello&#10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200400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oanalyse krever avansert utstyr og kvalifiserte personer. Foto: Tore Vehus&#10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82" y="5642455"/>
            <a:ext cx="1594718" cy="1063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[cluster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4223377"/>
            <a:ext cx="1143000" cy="274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&#10; Bilde av innsiden av syklotrontanken etter at den er åpnet for rutinemessig vedlikehold. Her blir ioner akselerert (mens de tvinges til å gå i en spiralbane i det kraftige magnetfeltet) til så høye energier at når de etterpå kolliderer med andre atomer vil kjernereaksjoner induseres og vi får laget radioaktive atomer.&#10;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59203" y="5726042"/>
            <a:ext cx="1553653" cy="97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Bilde 17" descr="Untitled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65299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85800" y="3013502"/>
            <a:ext cx="6858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b="1" dirty="0" smtClean="0"/>
              <a:t>Undervisning og faglig profil </a:t>
            </a:r>
            <a:endParaRPr lang="nb-NO" sz="3600" b="1" dirty="0"/>
          </a:p>
          <a:p>
            <a:r>
              <a:rPr lang="nb-NO" sz="2000" i="1" dirty="0" smtClean="0"/>
              <a:t>Roots &amp; Døhl</a:t>
            </a:r>
          </a:p>
          <a:p>
            <a:r>
              <a:rPr lang="nb-NO" sz="2000" i="1" dirty="0" smtClean="0"/>
              <a:t>Januar/februar 2015</a:t>
            </a:r>
            <a:endParaRPr lang="nb-NO" sz="2000" i="1" dirty="0"/>
          </a:p>
        </p:txBody>
      </p:sp>
      <p:pic>
        <p:nvPicPr>
          <p:cNvPr id="22" name="Bilde 3" descr="MN_KJEMI_A.png"/>
          <p:cNvPicPr>
            <a:picLocks noChangeAspect="1"/>
          </p:cNvPicPr>
          <p:nvPr/>
        </p:nvPicPr>
        <p:blipFill>
          <a:blip r:embed="rId18" cstate="print"/>
          <a:srcRect b="69444"/>
          <a:stretch>
            <a:fillRect/>
          </a:stretch>
        </p:blipFill>
        <p:spPr>
          <a:xfrm>
            <a:off x="152400" y="1924310"/>
            <a:ext cx="7620000" cy="74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8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eforklaring formet som en ellipse 2"/>
          <p:cNvSpPr/>
          <p:nvPr/>
        </p:nvSpPr>
        <p:spPr>
          <a:xfrm>
            <a:off x="7010400" y="228600"/>
            <a:ext cx="1676400" cy="1157177"/>
          </a:xfrm>
          <a:prstGeom prst="wedgeEllipseCallout">
            <a:avLst>
              <a:gd name="adj1" fmla="val -125431"/>
              <a:gd name="adj2" fmla="val 4835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JA!</a:t>
            </a:r>
            <a:endParaRPr lang="nb-NO" sz="2800" dirty="0"/>
          </a:p>
        </p:txBody>
      </p:sp>
      <p:pic>
        <p:nvPicPr>
          <p:cNvPr id="17" name="Picture 4" descr="photo from space by NAS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3999"/>
            <a:ext cx="5257800" cy="525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xplosion 2 4"/>
          <p:cNvSpPr/>
          <p:nvPr/>
        </p:nvSpPr>
        <p:spPr>
          <a:xfrm>
            <a:off x="1828799" y="1630661"/>
            <a:ext cx="2648142" cy="2170823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b="1" dirty="0" smtClean="0">
                <a:solidFill>
                  <a:srgbClr val="FF0000"/>
                </a:solidFill>
              </a:rPr>
              <a:t>Food &amp;</a:t>
            </a:r>
          </a:p>
          <a:p>
            <a:pPr algn="ctr"/>
            <a:r>
              <a:rPr lang="nb-NO" sz="1400" b="1" dirty="0" smtClean="0">
                <a:solidFill>
                  <a:srgbClr val="FF0000"/>
                </a:solidFill>
              </a:rPr>
              <a:t>Water</a:t>
            </a:r>
            <a:endParaRPr lang="nb-NO" sz="1400" b="1" dirty="0">
              <a:solidFill>
                <a:srgbClr val="FF0000"/>
              </a:solidFill>
            </a:endParaRPr>
          </a:p>
        </p:txBody>
      </p:sp>
      <p:sp>
        <p:nvSpPr>
          <p:cNvPr id="31" name="Explosion 2 5"/>
          <p:cNvSpPr/>
          <p:nvPr/>
        </p:nvSpPr>
        <p:spPr>
          <a:xfrm>
            <a:off x="3352799" y="1630661"/>
            <a:ext cx="2648142" cy="2170823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b="1" dirty="0" err="1" smtClean="0">
                <a:solidFill>
                  <a:srgbClr val="FF0000"/>
                </a:solidFill>
              </a:rPr>
              <a:t>Climate</a:t>
            </a:r>
            <a:endParaRPr lang="nb-NO" sz="1400" b="1" dirty="0" smtClean="0">
              <a:solidFill>
                <a:srgbClr val="FF0000"/>
              </a:solidFill>
            </a:endParaRPr>
          </a:p>
          <a:p>
            <a:pPr algn="ctr"/>
            <a:r>
              <a:rPr lang="nb-NO" sz="1400" b="1" dirty="0" err="1" smtClean="0">
                <a:solidFill>
                  <a:srgbClr val="FF0000"/>
                </a:solidFill>
              </a:rPr>
              <a:t>Change</a:t>
            </a:r>
            <a:endParaRPr lang="nb-NO" sz="1400" b="1" dirty="0">
              <a:solidFill>
                <a:srgbClr val="FF0000"/>
              </a:solidFill>
            </a:endParaRPr>
          </a:p>
        </p:txBody>
      </p:sp>
      <p:sp>
        <p:nvSpPr>
          <p:cNvPr id="32" name="Explosion 2 6"/>
          <p:cNvSpPr/>
          <p:nvPr/>
        </p:nvSpPr>
        <p:spPr>
          <a:xfrm>
            <a:off x="4876800" y="1630661"/>
            <a:ext cx="2648142" cy="2170823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b-NO" sz="1400" b="1" dirty="0" err="1" smtClean="0">
                <a:solidFill>
                  <a:srgbClr val="FF0000"/>
                </a:solidFill>
              </a:rPr>
              <a:t>Renewable</a:t>
            </a:r>
            <a:endParaRPr lang="nb-NO" sz="1400" b="1" dirty="0" smtClean="0">
              <a:solidFill>
                <a:srgbClr val="FF0000"/>
              </a:solidFill>
            </a:endParaRPr>
          </a:p>
          <a:p>
            <a:pPr algn="ctr"/>
            <a:r>
              <a:rPr lang="nb-NO" sz="1400" b="1" dirty="0" smtClean="0">
                <a:solidFill>
                  <a:srgbClr val="FF0000"/>
                </a:solidFill>
              </a:rPr>
              <a:t>Energy</a:t>
            </a:r>
            <a:endParaRPr lang="nb-NO" sz="1400" b="1" dirty="0">
              <a:solidFill>
                <a:srgbClr val="FF0000"/>
              </a:solidFill>
            </a:endParaRPr>
          </a:p>
        </p:txBody>
      </p:sp>
      <p:sp>
        <p:nvSpPr>
          <p:cNvPr id="33" name="Explosion 2 7"/>
          <p:cNvSpPr/>
          <p:nvPr/>
        </p:nvSpPr>
        <p:spPr>
          <a:xfrm>
            <a:off x="6400800" y="1630661"/>
            <a:ext cx="2648142" cy="2170823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b-NO" sz="1400" b="1" dirty="0" err="1" smtClean="0">
                <a:solidFill>
                  <a:srgbClr val="FF0000"/>
                </a:solidFill>
              </a:rPr>
              <a:t>Sustainable</a:t>
            </a:r>
            <a:endParaRPr lang="nb-NO" sz="1400" b="1" dirty="0" smtClean="0">
              <a:solidFill>
                <a:srgbClr val="FF0000"/>
              </a:solidFill>
            </a:endParaRPr>
          </a:p>
          <a:p>
            <a:pPr algn="ctr"/>
            <a:r>
              <a:rPr lang="nb-NO" sz="1400" b="1" dirty="0" smtClean="0">
                <a:solidFill>
                  <a:srgbClr val="FF0000"/>
                </a:solidFill>
              </a:rPr>
              <a:t>Materials</a:t>
            </a:r>
            <a:endParaRPr lang="nb-NO" sz="1400" b="1" dirty="0">
              <a:solidFill>
                <a:srgbClr val="FF0000"/>
              </a:solidFill>
            </a:endParaRPr>
          </a:p>
        </p:txBody>
      </p:sp>
      <p:sp>
        <p:nvSpPr>
          <p:cNvPr id="34" name="Explosion 2 8"/>
          <p:cNvSpPr/>
          <p:nvPr/>
        </p:nvSpPr>
        <p:spPr>
          <a:xfrm>
            <a:off x="76200" y="1630661"/>
            <a:ext cx="2648142" cy="2170823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b-NO" sz="1400" b="1" dirty="0" smtClean="0">
                <a:solidFill>
                  <a:srgbClr val="FF0000"/>
                </a:solidFill>
              </a:rPr>
              <a:t>Human</a:t>
            </a:r>
          </a:p>
          <a:p>
            <a:pPr algn="ctr"/>
            <a:r>
              <a:rPr lang="nb-NO" sz="1400" b="1" dirty="0" smtClean="0">
                <a:solidFill>
                  <a:srgbClr val="FF0000"/>
                </a:solidFill>
              </a:rPr>
              <a:t>Health</a:t>
            </a:r>
            <a:endParaRPr lang="nb-NO" sz="14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899" y="381000"/>
            <a:ext cx="8488680" cy="1143000"/>
          </a:xfrm>
        </p:spPr>
        <p:txBody>
          <a:bodyPr>
            <a:noAutofit/>
          </a:bodyPr>
          <a:lstStyle/>
          <a:p>
            <a:r>
              <a:rPr lang="nb-NO" sz="3600" dirty="0" smtClean="0"/>
              <a:t>Bør noen av disse Store Spørsmål påvirke instituttets profil ?</a:t>
            </a:r>
            <a:endParaRPr lang="nb-NO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536920" y="2743200"/>
            <a:ext cx="6397280" cy="4241800"/>
            <a:chOff x="536920" y="2743200"/>
            <a:chExt cx="6397280" cy="4241800"/>
          </a:xfrm>
        </p:grpSpPr>
        <p:sp>
          <p:nvSpPr>
            <p:cNvPr id="7" name="Curved Right Arrow 6"/>
            <p:cNvSpPr/>
            <p:nvPr/>
          </p:nvSpPr>
          <p:spPr>
            <a:xfrm rot="20032188">
              <a:off x="536920" y="3741195"/>
              <a:ext cx="914400" cy="230442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graphicFrame>
          <p:nvGraphicFramePr>
            <p:cNvPr id="12" name="Diagram 11"/>
            <p:cNvGraphicFramePr/>
            <p:nvPr>
              <p:extLst>
                <p:ext uri="{D42A27DB-BD31-4B8C-83A1-F6EECF244321}">
                  <p14:modId xmlns:p14="http://schemas.microsoft.com/office/powerpoint/2010/main" val="3964180260"/>
                </p:ext>
              </p:extLst>
            </p:nvPr>
          </p:nvGraphicFramePr>
          <p:xfrm>
            <a:off x="762000" y="2743200"/>
            <a:ext cx="6172200" cy="4241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898917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76200"/>
            <a:ext cx="8458200" cy="1371600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Hvilke fag spiller ditt fag naturlig opp mot?</a:t>
            </a:r>
            <a:endParaRPr lang="nb-NO" sz="2000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029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nb-NO" sz="2000" dirty="0" smtClean="0"/>
          </a:p>
          <a:p>
            <a:pPr>
              <a:lnSpc>
                <a:spcPct val="120000"/>
              </a:lnSpc>
            </a:pPr>
            <a:endParaRPr lang="nb-NO" sz="2000" dirty="0" smtClean="0"/>
          </a:p>
        </p:txBody>
      </p:sp>
      <p:sp>
        <p:nvSpPr>
          <p:cNvPr id="16" name="Explosion 2 4"/>
          <p:cNvSpPr/>
          <p:nvPr/>
        </p:nvSpPr>
        <p:spPr>
          <a:xfrm>
            <a:off x="2266091" y="1066800"/>
            <a:ext cx="1848708" cy="1515484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b="1" dirty="0" smtClean="0">
                <a:solidFill>
                  <a:srgbClr val="FF0000"/>
                </a:solidFill>
              </a:rPr>
              <a:t>Food &amp;</a:t>
            </a:r>
          </a:p>
          <a:p>
            <a:pPr algn="ctr"/>
            <a:r>
              <a:rPr lang="nb-NO" sz="1000" b="1" dirty="0" smtClean="0">
                <a:solidFill>
                  <a:srgbClr val="FF0000"/>
                </a:solidFill>
              </a:rPr>
              <a:t>Water</a:t>
            </a:r>
            <a:endParaRPr lang="nb-NO" sz="1000" b="1" dirty="0">
              <a:solidFill>
                <a:srgbClr val="FF0000"/>
              </a:solidFill>
            </a:endParaRPr>
          </a:p>
        </p:txBody>
      </p:sp>
      <p:sp>
        <p:nvSpPr>
          <p:cNvPr id="17" name="Explosion 2 5"/>
          <p:cNvSpPr/>
          <p:nvPr/>
        </p:nvSpPr>
        <p:spPr>
          <a:xfrm>
            <a:off x="3790091" y="1066800"/>
            <a:ext cx="1848708" cy="1515484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b="1" dirty="0" err="1" smtClean="0">
                <a:solidFill>
                  <a:srgbClr val="FF0000"/>
                </a:solidFill>
              </a:rPr>
              <a:t>Climate</a:t>
            </a:r>
            <a:endParaRPr lang="nb-NO" sz="1000" b="1" dirty="0" smtClean="0">
              <a:solidFill>
                <a:srgbClr val="FF0000"/>
              </a:solidFill>
            </a:endParaRPr>
          </a:p>
          <a:p>
            <a:pPr algn="ctr"/>
            <a:r>
              <a:rPr lang="nb-NO" sz="1000" b="1" dirty="0" err="1" smtClean="0">
                <a:solidFill>
                  <a:srgbClr val="FF0000"/>
                </a:solidFill>
              </a:rPr>
              <a:t>Change</a:t>
            </a:r>
            <a:endParaRPr lang="nb-NO" sz="1000" b="1" dirty="0">
              <a:solidFill>
                <a:srgbClr val="FF0000"/>
              </a:solidFill>
            </a:endParaRPr>
          </a:p>
        </p:txBody>
      </p:sp>
      <p:sp>
        <p:nvSpPr>
          <p:cNvPr id="18" name="Explosion 2 6"/>
          <p:cNvSpPr/>
          <p:nvPr/>
        </p:nvSpPr>
        <p:spPr>
          <a:xfrm>
            <a:off x="5314092" y="1066800"/>
            <a:ext cx="1848708" cy="1515484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b-NO" sz="1000" b="1" dirty="0" err="1" smtClean="0">
                <a:solidFill>
                  <a:srgbClr val="FF0000"/>
                </a:solidFill>
              </a:rPr>
              <a:t>Renewable</a:t>
            </a:r>
            <a:endParaRPr lang="nb-NO" sz="1000" b="1" dirty="0" smtClean="0">
              <a:solidFill>
                <a:srgbClr val="FF0000"/>
              </a:solidFill>
            </a:endParaRPr>
          </a:p>
          <a:p>
            <a:pPr algn="ctr"/>
            <a:r>
              <a:rPr lang="nb-NO" sz="1000" b="1" dirty="0" smtClean="0">
                <a:solidFill>
                  <a:srgbClr val="FF0000"/>
                </a:solidFill>
              </a:rPr>
              <a:t>Energy</a:t>
            </a:r>
            <a:endParaRPr lang="nb-NO" sz="1000" b="1" dirty="0">
              <a:solidFill>
                <a:srgbClr val="FF0000"/>
              </a:solidFill>
            </a:endParaRPr>
          </a:p>
        </p:txBody>
      </p:sp>
      <p:sp>
        <p:nvSpPr>
          <p:cNvPr id="31" name="Explosion 2 7"/>
          <p:cNvSpPr/>
          <p:nvPr/>
        </p:nvSpPr>
        <p:spPr>
          <a:xfrm>
            <a:off x="6838092" y="1066800"/>
            <a:ext cx="1848708" cy="1515484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b-NO" sz="1000" b="1" dirty="0" err="1" smtClean="0">
                <a:solidFill>
                  <a:srgbClr val="FF0000"/>
                </a:solidFill>
              </a:rPr>
              <a:t>Sustainable</a:t>
            </a:r>
            <a:endParaRPr lang="nb-NO" sz="1000" b="1" dirty="0" smtClean="0">
              <a:solidFill>
                <a:srgbClr val="FF0000"/>
              </a:solidFill>
            </a:endParaRPr>
          </a:p>
          <a:p>
            <a:pPr algn="ctr"/>
            <a:r>
              <a:rPr lang="nb-NO" sz="1000" b="1" dirty="0" smtClean="0">
                <a:solidFill>
                  <a:srgbClr val="FF0000"/>
                </a:solidFill>
              </a:rPr>
              <a:t>Materials</a:t>
            </a:r>
            <a:endParaRPr lang="nb-NO" sz="1000" b="1" dirty="0">
              <a:solidFill>
                <a:srgbClr val="FF0000"/>
              </a:solidFill>
            </a:endParaRPr>
          </a:p>
        </p:txBody>
      </p:sp>
      <p:sp>
        <p:nvSpPr>
          <p:cNvPr id="32" name="Explosion 2 8"/>
          <p:cNvSpPr/>
          <p:nvPr/>
        </p:nvSpPr>
        <p:spPr>
          <a:xfrm>
            <a:off x="742092" y="1066800"/>
            <a:ext cx="1848708" cy="1515484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b-NO" sz="1000" b="1" dirty="0" smtClean="0">
                <a:solidFill>
                  <a:srgbClr val="FF0000"/>
                </a:solidFill>
              </a:rPr>
              <a:t>Human</a:t>
            </a:r>
          </a:p>
          <a:p>
            <a:pPr algn="ctr"/>
            <a:r>
              <a:rPr lang="nb-NO" sz="1000" b="1" dirty="0" smtClean="0">
                <a:solidFill>
                  <a:srgbClr val="FF0000"/>
                </a:solidFill>
              </a:rPr>
              <a:t>Health</a:t>
            </a:r>
            <a:endParaRPr lang="nb-NO" sz="1000" b="1" dirty="0">
              <a:solidFill>
                <a:srgbClr val="FF0000"/>
              </a:solidFill>
            </a:endParaRPr>
          </a:p>
        </p:txBody>
      </p:sp>
      <p:sp>
        <p:nvSpPr>
          <p:cNvPr id="34" name="Content Placeholder 5"/>
          <p:cNvSpPr txBox="1">
            <a:spLocks/>
          </p:cNvSpPr>
          <p:nvPr/>
        </p:nvSpPr>
        <p:spPr>
          <a:xfrm>
            <a:off x="457200" y="2514600"/>
            <a:ext cx="84582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0000"/>
              </a:lnSpc>
            </a:pPr>
            <a:r>
              <a:rPr lang="nb-NO" sz="1200" b="1" dirty="0" smtClean="0">
                <a:solidFill>
                  <a:schemeClr val="bg1">
                    <a:lumMod val="85000"/>
                  </a:schemeClr>
                </a:solidFill>
              </a:rPr>
              <a:t>…forbedre vår grunnleggende forståelse av kjemiske binding og reaksjoner mellom kjemiske forbindelser</a:t>
            </a:r>
          </a:p>
          <a:p>
            <a:pPr lvl="1">
              <a:lnSpc>
                <a:spcPct val="120000"/>
              </a:lnSpc>
            </a:pPr>
            <a:r>
              <a:rPr lang="nb-NO" sz="1200" b="1" dirty="0" smtClean="0">
                <a:solidFill>
                  <a:schemeClr val="bg1">
                    <a:lumMod val="85000"/>
                  </a:schemeClr>
                </a:solidFill>
              </a:rPr>
              <a:t>I </a:t>
            </a:r>
            <a:r>
              <a:rPr lang="nb-NO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naturens økosystemer</a:t>
            </a:r>
            <a:r>
              <a:rPr lang="nb-NO" sz="1200" b="1" dirty="0" smtClean="0">
                <a:solidFill>
                  <a:schemeClr val="bg1">
                    <a:lumMod val="85000"/>
                  </a:schemeClr>
                </a:solidFill>
              </a:rPr>
              <a:t>, i </a:t>
            </a:r>
            <a:r>
              <a:rPr lang="nb-NO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levende organismer</a:t>
            </a:r>
            <a:r>
              <a:rPr lang="nb-NO" sz="1200" b="1" dirty="0" smtClean="0">
                <a:solidFill>
                  <a:schemeClr val="bg1">
                    <a:lumMod val="85000"/>
                  </a:schemeClr>
                </a:solidFill>
              </a:rPr>
              <a:t>, i </a:t>
            </a:r>
            <a:r>
              <a:rPr lang="nb-NO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mennesker</a:t>
            </a:r>
            <a:r>
              <a:rPr lang="nb-NO" sz="1200" b="1" dirty="0" smtClean="0">
                <a:solidFill>
                  <a:schemeClr val="bg1">
                    <a:lumMod val="85000"/>
                  </a:schemeClr>
                </a:solidFill>
              </a:rPr>
              <a:t> så vel som i industriprosesser og forskningslaboratorier </a:t>
            </a:r>
          </a:p>
          <a:p>
            <a:pPr>
              <a:lnSpc>
                <a:spcPct val="120000"/>
              </a:lnSpc>
            </a:pPr>
            <a:r>
              <a:rPr lang="nb-NO" sz="1200" b="1" dirty="0" smtClean="0">
                <a:solidFill>
                  <a:schemeClr val="bg1">
                    <a:lumMod val="85000"/>
                  </a:schemeClr>
                </a:solidFill>
              </a:rPr>
              <a:t>…</a:t>
            </a:r>
            <a:r>
              <a:rPr lang="nb-NO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simulere og forutsi </a:t>
            </a:r>
            <a:r>
              <a:rPr lang="nb-NO" sz="1200" b="1" dirty="0" smtClean="0">
                <a:solidFill>
                  <a:schemeClr val="bg1">
                    <a:lumMod val="85000"/>
                  </a:schemeClr>
                </a:solidFill>
              </a:rPr>
              <a:t>kjemiske reaksjoner og molekylers egenskaper</a:t>
            </a:r>
          </a:p>
          <a:p>
            <a:pPr lvl="1">
              <a:lnSpc>
                <a:spcPct val="120000"/>
              </a:lnSpc>
            </a:pPr>
            <a:r>
              <a:rPr lang="nb-NO" sz="1200" b="1" dirty="0" smtClean="0">
                <a:solidFill>
                  <a:schemeClr val="bg1">
                    <a:lumMod val="85000"/>
                  </a:schemeClr>
                </a:solidFill>
              </a:rPr>
              <a:t>Gjennom avanserte beregningsbaserte teknikker og </a:t>
            </a:r>
            <a:r>
              <a:rPr lang="nb-NO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matematisk modellering </a:t>
            </a:r>
            <a:r>
              <a:rPr lang="nb-NO" sz="1200" b="1" dirty="0" smtClean="0">
                <a:solidFill>
                  <a:schemeClr val="bg1">
                    <a:lumMod val="85000"/>
                  </a:schemeClr>
                </a:solidFill>
              </a:rPr>
              <a:t>av kjemiske systemer</a:t>
            </a:r>
          </a:p>
          <a:p>
            <a:pPr>
              <a:lnSpc>
                <a:spcPct val="120000"/>
              </a:lnSpc>
            </a:pPr>
            <a:r>
              <a:rPr lang="nb-NO" sz="1200" b="1" dirty="0" smtClean="0">
                <a:solidFill>
                  <a:schemeClr val="bg1">
                    <a:lumMod val="85000"/>
                  </a:schemeClr>
                </a:solidFill>
              </a:rPr>
              <a:t>…beskrive og forutsi sammenhengen mellom molekylers struktur og deres </a:t>
            </a:r>
            <a:r>
              <a:rPr lang="nb-NO" sz="1200" b="1" dirty="0" err="1" smtClean="0">
                <a:solidFill>
                  <a:schemeClr val="bg1">
                    <a:lumMod val="85000"/>
                  </a:schemeClr>
                </a:solidFill>
              </a:rPr>
              <a:t>samvirkning</a:t>
            </a:r>
            <a:r>
              <a:rPr lang="nb-NO" sz="1200" b="1" dirty="0" smtClean="0">
                <a:solidFill>
                  <a:schemeClr val="bg1">
                    <a:lumMod val="85000"/>
                  </a:schemeClr>
                </a:solidFill>
              </a:rPr>
              <a:t> og funksjon</a:t>
            </a:r>
          </a:p>
          <a:p>
            <a:pPr lvl="1">
              <a:lnSpc>
                <a:spcPct val="120000"/>
              </a:lnSpc>
            </a:pPr>
            <a:r>
              <a:rPr lang="nb-NO" sz="1200" b="1" dirty="0" smtClean="0">
                <a:solidFill>
                  <a:schemeClr val="bg1">
                    <a:lumMod val="85000"/>
                  </a:schemeClr>
                </a:solidFill>
              </a:rPr>
              <a:t>For </a:t>
            </a:r>
            <a:r>
              <a:rPr lang="nb-NO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biologiske makromolekyler</a:t>
            </a:r>
            <a:r>
              <a:rPr lang="nb-NO" sz="1200" b="1" dirty="0" smtClean="0">
                <a:solidFill>
                  <a:schemeClr val="bg1">
                    <a:lumMod val="85000"/>
                  </a:schemeClr>
                </a:solidFill>
              </a:rPr>
              <a:t> så vel som </a:t>
            </a:r>
            <a:r>
              <a:rPr lang="nb-NO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organiske og uorganiske forbindelser og materialer</a:t>
            </a:r>
          </a:p>
          <a:p>
            <a:pPr>
              <a:lnSpc>
                <a:spcPct val="120000"/>
              </a:lnSpc>
            </a:pPr>
            <a:r>
              <a:rPr lang="nb-NO" sz="1200" b="1" dirty="0" smtClean="0">
                <a:solidFill>
                  <a:schemeClr val="bg1">
                    <a:lumMod val="85000"/>
                  </a:schemeClr>
                </a:solidFill>
              </a:rPr>
              <a:t>…fremstille nye forbindelser og </a:t>
            </a:r>
            <a:r>
              <a:rPr lang="nb-NO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materialer med nyttige egenskaper </a:t>
            </a:r>
            <a:r>
              <a:rPr lang="nb-NO" sz="1200" b="1" dirty="0" smtClean="0">
                <a:solidFill>
                  <a:schemeClr val="bg1">
                    <a:lumMod val="85000"/>
                  </a:schemeClr>
                </a:solidFill>
              </a:rPr>
              <a:t>og funksjoner</a:t>
            </a:r>
          </a:p>
          <a:p>
            <a:pPr lvl="1">
              <a:lnSpc>
                <a:spcPct val="120000"/>
              </a:lnSpc>
            </a:pPr>
            <a:r>
              <a:rPr lang="nb-NO" sz="1200" b="1" dirty="0" smtClean="0">
                <a:solidFill>
                  <a:schemeClr val="bg1">
                    <a:lumMod val="85000"/>
                  </a:schemeClr>
                </a:solidFill>
              </a:rPr>
              <a:t>For anvendelser i bredeste forstand, fra </a:t>
            </a:r>
            <a:r>
              <a:rPr lang="nb-NO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medisin og  biologi </a:t>
            </a:r>
            <a:r>
              <a:rPr lang="nb-NO" sz="1200" b="1" dirty="0" smtClean="0">
                <a:solidFill>
                  <a:schemeClr val="bg1">
                    <a:lumMod val="85000"/>
                  </a:schemeClr>
                </a:solidFill>
              </a:rPr>
              <a:t>til </a:t>
            </a:r>
            <a:r>
              <a:rPr lang="nb-NO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materialvitenskap, energi og miljøteknologi</a:t>
            </a:r>
          </a:p>
          <a:p>
            <a:pPr>
              <a:lnSpc>
                <a:spcPct val="120000"/>
              </a:lnSpc>
            </a:pPr>
            <a:r>
              <a:rPr lang="nb-NO" sz="1200" b="1" dirty="0" smtClean="0">
                <a:solidFill>
                  <a:schemeClr val="bg1">
                    <a:lumMod val="85000"/>
                  </a:schemeClr>
                </a:solidFill>
              </a:rPr>
              <a:t>…utvikle og forbedre kjemiske prosesser med hensyn på </a:t>
            </a:r>
            <a:r>
              <a:rPr lang="nb-NO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ressursutnyttelse</a:t>
            </a:r>
            <a:r>
              <a:rPr lang="nb-NO" sz="1200" b="1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nb-NO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energieffektivitet</a:t>
            </a:r>
            <a:r>
              <a:rPr lang="nb-NO" sz="1200" b="1" dirty="0" smtClean="0">
                <a:solidFill>
                  <a:schemeClr val="bg1">
                    <a:lumMod val="85000"/>
                  </a:schemeClr>
                </a:solidFill>
              </a:rPr>
              <a:t>, lønnsomhet, sikkerhet og </a:t>
            </a:r>
            <a:r>
              <a:rPr lang="nb-NO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miljøpåvirkning</a:t>
            </a:r>
          </a:p>
          <a:p>
            <a:pPr>
              <a:lnSpc>
                <a:spcPct val="120000"/>
              </a:lnSpc>
            </a:pPr>
            <a:r>
              <a:rPr lang="nb-NO" sz="1200" b="1" dirty="0" smtClean="0">
                <a:solidFill>
                  <a:schemeClr val="bg1">
                    <a:lumMod val="85000"/>
                  </a:schemeClr>
                </a:solidFill>
              </a:rPr>
              <a:t>…forstå komplekse </a:t>
            </a:r>
            <a:r>
              <a:rPr lang="nb-NO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kjemiske systemer i naturen </a:t>
            </a:r>
            <a:r>
              <a:rPr lang="nb-NO" sz="1200" b="1" dirty="0" smtClean="0">
                <a:solidFill>
                  <a:schemeClr val="bg1">
                    <a:lumMod val="85000"/>
                  </a:schemeClr>
                </a:solidFill>
              </a:rPr>
              <a:t>og hvordan disse kan påvirkes</a:t>
            </a:r>
          </a:p>
          <a:p>
            <a:pPr>
              <a:lnSpc>
                <a:spcPct val="120000"/>
              </a:lnSpc>
            </a:pPr>
            <a:endParaRPr lang="nb-NO" sz="1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endParaRPr lang="nb-NO" sz="1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nb-NO" sz="1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nb-NO" sz="12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0" y="2590800"/>
            <a:ext cx="4876800" cy="4114800"/>
            <a:chOff x="1905000" y="2590800"/>
            <a:chExt cx="4876800" cy="4114800"/>
          </a:xfrm>
        </p:grpSpPr>
        <p:sp>
          <p:nvSpPr>
            <p:cNvPr id="35" name="Oval 34"/>
            <p:cNvSpPr/>
            <p:nvPr/>
          </p:nvSpPr>
          <p:spPr>
            <a:xfrm>
              <a:off x="2057400" y="4724400"/>
              <a:ext cx="1981200" cy="158636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600" dirty="0" smtClean="0">
                  <a:solidFill>
                    <a:schemeClr val="accent1">
                      <a:lumMod val="75000"/>
                    </a:schemeClr>
                  </a:solidFill>
                </a:rPr>
                <a:t>MATEMATIKK</a:t>
              </a:r>
              <a:endParaRPr lang="nb-NO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657600" y="5119232"/>
              <a:ext cx="1981200" cy="158636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600" dirty="0" smtClean="0">
                  <a:solidFill>
                    <a:schemeClr val="accent1">
                      <a:lumMod val="75000"/>
                    </a:schemeClr>
                  </a:solidFill>
                </a:rPr>
                <a:t>INFORMATIKK</a:t>
              </a:r>
              <a:endParaRPr lang="nb-NO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905000" y="3671432"/>
              <a:ext cx="1981200" cy="158636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600" dirty="0" smtClean="0">
                  <a:solidFill>
                    <a:schemeClr val="accent1">
                      <a:lumMod val="75000"/>
                    </a:schemeClr>
                  </a:solidFill>
                </a:rPr>
                <a:t>FYSIKK</a:t>
              </a:r>
              <a:endParaRPr lang="nb-NO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800600" y="3429000"/>
              <a:ext cx="1981200" cy="158636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600" dirty="0" smtClean="0">
                  <a:solidFill>
                    <a:schemeClr val="accent1">
                      <a:lumMod val="75000"/>
                    </a:schemeClr>
                  </a:solidFill>
                </a:rPr>
                <a:t>BIOVIT</a:t>
              </a:r>
              <a:endParaRPr lang="nb-NO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438400" y="2590800"/>
              <a:ext cx="1981200" cy="158636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600" dirty="0" smtClean="0">
                  <a:solidFill>
                    <a:schemeClr val="accent1">
                      <a:lumMod val="75000"/>
                    </a:schemeClr>
                  </a:solidFill>
                </a:rPr>
                <a:t>MEDISIN</a:t>
              </a:r>
              <a:endParaRPr lang="nb-NO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962400" y="2590800"/>
              <a:ext cx="1981200" cy="158636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600" dirty="0" smtClean="0">
                  <a:solidFill>
                    <a:schemeClr val="accent1">
                      <a:lumMod val="75000"/>
                    </a:schemeClr>
                  </a:solidFill>
                </a:rPr>
                <a:t>FARMASI</a:t>
              </a:r>
              <a:endParaRPr lang="nb-NO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3299222" y="3887455"/>
              <a:ext cx="1981200" cy="15863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600" dirty="0" smtClean="0">
                  <a:solidFill>
                    <a:schemeClr val="accent1">
                      <a:lumMod val="75000"/>
                    </a:schemeClr>
                  </a:solidFill>
                </a:rPr>
                <a:t>KJEMI</a:t>
              </a:r>
              <a:endParaRPr lang="nb-NO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4800600" y="4419600"/>
            <a:ext cx="1981200" cy="1586368"/>
          </a:xfrm>
          <a:prstGeom prst="ellipse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600" dirty="0" smtClean="0">
                <a:solidFill>
                  <a:schemeClr val="accent1">
                    <a:lumMod val="75000"/>
                  </a:schemeClr>
                </a:solidFill>
              </a:rPr>
              <a:t>GEOLOGI</a:t>
            </a:r>
            <a:endParaRPr lang="nb-NO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959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eforklaring formet som et avrundet rektangel 2"/>
          <p:cNvSpPr/>
          <p:nvPr/>
        </p:nvSpPr>
        <p:spPr>
          <a:xfrm>
            <a:off x="762000" y="1447800"/>
            <a:ext cx="6019800" cy="2590800"/>
          </a:xfrm>
          <a:prstGeom prst="wedgeRoundRectCallout">
            <a:avLst>
              <a:gd name="adj1" fmla="val 10512"/>
              <a:gd name="adj2" fmla="val 6324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One clear direction, </a:t>
            </a:r>
            <a:r>
              <a:rPr lang="en-US" dirty="0" smtClean="0"/>
              <a:t>both now </a:t>
            </a:r>
            <a:r>
              <a:rPr lang="en-US" dirty="0"/>
              <a:t>and in the future, of this core </a:t>
            </a:r>
            <a:r>
              <a:rPr lang="en-US" dirty="0" smtClean="0"/>
              <a:t>science is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merge with other fields to produce</a:t>
            </a:r>
          </a:p>
          <a:p>
            <a:r>
              <a:rPr lang="en-US" dirty="0">
                <a:solidFill>
                  <a:srgbClr val="FF0000"/>
                </a:solidFill>
              </a:rPr>
              <a:t>more interdisciplinary </a:t>
            </a:r>
            <a:r>
              <a:rPr lang="en-US" dirty="0" smtClean="0">
                <a:solidFill>
                  <a:srgbClr val="FF0000"/>
                </a:solidFill>
              </a:rPr>
              <a:t>science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view of </a:t>
            </a:r>
            <a:r>
              <a:rPr lang="en-US" dirty="0" smtClean="0"/>
              <a:t>its significance</a:t>
            </a:r>
            <a:r>
              <a:rPr lang="en-US" dirty="0"/>
              <a:t>, </a:t>
            </a:r>
            <a:r>
              <a:rPr lang="en-US" dirty="0" smtClean="0"/>
              <a:t>chemistry </a:t>
            </a:r>
            <a:r>
              <a:rPr lang="en-US" dirty="0"/>
              <a:t>demands the </a:t>
            </a:r>
            <a:r>
              <a:rPr lang="en-US" dirty="0" smtClean="0"/>
              <a:t>highest level </a:t>
            </a:r>
            <a:r>
              <a:rPr lang="en-US" dirty="0"/>
              <a:t>of scientific creativity and insight </a:t>
            </a:r>
            <a:r>
              <a:rPr lang="en-US" dirty="0" smtClean="0"/>
              <a:t>to explore </a:t>
            </a:r>
            <a:r>
              <a:rPr lang="en-US" dirty="0"/>
              <a:t>its limitless possibilities.</a:t>
            </a:r>
            <a:r>
              <a:rPr lang="nb-NO" dirty="0" smtClean="0"/>
              <a:t> </a:t>
            </a:r>
          </a:p>
          <a:p>
            <a:endParaRPr lang="nb-NO" i="1" dirty="0"/>
          </a:p>
          <a:p>
            <a:r>
              <a:rPr lang="nb-NO" i="1" dirty="0" err="1" smtClean="0"/>
              <a:t>Ryoji</a:t>
            </a:r>
            <a:r>
              <a:rPr lang="nb-NO" i="1" dirty="0" smtClean="0"/>
              <a:t> </a:t>
            </a:r>
            <a:r>
              <a:rPr lang="nb-NO" i="1" dirty="0" err="1" smtClean="0"/>
              <a:t>Noyori</a:t>
            </a:r>
            <a:r>
              <a:rPr lang="nb-NO" i="1" dirty="0" smtClean="0"/>
              <a:t>, President </a:t>
            </a:r>
            <a:r>
              <a:rPr lang="nb-NO" i="1" dirty="0" err="1" smtClean="0"/>
              <a:t>of</a:t>
            </a:r>
            <a:r>
              <a:rPr lang="nb-NO" i="1" dirty="0" smtClean="0"/>
              <a:t> RIKEN (Nature </a:t>
            </a:r>
            <a:r>
              <a:rPr lang="nb-NO" i="1" dirty="0" err="1" smtClean="0"/>
              <a:t>Chem</a:t>
            </a:r>
            <a:r>
              <a:rPr lang="nb-NO" i="1" dirty="0" smtClean="0"/>
              <a:t> 2009)</a:t>
            </a:r>
            <a:endParaRPr lang="nb-NO" i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62882" y="3303914"/>
            <a:ext cx="6935541" cy="3541645"/>
            <a:chOff x="2062882" y="3200400"/>
            <a:chExt cx="6935541" cy="3541645"/>
          </a:xfrm>
        </p:grpSpPr>
        <p:pic>
          <p:nvPicPr>
            <p:cNvPr id="20" name="Picture 24" descr="http://www.mn.uio.no/ingap/english/research/projects/catalytic-mofs/uio-66-507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893" y="5962911"/>
              <a:ext cx="1543050" cy="779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6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918126"/>
              <a:ext cx="1122659" cy="11016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0" descr="http://www.mn.uio.no/ibv/forskning/grupper/px/bilder/forside/hlt-b-pentamer-507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4491" y="4708670"/>
              <a:ext cx="1074056" cy="10825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Foto: Yngve Vogt.&#10;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603" y="4490452"/>
              <a:ext cx="1632253" cy="10881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Bekk med høyt kobberinnhold i Tibet (Foto: Huang, Univ. of Tibet)&#10;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682" y="5726042"/>
              <a:ext cx="2041741" cy="9795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6" descr="The CACTUS/SiRi detector for the study of particle-gamma coincidences.&#10;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162" y="5734675"/>
              <a:ext cx="1657438" cy="9709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http://reason.kzoo.edu/reason/images/282790.jpg"/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9510" y="4495800"/>
              <a:ext cx="1295400" cy="10828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 descr="Picture to  null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800" y="3987464"/>
              <a:ext cx="1860550" cy="829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8" descr="Photo: Niklas Lello&#10;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3200400"/>
              <a:ext cx="13716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Bioanalyse krever avansert utstyr og kvalifiserte personer. Foto: Tore Vehus&#10;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-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882" y="5642455"/>
              <a:ext cx="1594718" cy="10631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2" descr="[cluster]"/>
            <p:cNvPicPr>
              <a:picLocks noChangeAspect="1" noChangeArrowheads="1"/>
            </p:cNvPicPr>
            <p:nvPr/>
          </p:nvPicPr>
          <p:blipFill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1" y="4223377"/>
              <a:ext cx="1143000" cy="2743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98080" cy="1371600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The </a:t>
            </a:r>
            <a:r>
              <a:rPr lang="nb-NO" sz="3200" b="1" dirty="0" err="1" smtClean="0"/>
              <a:t>Future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of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Chemistry</a:t>
            </a:r>
            <a:endParaRPr lang="nb-NO" sz="3200" b="1" dirty="0"/>
          </a:p>
        </p:txBody>
      </p:sp>
    </p:spTree>
    <p:extLst>
      <p:ext uri="{BB962C8B-B14F-4D97-AF65-F5344CB8AC3E}">
        <p14:creationId xmlns:p14="http://schemas.microsoft.com/office/powerpoint/2010/main" val="721593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eforklaring formet som et avrundet rektangel 2"/>
          <p:cNvSpPr/>
          <p:nvPr/>
        </p:nvSpPr>
        <p:spPr>
          <a:xfrm>
            <a:off x="590622" y="1447800"/>
            <a:ext cx="7315200" cy="3124200"/>
          </a:xfrm>
          <a:prstGeom prst="wedgeRoundRectCallout">
            <a:avLst>
              <a:gd name="adj1" fmla="val 36675"/>
              <a:gd name="adj2" fmla="val 6586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  <a:p>
            <a:endParaRPr lang="en-US" dirty="0" smtClean="0"/>
          </a:p>
          <a:p>
            <a:endParaRPr lang="en-US" sz="700" dirty="0" smtClean="0"/>
          </a:p>
          <a:p>
            <a:r>
              <a:rPr lang="en-US" dirty="0" smtClean="0"/>
              <a:t>Convergence </a:t>
            </a:r>
            <a:r>
              <a:rPr lang="en-US" dirty="0"/>
              <a:t>is a new paradigm that </a:t>
            </a:r>
            <a:r>
              <a:rPr lang="en-US" dirty="0" smtClean="0"/>
              <a:t>can </a:t>
            </a:r>
            <a:r>
              <a:rPr lang="en-US" dirty="0" smtClean="0">
                <a:solidFill>
                  <a:srgbClr val="FF0000"/>
                </a:solidFill>
              </a:rPr>
              <a:t>yield </a:t>
            </a:r>
            <a:r>
              <a:rPr lang="en-US" dirty="0">
                <a:solidFill>
                  <a:srgbClr val="FF0000"/>
                </a:solidFill>
              </a:rPr>
              <a:t>critical advances in a broad </a:t>
            </a:r>
            <a:r>
              <a:rPr lang="en-US" dirty="0" smtClean="0">
                <a:solidFill>
                  <a:srgbClr val="FF0000"/>
                </a:solidFill>
              </a:rPr>
              <a:t>array of </a:t>
            </a:r>
            <a:r>
              <a:rPr lang="en-US" dirty="0">
                <a:solidFill>
                  <a:srgbClr val="FF0000"/>
                </a:solidFill>
              </a:rPr>
              <a:t>sectors</a:t>
            </a:r>
            <a:r>
              <a:rPr lang="en-US" dirty="0"/>
              <a:t>, from health care to energy</a:t>
            </a:r>
            <a:r>
              <a:rPr lang="en-US" dirty="0" smtClean="0"/>
              <a:t>, food</a:t>
            </a:r>
            <a:r>
              <a:rPr lang="en-US" dirty="0"/>
              <a:t>, climate, and water.</a:t>
            </a:r>
          </a:p>
          <a:p>
            <a:endParaRPr lang="en-US" sz="1400" dirty="0" smtClean="0"/>
          </a:p>
          <a:p>
            <a:r>
              <a:rPr lang="en-US" dirty="0" smtClean="0"/>
              <a:t>It </a:t>
            </a:r>
            <a:r>
              <a:rPr lang="en-US" dirty="0"/>
              <a:t>entails collaboration among research groups but, more deeply, the </a:t>
            </a:r>
            <a:r>
              <a:rPr lang="en-US" dirty="0">
                <a:solidFill>
                  <a:srgbClr val="FF0000"/>
                </a:solidFill>
              </a:rPr>
              <a:t>integration of disciplinary approaches </a:t>
            </a:r>
            <a:r>
              <a:rPr lang="en-US" dirty="0"/>
              <a:t>that were originally viewed as separate and </a:t>
            </a:r>
            <a:r>
              <a:rPr lang="en-US" dirty="0" smtClean="0"/>
              <a:t>distinct.</a:t>
            </a:r>
          </a:p>
          <a:p>
            <a:endParaRPr lang="en-US" sz="1400" dirty="0"/>
          </a:p>
          <a:p>
            <a:r>
              <a:rPr lang="en-US" dirty="0" smtClean="0"/>
              <a:t>This </a:t>
            </a:r>
            <a:r>
              <a:rPr lang="en-US" dirty="0">
                <a:solidFill>
                  <a:srgbClr val="FF0000"/>
                </a:solidFill>
              </a:rPr>
              <a:t>merging of technologies, processes, and devices into a unified whole </a:t>
            </a:r>
            <a:r>
              <a:rPr lang="en-US" dirty="0"/>
              <a:t>will create new pathways and opportunities for scientific and technological advancement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98080" cy="1371600"/>
          </a:xfrm>
        </p:spPr>
        <p:txBody>
          <a:bodyPr>
            <a:normAutofit/>
          </a:bodyPr>
          <a:lstStyle/>
          <a:p>
            <a:r>
              <a:rPr lang="nb-NO" sz="3200" dirty="0" smtClean="0"/>
              <a:t>The (</a:t>
            </a:r>
            <a:r>
              <a:rPr lang="nb-NO" sz="3200" dirty="0" err="1" smtClean="0"/>
              <a:t>Convergent</a:t>
            </a:r>
            <a:r>
              <a:rPr lang="nb-NO" sz="3200" dirty="0" smtClean="0"/>
              <a:t>) </a:t>
            </a:r>
            <a:r>
              <a:rPr lang="nb-NO" sz="3200" dirty="0" err="1" smtClean="0"/>
              <a:t>Future</a:t>
            </a:r>
            <a:r>
              <a:rPr lang="nb-NO" sz="3200" dirty="0" smtClean="0"/>
              <a:t> </a:t>
            </a:r>
            <a:r>
              <a:rPr lang="nb-NO" sz="3200" dirty="0" err="1" smtClean="0"/>
              <a:t>of</a:t>
            </a:r>
            <a:r>
              <a:rPr lang="nb-NO" sz="3200" dirty="0" smtClean="0"/>
              <a:t> </a:t>
            </a:r>
            <a:r>
              <a:rPr lang="nb-NO" sz="3200" dirty="0" err="1" smtClean="0"/>
              <a:t>Chemistry</a:t>
            </a:r>
            <a:endParaRPr lang="nb-NO" sz="3200" dirty="0"/>
          </a:p>
        </p:txBody>
      </p:sp>
      <p:pic>
        <p:nvPicPr>
          <p:cNvPr id="16" name="Bilde 10" descr="Skjermbilde 2014-11-21 kl. 13.40.4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20" y="4267198"/>
            <a:ext cx="2087580" cy="259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lassholder for bunntekst 3"/>
          <p:cNvSpPr>
            <a:spLocks noGrp="1"/>
          </p:cNvSpPr>
          <p:nvPr>
            <p:ph type="ftr" sz="quarter" idx="12"/>
          </p:nvPr>
        </p:nvSpPr>
        <p:spPr>
          <a:xfrm>
            <a:off x="3124200" y="6249727"/>
            <a:ext cx="5486400" cy="476250"/>
          </a:xfrm>
        </p:spPr>
        <p:txBody>
          <a:bodyPr/>
          <a:lstStyle/>
          <a:p>
            <a:pPr algn="l"/>
            <a:r>
              <a:rPr lang="en-US" b="1" dirty="0" smtClean="0"/>
              <a:t>MIT White Paper on Convergence – January 2011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37705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98080" cy="1371600"/>
          </a:xfrm>
        </p:spPr>
        <p:txBody>
          <a:bodyPr>
            <a:normAutofit/>
          </a:bodyPr>
          <a:lstStyle/>
          <a:p>
            <a:r>
              <a:rPr lang="nb-NO" sz="3200" dirty="0" err="1" smtClean="0"/>
              <a:t>InterAct</a:t>
            </a:r>
            <a:r>
              <a:rPr lang="nb-NO" sz="3200" dirty="0" smtClean="0"/>
              <a:t> – Fase 2 </a:t>
            </a:r>
            <a:br>
              <a:rPr lang="nb-NO" sz="3200" dirty="0" smtClean="0"/>
            </a:br>
            <a:r>
              <a:rPr lang="nb-NO" sz="2800" b="1" i="1" dirty="0" smtClean="0"/>
              <a:t>Faglig profil og visjon</a:t>
            </a:r>
            <a:endParaRPr lang="nb-NO" sz="2800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495800"/>
          </a:xfrm>
        </p:spPr>
        <p:txBody>
          <a:bodyPr>
            <a:normAutofit lnSpcReduction="10000"/>
          </a:bodyPr>
          <a:lstStyle/>
          <a:p>
            <a:pPr lvl="0"/>
            <a:r>
              <a:rPr lang="nb-NO" sz="2000" b="1" dirty="0" smtClean="0"/>
              <a:t>Hva </a:t>
            </a:r>
            <a:r>
              <a:rPr lang="nb-NO" sz="2000" b="1" dirty="0"/>
              <a:t>er instituttets </a:t>
            </a:r>
            <a:r>
              <a:rPr lang="nb-NO" sz="2000" b="1" dirty="0">
                <a:solidFill>
                  <a:srgbClr val="FF0000"/>
                </a:solidFill>
              </a:rPr>
              <a:t>faglige profil </a:t>
            </a:r>
            <a:r>
              <a:rPr lang="nb-NO" sz="2000" b="1" dirty="0"/>
              <a:t>i dag?</a:t>
            </a:r>
          </a:p>
          <a:p>
            <a:pPr lvl="0"/>
            <a:r>
              <a:rPr lang="nb-NO" sz="2000" b="1" dirty="0" smtClean="0"/>
              <a:t>Nevn </a:t>
            </a:r>
            <a:r>
              <a:rPr lang="nb-NO" sz="2000" b="1" dirty="0"/>
              <a:t>noen </a:t>
            </a:r>
            <a:r>
              <a:rPr lang="nb-NO" sz="2000" b="1" dirty="0">
                <a:solidFill>
                  <a:srgbClr val="FF0000"/>
                </a:solidFill>
              </a:rPr>
              <a:t>store problemkompleks </a:t>
            </a:r>
            <a:r>
              <a:rPr lang="nb-NO" sz="2000" b="1" dirty="0"/>
              <a:t>der ditt fag spiller en viktig rolle</a:t>
            </a:r>
          </a:p>
          <a:p>
            <a:pPr lvl="0"/>
            <a:r>
              <a:rPr lang="nb-NO" sz="2000" b="1" dirty="0" smtClean="0"/>
              <a:t>Hvorfor </a:t>
            </a:r>
            <a:r>
              <a:rPr lang="nb-NO" sz="2000" b="1" dirty="0"/>
              <a:t>og hvordan er </a:t>
            </a:r>
            <a:r>
              <a:rPr lang="nb-NO" sz="2000" b="1" dirty="0">
                <a:solidFill>
                  <a:srgbClr val="FF0000"/>
                </a:solidFill>
              </a:rPr>
              <a:t>ditt fag </a:t>
            </a:r>
            <a:r>
              <a:rPr lang="nb-NO" sz="2000" b="1" dirty="0"/>
              <a:t>viktig i disse problemkompleksene?</a:t>
            </a:r>
          </a:p>
          <a:p>
            <a:pPr lvl="0"/>
            <a:r>
              <a:rPr lang="nb-NO" sz="2000" b="1" dirty="0" smtClean="0"/>
              <a:t>Bør </a:t>
            </a:r>
            <a:r>
              <a:rPr lang="nb-NO" sz="2000" b="1" dirty="0"/>
              <a:t>noen av disse eller andre faglige utfordringer </a:t>
            </a:r>
            <a:r>
              <a:rPr lang="nb-NO" sz="2000" b="1" dirty="0">
                <a:solidFill>
                  <a:srgbClr val="FF0000"/>
                </a:solidFill>
              </a:rPr>
              <a:t>påvirke instituttets faglige profil</a:t>
            </a:r>
            <a:r>
              <a:rPr lang="nb-NO" sz="2000" b="1" dirty="0"/>
              <a:t>? Hvorfor / hvorfor ikke?</a:t>
            </a:r>
          </a:p>
          <a:p>
            <a:pPr lvl="0"/>
            <a:r>
              <a:rPr lang="nb-NO" sz="2000" b="1" dirty="0" smtClean="0"/>
              <a:t>Hvilke </a:t>
            </a:r>
            <a:r>
              <a:rPr lang="nb-NO" sz="2000" b="1" dirty="0">
                <a:solidFill>
                  <a:srgbClr val="FF0000"/>
                </a:solidFill>
              </a:rPr>
              <a:t>andre fag </a:t>
            </a:r>
            <a:r>
              <a:rPr lang="nb-NO" sz="2000" b="1" dirty="0"/>
              <a:t>spiller ditt fag naturlig opp mot?</a:t>
            </a:r>
          </a:p>
          <a:p>
            <a:pPr lvl="0"/>
            <a:r>
              <a:rPr lang="nb-NO" sz="2000" b="1" dirty="0" smtClean="0"/>
              <a:t>Hva </a:t>
            </a:r>
            <a:r>
              <a:rPr lang="nb-NO" sz="2000" b="1" dirty="0"/>
              <a:t>vil du vektlegge med tanke på hva </a:t>
            </a:r>
            <a:r>
              <a:rPr lang="nb-NO" sz="2000" b="1" dirty="0">
                <a:solidFill>
                  <a:srgbClr val="FF0000"/>
                </a:solidFill>
              </a:rPr>
              <a:t>instituttprofilen skal være om 10 år</a:t>
            </a:r>
            <a:r>
              <a:rPr lang="nb-NO" sz="2000" b="1" dirty="0"/>
              <a:t>?</a:t>
            </a:r>
          </a:p>
          <a:p>
            <a:pPr lvl="0"/>
            <a:r>
              <a:rPr lang="nb-NO" sz="2000" b="1" dirty="0" smtClean="0"/>
              <a:t>Hvordan </a:t>
            </a:r>
            <a:r>
              <a:rPr lang="nb-NO" sz="2000" b="1" dirty="0"/>
              <a:t>bør ditt institutt se ut </a:t>
            </a:r>
            <a:r>
              <a:rPr lang="nb-NO" sz="2000" b="1" dirty="0">
                <a:solidFill>
                  <a:srgbClr val="FF0000"/>
                </a:solidFill>
              </a:rPr>
              <a:t>faglig om 10 å</a:t>
            </a:r>
            <a:r>
              <a:rPr lang="nb-NO" sz="2000" b="1" dirty="0"/>
              <a:t>r?</a:t>
            </a:r>
          </a:p>
          <a:p>
            <a:pPr lvl="0"/>
            <a:r>
              <a:rPr lang="nb-NO" sz="2000" b="1" dirty="0" smtClean="0"/>
              <a:t>Kan </a:t>
            </a:r>
            <a:r>
              <a:rPr lang="nb-NO" sz="2000" b="1" dirty="0"/>
              <a:t>du lage en </a:t>
            </a:r>
            <a:r>
              <a:rPr lang="nb-NO" sz="2000" b="1" dirty="0">
                <a:solidFill>
                  <a:srgbClr val="FF0000"/>
                </a:solidFill>
              </a:rPr>
              <a:t>kort beskrivelse av ditt fag </a:t>
            </a:r>
            <a:r>
              <a:rPr lang="nb-NO" sz="2000" b="1" dirty="0"/>
              <a:t>(fysikk, kjemi, biovitenskap, informatikk </a:t>
            </a:r>
            <a:r>
              <a:rPr lang="nb-NO" sz="2000" b="1" dirty="0" err="1"/>
              <a:t>etc</a:t>
            </a:r>
            <a:r>
              <a:rPr lang="nb-NO" sz="2000" b="1" dirty="0"/>
              <a:t>) i rammen gitt av dine svar på spørsmålene over? </a:t>
            </a:r>
          </a:p>
          <a:p>
            <a:pPr>
              <a:lnSpc>
                <a:spcPct val="120000"/>
              </a:lnSpc>
            </a:pPr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21430727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062882" y="3200400"/>
            <a:ext cx="6935541" cy="3541645"/>
            <a:chOff x="2062882" y="3200400"/>
            <a:chExt cx="6935541" cy="3541645"/>
          </a:xfrm>
        </p:grpSpPr>
        <p:pic>
          <p:nvPicPr>
            <p:cNvPr id="20" name="Picture 24" descr="http://www.mn.uio.no/ingap/english/research/projects/catalytic-mofs/uio-66-507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893" y="5962911"/>
              <a:ext cx="1543050" cy="779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6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918126"/>
              <a:ext cx="1122659" cy="11016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0" descr="http://www.mn.uio.no/ibv/forskning/grupper/px/bilder/forside/hlt-b-pentamer-507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4491" y="4708670"/>
              <a:ext cx="1074056" cy="10825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Foto: Yngve Vogt.&#10;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603" y="4490452"/>
              <a:ext cx="1632253" cy="10881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Bekk med høyt kobberinnhold i Tibet (Foto: Huang, Univ. of Tibet)&#10;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682" y="5726042"/>
              <a:ext cx="2041741" cy="9795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6" descr="The CACTUS/SiRi detector for the study of particle-gamma coincidences.&#10;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162" y="5734675"/>
              <a:ext cx="1657438" cy="9709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http://reason.kzoo.edu/reason/images/282790.jpg"/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9510" y="4495800"/>
              <a:ext cx="1295400" cy="10828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 descr="Picture to  null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800" y="3987464"/>
              <a:ext cx="1860550" cy="829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8" descr="Photo: Niklas Lello&#10;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3200400"/>
              <a:ext cx="13716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Bioanalyse krever avansert utstyr og kvalifiserte personer. Foto: Tore Vehus&#10;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-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882" y="5642455"/>
              <a:ext cx="1594718" cy="10631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2" descr="[cluster]"/>
            <p:cNvPicPr>
              <a:picLocks noChangeAspect="1" noChangeArrowheads="1"/>
            </p:cNvPicPr>
            <p:nvPr/>
          </p:nvPicPr>
          <p:blipFill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1" y="4223377"/>
              <a:ext cx="1143000" cy="2743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98080" cy="1371600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Instituttets visjon</a:t>
            </a:r>
            <a:endParaRPr lang="nb-NO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267200"/>
          </a:xfrm>
        </p:spPr>
        <p:txBody>
          <a:bodyPr>
            <a:normAutofit/>
          </a:bodyPr>
          <a:lstStyle/>
          <a:p>
            <a:pPr lvl="0"/>
            <a:r>
              <a:rPr lang="nb-NO" sz="2000" b="1" dirty="0"/>
              <a:t>Kjemisk institutt har et skapende miljø med motiverte medarbeidere som sammen leverer </a:t>
            </a:r>
            <a:r>
              <a:rPr lang="nb-NO" sz="2000" b="1" dirty="0">
                <a:solidFill>
                  <a:srgbClr val="FF0000"/>
                </a:solidFill>
              </a:rPr>
              <a:t>landets beste kjemiundervisning</a:t>
            </a:r>
            <a:r>
              <a:rPr lang="nb-NO" sz="2000" b="1" dirty="0"/>
              <a:t> og er </a:t>
            </a:r>
            <a:r>
              <a:rPr lang="nb-NO" sz="2000" b="1" dirty="0">
                <a:solidFill>
                  <a:srgbClr val="FF0000"/>
                </a:solidFill>
              </a:rPr>
              <a:t>toneangivende i Norden innen forskning</a:t>
            </a:r>
            <a:r>
              <a:rPr lang="nb-NO" sz="2000" b="1" dirty="0"/>
              <a:t>.</a:t>
            </a:r>
          </a:p>
          <a:p>
            <a:pPr>
              <a:lnSpc>
                <a:spcPct val="120000"/>
              </a:lnSpc>
            </a:pPr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3259507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98080" cy="1371600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Kjemisk institutts hovedmål</a:t>
            </a:r>
            <a:endParaRPr lang="nb-NO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495800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300"/>
              </a:spcAft>
            </a:pPr>
            <a:r>
              <a:rPr lang="nb-NO" sz="2000" b="1" dirty="0"/>
              <a:t>Kjemisk institutt </a:t>
            </a:r>
            <a:r>
              <a:rPr lang="nb-NO" sz="2000" b="1" dirty="0" smtClean="0"/>
              <a:t>skal fremme </a:t>
            </a:r>
            <a:r>
              <a:rPr lang="nb-NO" sz="2000" b="1" dirty="0" smtClean="0">
                <a:solidFill>
                  <a:srgbClr val="FF0000"/>
                </a:solidFill>
              </a:rPr>
              <a:t>grensesprengende forskning og utdanning </a:t>
            </a:r>
            <a:r>
              <a:rPr lang="nb-NO" sz="2000" b="1" dirty="0" smtClean="0"/>
              <a:t>og være en etterspurt nasjonal og internasjonal samarbeidspartner.</a:t>
            </a:r>
          </a:p>
          <a:p>
            <a:pPr>
              <a:spcAft>
                <a:spcPts val="300"/>
              </a:spcAft>
            </a:pPr>
            <a:r>
              <a:rPr lang="nb-NO" sz="2000" b="1" dirty="0" smtClean="0"/>
              <a:t>Kjemisk institutt skal tilby </a:t>
            </a:r>
            <a:r>
              <a:rPr lang="nb-NO" sz="2000" b="1" dirty="0" smtClean="0">
                <a:solidFill>
                  <a:srgbClr val="FF0000"/>
                </a:solidFill>
              </a:rPr>
              <a:t>forskningsbasert utdanning på linje med de fremste internasjonale læresteder </a:t>
            </a:r>
            <a:r>
              <a:rPr lang="nb-NO" sz="2000" b="1" dirty="0" smtClean="0"/>
              <a:t>og være et </a:t>
            </a:r>
            <a:r>
              <a:rPr lang="nb-NO" sz="2000" b="1" dirty="0" smtClean="0">
                <a:solidFill>
                  <a:srgbClr val="FF0000"/>
                </a:solidFill>
              </a:rPr>
              <a:t>kompetansesenter </a:t>
            </a:r>
            <a:r>
              <a:rPr lang="nb-NO" sz="2000" b="1" dirty="0" smtClean="0"/>
              <a:t>for kjemiundervisning og lærerutdanning</a:t>
            </a:r>
            <a:r>
              <a:rPr lang="nb-NO" sz="2000" b="1" dirty="0" smtClean="0">
                <a:solidFill>
                  <a:srgbClr val="FF0000"/>
                </a:solidFill>
              </a:rPr>
              <a:t> </a:t>
            </a:r>
            <a:r>
              <a:rPr lang="nb-NO" sz="2000" b="1" dirty="0" smtClean="0"/>
              <a:t>i kjemi.</a:t>
            </a:r>
          </a:p>
          <a:p>
            <a:pPr>
              <a:spcAft>
                <a:spcPts val="300"/>
              </a:spcAft>
            </a:pPr>
            <a:r>
              <a:rPr lang="nb-NO" sz="2000" b="1" dirty="0" smtClean="0"/>
              <a:t>Kjemisk institutt skal være </a:t>
            </a:r>
            <a:r>
              <a:rPr lang="nb-NO" sz="2000" b="1" dirty="0" smtClean="0">
                <a:solidFill>
                  <a:srgbClr val="FF0000"/>
                </a:solidFill>
              </a:rPr>
              <a:t>synlig, engasjert og ansvarlig</a:t>
            </a:r>
            <a:r>
              <a:rPr lang="nb-NO" sz="2000" b="1" dirty="0" smtClean="0"/>
              <a:t>.</a:t>
            </a:r>
          </a:p>
          <a:p>
            <a:pPr lvl="0">
              <a:spcAft>
                <a:spcPts val="300"/>
              </a:spcAft>
            </a:pPr>
            <a:r>
              <a:rPr lang="nb-NO" sz="2000" b="1" dirty="0" smtClean="0"/>
              <a:t>Kjemisk institutt skal være løsningsorientert med </a:t>
            </a:r>
            <a:r>
              <a:rPr lang="nb-NO" sz="2000" b="1" dirty="0" smtClean="0">
                <a:solidFill>
                  <a:srgbClr val="FF0000"/>
                </a:solidFill>
              </a:rPr>
              <a:t>vilje til å prioritere </a:t>
            </a:r>
            <a:r>
              <a:rPr lang="nb-NO" sz="2000" b="1" dirty="0" smtClean="0"/>
              <a:t>og evne til å </a:t>
            </a:r>
            <a:r>
              <a:rPr lang="nb-NO" sz="2000" b="1" dirty="0" smtClean="0">
                <a:solidFill>
                  <a:srgbClr val="FF0000"/>
                </a:solidFill>
              </a:rPr>
              <a:t>fremskaffe og utnytte muligheter</a:t>
            </a:r>
            <a:r>
              <a:rPr lang="nb-NO" sz="2000" b="1" dirty="0" smtClean="0"/>
              <a:t>.</a:t>
            </a:r>
          </a:p>
          <a:p>
            <a:pPr lvl="0"/>
            <a:r>
              <a:rPr lang="nb-NO" sz="2000" b="1" dirty="0" smtClean="0"/>
              <a:t>Kjemisk institutt skal </a:t>
            </a:r>
            <a:r>
              <a:rPr lang="nb-NO" sz="2000" b="1" dirty="0" smtClean="0">
                <a:solidFill>
                  <a:srgbClr val="FF0000"/>
                </a:solidFill>
              </a:rPr>
              <a:t>gi studenter og ansatte et godt, utfordrende og trygt miljø</a:t>
            </a:r>
            <a:r>
              <a:rPr lang="nb-NO" sz="2000" b="1" dirty="0" smtClean="0"/>
              <a:t> med  ansvar, innflytelse og reelle utviklingsmuligheter.</a:t>
            </a:r>
          </a:p>
          <a:p>
            <a:pPr>
              <a:lnSpc>
                <a:spcPct val="120000"/>
              </a:lnSpc>
            </a:pPr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41633389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98080" cy="1371600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Kjemisk institutts utdanningsvisjon</a:t>
            </a:r>
            <a:endParaRPr lang="nb-NO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495800"/>
          </a:xfrm>
        </p:spPr>
        <p:txBody>
          <a:bodyPr>
            <a:normAutofit/>
          </a:bodyPr>
          <a:lstStyle/>
          <a:p>
            <a:pPr lvl="0">
              <a:spcAft>
                <a:spcPts val="300"/>
              </a:spcAft>
            </a:pPr>
            <a:r>
              <a:rPr lang="nb-NO" sz="2000" b="1" dirty="0" smtClean="0"/>
              <a:t>Vi skal gi </a:t>
            </a:r>
            <a:r>
              <a:rPr lang="nb-NO" sz="2000" b="1" dirty="0" smtClean="0">
                <a:solidFill>
                  <a:srgbClr val="FF0000"/>
                </a:solidFill>
              </a:rPr>
              <a:t>landets beste kjemiundervisning</a:t>
            </a:r>
          </a:p>
          <a:p>
            <a:pPr lvl="0">
              <a:spcAft>
                <a:spcPts val="300"/>
              </a:spcAft>
            </a:pPr>
            <a:r>
              <a:rPr lang="nb-NO" sz="2000" b="1" dirty="0" smtClean="0"/>
              <a:t>Vår </a:t>
            </a:r>
            <a:r>
              <a:rPr lang="nb-NO" sz="2000" b="1" dirty="0"/>
              <a:t>utdanning skal gi studentene </a:t>
            </a:r>
            <a:r>
              <a:rPr lang="nb-NO" sz="2000" b="1" dirty="0">
                <a:solidFill>
                  <a:srgbClr val="FF0000"/>
                </a:solidFill>
              </a:rPr>
              <a:t>dyp faglig innsikt </a:t>
            </a:r>
            <a:r>
              <a:rPr lang="nb-NO" sz="2000" b="1" dirty="0" smtClean="0"/>
              <a:t>og forståelse </a:t>
            </a:r>
            <a:r>
              <a:rPr lang="nb-NO" sz="2000" b="1" dirty="0"/>
              <a:t>av </a:t>
            </a:r>
            <a:r>
              <a:rPr lang="nb-NO" sz="2000" b="1" dirty="0">
                <a:solidFill>
                  <a:srgbClr val="FF0000"/>
                </a:solidFill>
              </a:rPr>
              <a:t>sentrale begreper innen kjemi </a:t>
            </a:r>
            <a:r>
              <a:rPr lang="nb-NO" sz="2000" b="1" dirty="0"/>
              <a:t>og </a:t>
            </a:r>
            <a:r>
              <a:rPr lang="nb-NO" sz="2000" b="1" dirty="0">
                <a:solidFill>
                  <a:srgbClr val="FF0000"/>
                </a:solidFill>
              </a:rPr>
              <a:t>tilstøtende fagområder</a:t>
            </a:r>
            <a:r>
              <a:rPr lang="nb-NO" sz="2000" b="1" dirty="0"/>
              <a:t>. </a:t>
            </a:r>
          </a:p>
          <a:p>
            <a:pPr lvl="0">
              <a:spcAft>
                <a:spcPts val="300"/>
              </a:spcAft>
            </a:pPr>
            <a:r>
              <a:rPr lang="nb-NO" sz="2000" b="1" dirty="0" smtClean="0"/>
              <a:t>Våre </a:t>
            </a:r>
            <a:r>
              <a:rPr lang="nb-NO" sz="2000" b="1" dirty="0"/>
              <a:t>kandidater skal ha en </a:t>
            </a:r>
            <a:r>
              <a:rPr lang="nb-NO" sz="2000" b="1" dirty="0">
                <a:solidFill>
                  <a:srgbClr val="FF0000"/>
                </a:solidFill>
              </a:rPr>
              <a:t>faglig bredde </a:t>
            </a:r>
            <a:r>
              <a:rPr lang="nb-NO" sz="2000" b="1" dirty="0"/>
              <a:t>som gir dem kompetanse til å jobbe med </a:t>
            </a:r>
            <a:r>
              <a:rPr lang="nb-NO" sz="2000" b="1" dirty="0">
                <a:solidFill>
                  <a:srgbClr val="FF0000"/>
                </a:solidFill>
              </a:rPr>
              <a:t>dagens og morgendagens </a:t>
            </a:r>
            <a:r>
              <a:rPr lang="nb-NO" sz="2000" b="1" dirty="0"/>
              <a:t>komplekse og </a:t>
            </a:r>
            <a:r>
              <a:rPr lang="nb-NO" sz="2000" b="1" dirty="0">
                <a:solidFill>
                  <a:srgbClr val="FF0000"/>
                </a:solidFill>
              </a:rPr>
              <a:t>tverrfaglige problemstillinger,</a:t>
            </a:r>
            <a:r>
              <a:rPr lang="nb-NO" sz="2000" b="1" dirty="0"/>
              <a:t> spesielt innen feltene </a:t>
            </a:r>
            <a:r>
              <a:rPr lang="nb-NO" sz="2000" b="1" dirty="0" smtClean="0">
                <a:solidFill>
                  <a:srgbClr val="FF0000"/>
                </a:solidFill>
              </a:rPr>
              <a:t>materialvitenskap, livsvitenskap, </a:t>
            </a:r>
            <a:r>
              <a:rPr lang="nb-NO" sz="2000" b="1" dirty="0">
                <a:solidFill>
                  <a:srgbClr val="FF0000"/>
                </a:solidFill>
              </a:rPr>
              <a:t>grønn </a:t>
            </a:r>
            <a:r>
              <a:rPr lang="nb-NO" sz="2000" b="1" dirty="0" smtClean="0">
                <a:solidFill>
                  <a:srgbClr val="FF0000"/>
                </a:solidFill>
              </a:rPr>
              <a:t>kjemi </a:t>
            </a:r>
            <a:r>
              <a:rPr lang="nb-NO" sz="2000" b="1" dirty="0" smtClean="0"/>
              <a:t>og</a:t>
            </a:r>
            <a:r>
              <a:rPr lang="nb-NO" sz="2000" b="1" dirty="0" smtClean="0">
                <a:solidFill>
                  <a:srgbClr val="FF0000"/>
                </a:solidFill>
              </a:rPr>
              <a:t> miljø og klima.</a:t>
            </a:r>
            <a:endParaRPr lang="nb-NO" sz="2000" b="1" dirty="0"/>
          </a:p>
          <a:p>
            <a:pPr lvl="0">
              <a:spcAft>
                <a:spcPts val="300"/>
              </a:spcAft>
            </a:pPr>
            <a:r>
              <a:rPr lang="nb-NO" sz="2000" b="1" dirty="0" smtClean="0"/>
              <a:t>Våre </a:t>
            </a:r>
            <a:r>
              <a:rPr lang="nb-NO" sz="2000" b="1" dirty="0"/>
              <a:t>kandidater skal ha </a:t>
            </a:r>
            <a:r>
              <a:rPr lang="nb-NO" sz="2000" b="1" dirty="0">
                <a:solidFill>
                  <a:srgbClr val="FF0000"/>
                </a:solidFill>
              </a:rPr>
              <a:t>gode praktiske ferdigheter</a:t>
            </a:r>
            <a:r>
              <a:rPr lang="nb-NO" sz="2000" b="1" dirty="0"/>
              <a:t> og holde høy </a:t>
            </a:r>
            <a:r>
              <a:rPr lang="nb-NO" sz="2000" b="1" dirty="0">
                <a:solidFill>
                  <a:srgbClr val="FF0000"/>
                </a:solidFill>
              </a:rPr>
              <a:t>vitenskapelig og yrkesfaglig standard</a:t>
            </a:r>
            <a:r>
              <a:rPr lang="nb-NO" sz="2000" b="1" dirty="0"/>
              <a:t>.</a:t>
            </a:r>
          </a:p>
          <a:p>
            <a:pPr lvl="0">
              <a:spcAft>
                <a:spcPts val="300"/>
              </a:spcAft>
            </a:pPr>
            <a:r>
              <a:rPr lang="nb-NO" sz="2000" b="1" dirty="0" smtClean="0"/>
              <a:t>Vi skal kontinuerlig utvikle vårt </a:t>
            </a:r>
            <a:r>
              <a:rPr lang="nb-NO" sz="2000" b="1" dirty="0" smtClean="0">
                <a:solidFill>
                  <a:srgbClr val="FF0000"/>
                </a:solidFill>
              </a:rPr>
              <a:t>læringsmiljø</a:t>
            </a:r>
            <a:r>
              <a:rPr lang="nb-NO" sz="2000" b="1" dirty="0" smtClean="0"/>
              <a:t> og våre </a:t>
            </a:r>
            <a:r>
              <a:rPr lang="nb-NO" sz="2000" b="1" dirty="0" smtClean="0">
                <a:solidFill>
                  <a:srgbClr val="FF0000"/>
                </a:solidFill>
              </a:rPr>
              <a:t>undervisningsmetoder</a:t>
            </a:r>
            <a:r>
              <a:rPr lang="nb-NO" sz="2000" b="1" dirty="0" smtClean="0"/>
              <a:t> for å </a:t>
            </a:r>
            <a:r>
              <a:rPr lang="nb-NO" sz="2000" b="1" dirty="0" smtClean="0">
                <a:solidFill>
                  <a:srgbClr val="FF0000"/>
                </a:solidFill>
              </a:rPr>
              <a:t>øke trivsel og læringsutbytte</a:t>
            </a:r>
            <a:r>
              <a:rPr lang="nb-NO" sz="2000" b="1" dirty="0" smtClean="0"/>
              <a:t>.</a:t>
            </a:r>
            <a:endParaRPr lang="nb-NO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804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knitted_periodic_t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82" y="4343400"/>
            <a:ext cx="3792018" cy="194183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98080" cy="1371600"/>
          </a:xfrm>
        </p:spPr>
        <p:txBody>
          <a:bodyPr>
            <a:normAutofit/>
          </a:bodyPr>
          <a:lstStyle/>
          <a:p>
            <a:r>
              <a:rPr lang="nb-NO" sz="2800" b="1" dirty="0" smtClean="0"/>
              <a:t>How to </a:t>
            </a:r>
            <a:r>
              <a:rPr lang="nb-NO" sz="2800" b="1" dirty="0" err="1" smtClean="0"/>
              <a:t>Become</a:t>
            </a:r>
            <a:r>
              <a:rPr lang="nb-NO" sz="2800" b="1" dirty="0" smtClean="0"/>
              <a:t> a </a:t>
            </a:r>
            <a:r>
              <a:rPr lang="nb-NO" sz="2800" b="1" dirty="0" err="1" smtClean="0"/>
              <a:t>Chemist</a:t>
            </a:r>
            <a:r>
              <a:rPr lang="nb-NO" sz="2800" b="1" dirty="0" smtClean="0"/>
              <a:t>?</a:t>
            </a:r>
            <a:endParaRPr lang="nb-NO" sz="2800" b="1" dirty="0"/>
          </a:p>
        </p:txBody>
      </p:sp>
      <p:pic>
        <p:nvPicPr>
          <p:cNvPr id="3" name="Bilde 2" descr="10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1809750" cy="1975432"/>
          </a:xfrm>
          <a:prstGeom prst="rect">
            <a:avLst/>
          </a:prstGeom>
        </p:spPr>
      </p:pic>
      <p:pic>
        <p:nvPicPr>
          <p:cNvPr id="9" name="Bilde 8" descr="energyhump0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47800"/>
            <a:ext cx="3352800" cy="2198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de 12" descr="img105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219200"/>
            <a:ext cx="1219200" cy="149289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800" y="1524000"/>
            <a:ext cx="1786919" cy="609600"/>
          </a:xfrm>
          <a:prstGeom prst="rect">
            <a:avLst/>
          </a:prstGeom>
        </p:spPr>
      </p:pic>
      <p:pic>
        <p:nvPicPr>
          <p:cNvPr id="15" name="Bilde 14" descr="hosc9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2743200"/>
            <a:ext cx="1854200" cy="1133743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2667000"/>
            <a:ext cx="3428999" cy="2295525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304800" y="5029200"/>
            <a:ext cx="4047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err="1" smtClean="0">
                <a:solidFill>
                  <a:srgbClr val="FF0000"/>
                </a:solidFill>
              </a:rPr>
              <a:t>Get</a:t>
            </a:r>
            <a:r>
              <a:rPr lang="nb-NO" sz="1400" b="1" dirty="0" smtClean="0">
                <a:solidFill>
                  <a:srgbClr val="FF0000"/>
                </a:solidFill>
              </a:rPr>
              <a:t> an </a:t>
            </a:r>
            <a:r>
              <a:rPr lang="nb-NO" sz="1400" b="1" dirty="0" err="1" smtClean="0">
                <a:solidFill>
                  <a:srgbClr val="FF0000"/>
                </a:solidFill>
              </a:rPr>
              <a:t>understanding</a:t>
            </a:r>
            <a:r>
              <a:rPr lang="nb-NO" sz="1400" b="1" dirty="0" smtClean="0">
                <a:solidFill>
                  <a:srgbClr val="FF0000"/>
                </a:solidFill>
              </a:rPr>
              <a:t> </a:t>
            </a:r>
            <a:r>
              <a:rPr lang="nb-NO" sz="1400" b="1" dirty="0" err="1" smtClean="0">
                <a:solidFill>
                  <a:srgbClr val="FF0000"/>
                </a:solidFill>
              </a:rPr>
              <a:t>of</a:t>
            </a:r>
            <a:r>
              <a:rPr lang="nb-NO" sz="1400" b="1" dirty="0" smtClean="0">
                <a:solidFill>
                  <a:srgbClr val="FF0000"/>
                </a:solidFill>
              </a:rPr>
              <a:t> </a:t>
            </a:r>
            <a:r>
              <a:rPr lang="nb-NO" sz="1400" b="1" dirty="0" err="1" smtClean="0">
                <a:solidFill>
                  <a:srgbClr val="FF0000"/>
                </a:solidFill>
              </a:rPr>
              <a:t>the</a:t>
            </a:r>
            <a:r>
              <a:rPr lang="nb-NO" sz="1400" b="1" dirty="0" smtClean="0">
                <a:solidFill>
                  <a:srgbClr val="FF0000"/>
                </a:solidFill>
              </a:rPr>
              <a:t> </a:t>
            </a:r>
            <a:r>
              <a:rPr lang="nb-NO" sz="1400" b="1" dirty="0" err="1" smtClean="0">
                <a:solidFill>
                  <a:srgbClr val="FF0000"/>
                </a:solidFill>
              </a:rPr>
              <a:t>chemical</a:t>
            </a:r>
            <a:r>
              <a:rPr lang="nb-NO" sz="1400" b="1" dirty="0" smtClean="0">
                <a:solidFill>
                  <a:srgbClr val="FF0000"/>
                </a:solidFill>
              </a:rPr>
              <a:t> </a:t>
            </a:r>
            <a:r>
              <a:rPr lang="nb-NO" sz="1400" b="1" dirty="0" err="1" smtClean="0">
                <a:solidFill>
                  <a:srgbClr val="FF0000"/>
                </a:solidFill>
              </a:rPr>
              <a:t>bond</a:t>
            </a:r>
            <a:r>
              <a:rPr lang="nb-NO" sz="1400" b="1" dirty="0" smtClean="0">
                <a:solidFill>
                  <a:srgbClr val="FF0000"/>
                </a:solidFill>
              </a:rPr>
              <a:t>…</a:t>
            </a:r>
            <a:endParaRPr lang="nb-NO" sz="1400" b="1" dirty="0">
              <a:solidFill>
                <a:srgbClr val="FF0000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3641826" y="3657600"/>
            <a:ext cx="2911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smtClean="0">
                <a:solidFill>
                  <a:srgbClr val="FF0000"/>
                </a:solidFill>
              </a:rPr>
              <a:t>…</a:t>
            </a:r>
            <a:r>
              <a:rPr lang="nb-NO" sz="1400" b="1" dirty="0" err="1" smtClean="0">
                <a:solidFill>
                  <a:srgbClr val="FF0000"/>
                </a:solidFill>
              </a:rPr>
              <a:t>add</a:t>
            </a:r>
            <a:r>
              <a:rPr lang="nb-NO" sz="1400" b="1" dirty="0" smtClean="0">
                <a:solidFill>
                  <a:srgbClr val="FF0000"/>
                </a:solidFill>
              </a:rPr>
              <a:t> </a:t>
            </a:r>
            <a:r>
              <a:rPr lang="nb-NO" sz="1400" b="1" dirty="0" err="1" smtClean="0">
                <a:solidFill>
                  <a:srgbClr val="FF0000"/>
                </a:solidFill>
              </a:rPr>
              <a:t>some</a:t>
            </a:r>
            <a:r>
              <a:rPr lang="nb-NO" sz="1400" b="1" dirty="0" smtClean="0">
                <a:solidFill>
                  <a:srgbClr val="FF0000"/>
                </a:solidFill>
              </a:rPr>
              <a:t> </a:t>
            </a:r>
            <a:r>
              <a:rPr lang="nb-NO" sz="1400" b="1" dirty="0" err="1" smtClean="0">
                <a:solidFill>
                  <a:srgbClr val="FF0000"/>
                </a:solidFill>
              </a:rPr>
              <a:t>thermodynamics</a:t>
            </a:r>
            <a:r>
              <a:rPr lang="nb-NO" sz="1400" b="1" dirty="0" smtClean="0">
                <a:solidFill>
                  <a:srgbClr val="FF0000"/>
                </a:solidFill>
              </a:rPr>
              <a:t>,…</a:t>
            </a:r>
            <a:endParaRPr lang="nb-NO" sz="1400" b="1" dirty="0">
              <a:solidFill>
                <a:srgbClr val="FF0000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5855582" y="914400"/>
            <a:ext cx="3106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smtClean="0">
                <a:solidFill>
                  <a:srgbClr val="FF0000"/>
                </a:solidFill>
              </a:rPr>
              <a:t>…a dash </a:t>
            </a:r>
            <a:r>
              <a:rPr lang="nb-NO" sz="1400" b="1" dirty="0" err="1" smtClean="0">
                <a:solidFill>
                  <a:srgbClr val="FF0000"/>
                </a:solidFill>
              </a:rPr>
              <a:t>of</a:t>
            </a:r>
            <a:r>
              <a:rPr lang="nb-NO" sz="1400" b="1" dirty="0" smtClean="0">
                <a:solidFill>
                  <a:srgbClr val="FF0000"/>
                </a:solidFill>
              </a:rPr>
              <a:t> </a:t>
            </a:r>
            <a:r>
              <a:rPr lang="nb-NO" sz="1400" b="1" dirty="0" err="1" smtClean="0">
                <a:solidFill>
                  <a:srgbClr val="FF0000"/>
                </a:solidFill>
              </a:rPr>
              <a:t>quantum</a:t>
            </a:r>
            <a:r>
              <a:rPr lang="nb-NO" sz="1400" b="1" dirty="0" smtClean="0">
                <a:solidFill>
                  <a:srgbClr val="FF0000"/>
                </a:solidFill>
              </a:rPr>
              <a:t> </a:t>
            </a:r>
            <a:r>
              <a:rPr lang="nb-NO" sz="1400" b="1" dirty="0" err="1" smtClean="0">
                <a:solidFill>
                  <a:srgbClr val="FF0000"/>
                </a:solidFill>
              </a:rPr>
              <a:t>mechanics</a:t>
            </a:r>
            <a:r>
              <a:rPr lang="nb-NO" sz="1400" b="1" dirty="0" smtClean="0">
                <a:solidFill>
                  <a:srgbClr val="FF0000"/>
                </a:solidFill>
              </a:rPr>
              <a:t>…</a:t>
            </a:r>
            <a:endParaRPr lang="nb-NO" sz="1400" b="1" dirty="0">
              <a:solidFill>
                <a:srgbClr val="FF0000"/>
              </a:solidFill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5257800" y="4038600"/>
            <a:ext cx="3540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smtClean="0">
                <a:solidFill>
                  <a:srgbClr val="FF0000"/>
                </a:solidFill>
              </a:rPr>
              <a:t>…</a:t>
            </a:r>
            <a:r>
              <a:rPr lang="nb-NO" sz="1400" b="1" dirty="0" err="1" smtClean="0">
                <a:solidFill>
                  <a:srgbClr val="FF0000"/>
                </a:solidFill>
              </a:rPr>
              <a:t>learn</a:t>
            </a:r>
            <a:r>
              <a:rPr lang="nb-NO" sz="1400" b="1" dirty="0" smtClean="0">
                <a:solidFill>
                  <a:srgbClr val="FF0000"/>
                </a:solidFill>
              </a:rPr>
              <a:t> to navigate the Periodic Table…</a:t>
            </a:r>
            <a:endParaRPr lang="nb-NO" sz="1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4082" y="6397823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solidFill>
                  <a:srgbClr val="FF0000"/>
                </a:solidFill>
              </a:rPr>
              <a:t>…and develop outstanding laboratory skills.</a:t>
            </a:r>
            <a:endParaRPr lang="nb-NO" sz="1400" b="1" dirty="0">
              <a:solidFill>
                <a:srgbClr val="FF0000"/>
              </a:solidFill>
            </a:endParaRPr>
          </a:p>
        </p:txBody>
      </p:sp>
      <p:pic>
        <p:nvPicPr>
          <p:cNvPr id="19" name="Picture 18" descr="Photo: Niklas Lello&#10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33008"/>
            <a:ext cx="1866900" cy="124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2453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10600" cy="1219200"/>
          </a:xfrm>
        </p:spPr>
        <p:txBody>
          <a:bodyPr>
            <a:normAutofit fontScale="90000"/>
          </a:bodyPr>
          <a:lstStyle/>
          <a:p>
            <a:r>
              <a:rPr lang="nb-NO" sz="3100" b="1" dirty="0" smtClean="0"/>
              <a:t>Hvilket perspektiv skal vi ha på vår faglige profil?</a:t>
            </a:r>
            <a:r>
              <a:rPr lang="nb-NO" sz="2800" b="1" dirty="0" smtClean="0"/>
              <a:t/>
            </a:r>
            <a:br>
              <a:rPr lang="nb-NO" sz="2800" b="1" dirty="0" smtClean="0"/>
            </a:br>
            <a:r>
              <a:rPr lang="nb-NO" sz="2000" b="1" i="1" dirty="0" smtClean="0"/>
              <a:t>Ved Kjemisk institutt er vi opptatt av …</a:t>
            </a:r>
            <a:endParaRPr lang="nb-NO" sz="2000" b="1" i="1" dirty="0"/>
          </a:p>
        </p:txBody>
      </p:sp>
      <p:sp>
        <p:nvSpPr>
          <p:cNvPr id="3" name="Right Arrow 2"/>
          <p:cNvSpPr/>
          <p:nvPr/>
        </p:nvSpPr>
        <p:spPr>
          <a:xfrm>
            <a:off x="685800" y="1524000"/>
            <a:ext cx="2362200" cy="167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Verktøy, metoder &amp; disipliner</a:t>
            </a:r>
            <a:endParaRPr lang="nb-NO" dirty="0"/>
          </a:p>
        </p:txBody>
      </p:sp>
      <p:sp>
        <p:nvSpPr>
          <p:cNvPr id="18" name="Right Arrow 17"/>
          <p:cNvSpPr/>
          <p:nvPr/>
        </p:nvSpPr>
        <p:spPr>
          <a:xfrm>
            <a:off x="3058204" y="1524000"/>
            <a:ext cx="2732996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/>
          </a:p>
          <a:p>
            <a:pPr algn="ctr"/>
            <a:r>
              <a:rPr lang="nb-NO" dirty="0" smtClean="0"/>
              <a:t>FORSKNING</a:t>
            </a:r>
          </a:p>
          <a:p>
            <a:pPr algn="ctr"/>
            <a:r>
              <a:rPr lang="nb-NO" dirty="0" smtClean="0"/>
              <a:t> 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5791200" y="1447800"/>
            <a:ext cx="25146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Erkjennelse, resultater og problemløsning</a:t>
            </a:r>
            <a:endParaRPr lang="nb-NO" dirty="0"/>
          </a:p>
        </p:txBody>
      </p:sp>
      <p:sp>
        <p:nvSpPr>
          <p:cNvPr id="32" name="Content Placeholder 5"/>
          <p:cNvSpPr>
            <a:spLocks noGrp="1"/>
          </p:cNvSpPr>
          <p:nvPr>
            <p:ph idx="1"/>
          </p:nvPr>
        </p:nvSpPr>
        <p:spPr>
          <a:xfrm>
            <a:off x="685800" y="3276600"/>
            <a:ext cx="3352800" cy="3352800"/>
          </a:xfrm>
          <a:solidFill>
            <a:schemeClr val="accent4">
              <a:lumMod val="40000"/>
              <a:lumOff val="60000"/>
              <a:alpha val="58000"/>
            </a:schemeClr>
          </a:soli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nb-NO" sz="1400" b="1" dirty="0"/>
              <a:t>Kromatografi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nb-NO" sz="1400" b="1" dirty="0"/>
              <a:t>Spektroskopi og -</a:t>
            </a:r>
            <a:r>
              <a:rPr lang="nb-NO" sz="1400" b="1" dirty="0" err="1"/>
              <a:t>metri</a:t>
            </a:r>
            <a:endParaRPr lang="nb-NO" sz="1400" b="1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nb-NO" sz="1400" b="1" dirty="0"/>
              <a:t>Diffraksjon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nb-NO" sz="1400" b="1" dirty="0"/>
              <a:t>Syntese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nb-NO" sz="1400" b="1" dirty="0"/>
              <a:t>Analyse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nb-NO" sz="1400" b="1" dirty="0"/>
              <a:t>Programmering, </a:t>
            </a:r>
            <a:r>
              <a:rPr lang="nb-NO" sz="1400" b="1" dirty="0" smtClean="0"/>
              <a:t>modellering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nb-NO" sz="1400" b="1" dirty="0" smtClean="0"/>
              <a:t>Kjemometri</a:t>
            </a:r>
            <a:endParaRPr lang="nb-NO" sz="1400" b="1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nb-NO" sz="1400" b="1" dirty="0"/>
              <a:t>Kvantemekanikk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nb-NO" sz="1400" b="1" dirty="0"/>
              <a:t>Uorganisk, Katalyse, Elektrokjemi, Organisk, Analytisk, Fysikalsk, Kjerne, Miljø….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nb-NO" sz="1400" b="1" dirty="0"/>
              <a:t>Og så bortetter… </a:t>
            </a:r>
          </a:p>
        </p:txBody>
      </p:sp>
      <p:sp>
        <p:nvSpPr>
          <p:cNvPr id="33" name="Content Placeholder 5"/>
          <p:cNvSpPr txBox="1">
            <a:spLocks/>
          </p:cNvSpPr>
          <p:nvPr/>
        </p:nvSpPr>
        <p:spPr>
          <a:xfrm>
            <a:off x="5257800" y="3352801"/>
            <a:ext cx="3581400" cy="3124199"/>
          </a:xfrm>
          <a:prstGeom prst="rect">
            <a:avLst/>
          </a:prstGeom>
          <a:solidFill>
            <a:schemeClr val="accent4">
              <a:lumMod val="40000"/>
              <a:lumOff val="60000"/>
              <a:alpha val="58000"/>
            </a:schemeClr>
          </a:soli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5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b-NO" sz="2700" b="1" dirty="0" smtClean="0"/>
              <a:t>Forståelse av </a:t>
            </a:r>
            <a:r>
              <a:rPr lang="nb-NO" sz="2700" b="1" dirty="0" smtClean="0">
                <a:solidFill>
                  <a:srgbClr val="FF0000"/>
                </a:solidFill>
              </a:rPr>
              <a:t>kjemisk </a:t>
            </a:r>
            <a:r>
              <a:rPr lang="nb-NO" sz="2700" b="1" dirty="0">
                <a:solidFill>
                  <a:srgbClr val="FF0000"/>
                </a:solidFill>
              </a:rPr>
              <a:t>binding </a:t>
            </a:r>
            <a:r>
              <a:rPr lang="nb-NO" sz="2700" b="1" dirty="0"/>
              <a:t>og </a:t>
            </a:r>
            <a:r>
              <a:rPr lang="nb-NO" sz="2700" b="1" dirty="0" smtClean="0">
                <a:solidFill>
                  <a:srgbClr val="FF0000"/>
                </a:solidFill>
              </a:rPr>
              <a:t>kjemiske reaksjoner</a:t>
            </a:r>
          </a:p>
          <a:p>
            <a:r>
              <a:rPr lang="nb-NO" sz="2700" b="1" dirty="0" smtClean="0">
                <a:solidFill>
                  <a:srgbClr val="FF0000"/>
                </a:solidFill>
              </a:rPr>
              <a:t>Forutsi </a:t>
            </a:r>
            <a:r>
              <a:rPr lang="nb-NO" sz="2700" b="1" dirty="0">
                <a:solidFill>
                  <a:srgbClr val="FF0000"/>
                </a:solidFill>
              </a:rPr>
              <a:t>kjemiske </a:t>
            </a:r>
            <a:r>
              <a:rPr lang="nb-NO" sz="2700" b="1" dirty="0" smtClean="0">
                <a:solidFill>
                  <a:srgbClr val="FF0000"/>
                </a:solidFill>
              </a:rPr>
              <a:t>proseser </a:t>
            </a:r>
            <a:r>
              <a:rPr lang="nb-NO" sz="2700" b="1" dirty="0"/>
              <a:t>og</a:t>
            </a:r>
            <a:r>
              <a:rPr lang="nb-NO" sz="2700" b="1" dirty="0">
                <a:solidFill>
                  <a:srgbClr val="FF0000"/>
                </a:solidFill>
              </a:rPr>
              <a:t> molekylers egenskaper </a:t>
            </a:r>
            <a:r>
              <a:rPr lang="nb-NO" sz="2700" b="1" dirty="0" smtClean="0"/>
              <a:t>ved simulering og modellering</a:t>
            </a:r>
          </a:p>
          <a:p>
            <a:r>
              <a:rPr lang="nb-NO" sz="2700" b="1" dirty="0" smtClean="0"/>
              <a:t>Forstå sammenhengen mellom </a:t>
            </a:r>
            <a:r>
              <a:rPr lang="nb-NO" sz="2700" b="1" dirty="0" smtClean="0">
                <a:solidFill>
                  <a:srgbClr val="FF0000"/>
                </a:solidFill>
              </a:rPr>
              <a:t>molekylers </a:t>
            </a:r>
            <a:r>
              <a:rPr lang="nb-NO" sz="2700" b="1" dirty="0">
                <a:solidFill>
                  <a:srgbClr val="FF0000"/>
                </a:solidFill>
              </a:rPr>
              <a:t>struktur </a:t>
            </a:r>
            <a:r>
              <a:rPr lang="nb-NO" sz="2700" b="1" dirty="0"/>
              <a:t>og deres </a:t>
            </a:r>
            <a:r>
              <a:rPr lang="nb-NO" sz="2700" b="1" dirty="0" err="1"/>
              <a:t>samvirkning</a:t>
            </a:r>
            <a:r>
              <a:rPr lang="nb-NO" sz="2700" b="1" dirty="0"/>
              <a:t> og </a:t>
            </a:r>
            <a:r>
              <a:rPr lang="nb-NO" sz="2700" b="1" dirty="0" smtClean="0">
                <a:solidFill>
                  <a:srgbClr val="FF0000"/>
                </a:solidFill>
              </a:rPr>
              <a:t>funksjon</a:t>
            </a:r>
          </a:p>
          <a:p>
            <a:r>
              <a:rPr lang="nb-NO" sz="2700" b="1" dirty="0" smtClean="0"/>
              <a:t>Fremstille </a:t>
            </a:r>
            <a:r>
              <a:rPr lang="nb-NO" sz="2700" b="1" dirty="0"/>
              <a:t>nye </a:t>
            </a:r>
            <a:r>
              <a:rPr lang="nb-NO" sz="2700" b="1" dirty="0">
                <a:solidFill>
                  <a:srgbClr val="FF0000"/>
                </a:solidFill>
              </a:rPr>
              <a:t>forbindelser og materialer </a:t>
            </a:r>
            <a:endParaRPr lang="nb-NO" sz="2700" b="1" dirty="0" smtClean="0">
              <a:solidFill>
                <a:srgbClr val="FF0000"/>
              </a:solidFill>
            </a:endParaRPr>
          </a:p>
          <a:p>
            <a:r>
              <a:rPr lang="nb-NO" sz="2700" b="1" dirty="0" smtClean="0"/>
              <a:t>Utvikle </a:t>
            </a:r>
            <a:r>
              <a:rPr lang="nb-NO" sz="2700" b="1" dirty="0"/>
              <a:t>og forbedre </a:t>
            </a:r>
            <a:r>
              <a:rPr lang="nb-NO" sz="2700" b="1" dirty="0">
                <a:solidFill>
                  <a:srgbClr val="FF0000"/>
                </a:solidFill>
              </a:rPr>
              <a:t>kjemiske prosesser </a:t>
            </a:r>
            <a:endParaRPr lang="nb-NO" sz="2700" b="1" dirty="0" smtClean="0">
              <a:solidFill>
                <a:srgbClr val="FF0000"/>
              </a:solidFill>
            </a:endParaRPr>
          </a:p>
          <a:p>
            <a:r>
              <a:rPr lang="nb-NO" sz="2700" b="1" dirty="0" smtClean="0"/>
              <a:t>Forstå </a:t>
            </a:r>
            <a:r>
              <a:rPr lang="nb-NO" sz="2700" b="1" dirty="0"/>
              <a:t>komplekse </a:t>
            </a:r>
            <a:r>
              <a:rPr lang="nb-NO" sz="2700" b="1" dirty="0">
                <a:solidFill>
                  <a:srgbClr val="FF0000"/>
                </a:solidFill>
              </a:rPr>
              <a:t>kjemiske </a:t>
            </a:r>
            <a:r>
              <a:rPr lang="nb-NO" sz="2700" b="1" dirty="0" smtClean="0">
                <a:solidFill>
                  <a:srgbClr val="FF0000"/>
                </a:solidFill>
              </a:rPr>
              <a:t>systemer og likevekter </a:t>
            </a:r>
            <a:r>
              <a:rPr lang="nb-NO" sz="2700" b="1" dirty="0">
                <a:solidFill>
                  <a:srgbClr val="FF0000"/>
                </a:solidFill>
              </a:rPr>
              <a:t>i naturen </a:t>
            </a:r>
            <a:endParaRPr lang="nb-NO" sz="2700" b="1" dirty="0" smtClean="0"/>
          </a:p>
          <a:p>
            <a:endParaRPr lang="nb-NO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0911488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8" grpId="0" animBg="1"/>
      <p:bldP spid="18" grpId="1" animBg="1"/>
      <p:bldP spid="31" grpId="0" animBg="1"/>
      <p:bldP spid="31" grpId="1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371600"/>
          </a:xfrm>
        </p:spPr>
        <p:txBody>
          <a:bodyPr>
            <a:normAutofit/>
          </a:bodyPr>
          <a:lstStyle/>
          <a:p>
            <a:r>
              <a:rPr lang="nb-NO" sz="3200" b="1" dirty="0"/>
              <a:t>I</a:t>
            </a:r>
            <a:r>
              <a:rPr lang="nb-NO" sz="3200" b="1" dirty="0" smtClean="0"/>
              <a:t>nstituttets faglige profil</a:t>
            </a:r>
            <a:br>
              <a:rPr lang="nb-NO" sz="3200" b="1" dirty="0" smtClean="0"/>
            </a:br>
            <a:r>
              <a:rPr lang="nb-NO" sz="2000" b="1" i="1" dirty="0" smtClean="0"/>
              <a:t>Ved Kjemisk institutt er vi opptatt av å…</a:t>
            </a:r>
            <a:endParaRPr lang="nb-NO" sz="2000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447800"/>
            <a:ext cx="8305800" cy="5334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nb-NO" sz="2100" b="1" dirty="0" smtClean="0"/>
              <a:t>…forbedre vår </a:t>
            </a:r>
            <a:r>
              <a:rPr lang="nb-NO" sz="2100" b="1" dirty="0" smtClean="0">
                <a:solidFill>
                  <a:srgbClr val="FF0000"/>
                </a:solidFill>
              </a:rPr>
              <a:t>grunnleggende forståelse av kjemisk binding og reaksjoner </a:t>
            </a:r>
            <a:r>
              <a:rPr lang="nb-NO" sz="2100" b="1" dirty="0" smtClean="0"/>
              <a:t>mellom kjemiske forbindelser</a:t>
            </a:r>
          </a:p>
          <a:p>
            <a:pPr lvl="1">
              <a:lnSpc>
                <a:spcPct val="120000"/>
              </a:lnSpc>
            </a:pPr>
            <a:r>
              <a:rPr lang="nb-NO" sz="1900" b="1" dirty="0" smtClean="0"/>
              <a:t>I naturens økosystemer, i levende organismer, i mennesker så vel som i industriprosesser og materialer </a:t>
            </a:r>
          </a:p>
          <a:p>
            <a:pPr>
              <a:lnSpc>
                <a:spcPct val="120000"/>
              </a:lnSpc>
            </a:pPr>
            <a:r>
              <a:rPr lang="nb-NO" sz="2100" b="1" dirty="0" smtClean="0"/>
              <a:t>…simulere og </a:t>
            </a:r>
            <a:r>
              <a:rPr lang="nb-NO" sz="2100" b="1" dirty="0" smtClean="0">
                <a:solidFill>
                  <a:srgbClr val="FF0000"/>
                </a:solidFill>
              </a:rPr>
              <a:t>forutsi kjemiske reaksjoner </a:t>
            </a:r>
            <a:r>
              <a:rPr lang="nb-NO" sz="2100" b="1" dirty="0" smtClean="0"/>
              <a:t>og </a:t>
            </a:r>
            <a:r>
              <a:rPr lang="nb-NO" sz="2100" b="1" dirty="0" smtClean="0">
                <a:solidFill>
                  <a:srgbClr val="FF0000"/>
                </a:solidFill>
              </a:rPr>
              <a:t>molekylers egenskaper</a:t>
            </a:r>
          </a:p>
          <a:p>
            <a:pPr lvl="1">
              <a:lnSpc>
                <a:spcPct val="120000"/>
              </a:lnSpc>
            </a:pPr>
            <a:r>
              <a:rPr lang="nb-NO" sz="1900" b="1" dirty="0" smtClean="0"/>
              <a:t>Gjennom avanserte beregningsbaserte teknikker og matematisk modellering av kjemiske systemer</a:t>
            </a:r>
          </a:p>
          <a:p>
            <a:pPr>
              <a:lnSpc>
                <a:spcPct val="120000"/>
              </a:lnSpc>
            </a:pPr>
            <a:r>
              <a:rPr lang="nb-NO" sz="2100" b="1" dirty="0" smtClean="0"/>
              <a:t>…forstå sammenhengen mellom </a:t>
            </a:r>
            <a:r>
              <a:rPr lang="nb-NO" sz="2100" b="1" dirty="0" smtClean="0">
                <a:solidFill>
                  <a:srgbClr val="FF0000"/>
                </a:solidFill>
              </a:rPr>
              <a:t>molekylers struktur </a:t>
            </a:r>
            <a:r>
              <a:rPr lang="nb-NO" sz="2100" b="1" dirty="0" smtClean="0"/>
              <a:t>og deres </a:t>
            </a:r>
            <a:r>
              <a:rPr lang="nb-NO" sz="2100" b="1" dirty="0" err="1" smtClean="0">
                <a:solidFill>
                  <a:srgbClr val="FF0000"/>
                </a:solidFill>
              </a:rPr>
              <a:t>samvirkning</a:t>
            </a:r>
            <a:r>
              <a:rPr lang="nb-NO" sz="2100" b="1" dirty="0">
                <a:solidFill>
                  <a:srgbClr val="FF0000"/>
                </a:solidFill>
              </a:rPr>
              <a:t> </a:t>
            </a:r>
            <a:r>
              <a:rPr lang="nb-NO" sz="2100" b="1" dirty="0" smtClean="0">
                <a:solidFill>
                  <a:srgbClr val="FF0000"/>
                </a:solidFill>
              </a:rPr>
              <a:t>og funksjon</a:t>
            </a:r>
            <a:r>
              <a:rPr lang="nb-NO" sz="2100" b="1" dirty="0" smtClean="0"/>
              <a:t>,</a:t>
            </a:r>
            <a:r>
              <a:rPr lang="nb-NO" sz="2100" b="1" dirty="0" smtClean="0">
                <a:solidFill>
                  <a:srgbClr val="FF0000"/>
                </a:solidFill>
              </a:rPr>
              <a:t> </a:t>
            </a:r>
            <a:r>
              <a:rPr lang="nb-NO" sz="2100" b="1" dirty="0" smtClean="0"/>
              <a:t>og mellom </a:t>
            </a:r>
            <a:r>
              <a:rPr lang="nb-NO" sz="2100" b="1" dirty="0" smtClean="0">
                <a:solidFill>
                  <a:srgbClr val="FF0000"/>
                </a:solidFill>
              </a:rPr>
              <a:t>struktur og egenskaper</a:t>
            </a:r>
          </a:p>
          <a:p>
            <a:pPr lvl="1">
              <a:lnSpc>
                <a:spcPct val="120000"/>
              </a:lnSpc>
            </a:pPr>
            <a:r>
              <a:rPr lang="nb-NO" sz="1900" b="1" dirty="0" smtClean="0"/>
              <a:t>For biologiske makromolekyler så vel som organiske og uorganiske forbindelser og materialer</a:t>
            </a:r>
          </a:p>
          <a:p>
            <a:pPr>
              <a:lnSpc>
                <a:spcPct val="120000"/>
              </a:lnSpc>
            </a:pPr>
            <a:r>
              <a:rPr lang="nb-NO" sz="2100" b="1" dirty="0" smtClean="0"/>
              <a:t>…fremstille </a:t>
            </a:r>
            <a:r>
              <a:rPr lang="nb-NO" sz="2100" b="1" dirty="0" smtClean="0">
                <a:solidFill>
                  <a:srgbClr val="FF0000"/>
                </a:solidFill>
              </a:rPr>
              <a:t>nye forbindelser og materialer </a:t>
            </a:r>
            <a:r>
              <a:rPr lang="nb-NO" sz="2100" b="1" dirty="0" smtClean="0"/>
              <a:t>med nyttige </a:t>
            </a:r>
            <a:r>
              <a:rPr lang="nb-NO" sz="2100" b="1" dirty="0" smtClean="0">
                <a:solidFill>
                  <a:srgbClr val="FF0000"/>
                </a:solidFill>
              </a:rPr>
              <a:t>egenskaper og funksjoner</a:t>
            </a:r>
          </a:p>
          <a:p>
            <a:pPr lvl="1">
              <a:lnSpc>
                <a:spcPct val="120000"/>
              </a:lnSpc>
            </a:pPr>
            <a:r>
              <a:rPr lang="nb-NO" sz="1900" b="1" dirty="0" smtClean="0"/>
              <a:t>For anvendelser i bredeste forstand, fra medisin</a:t>
            </a:r>
            <a:r>
              <a:rPr lang="nb-NO" sz="1900" b="1" dirty="0"/>
              <a:t> </a:t>
            </a:r>
            <a:r>
              <a:rPr lang="nb-NO" sz="1900" b="1" dirty="0" smtClean="0"/>
              <a:t>og  biologi</a:t>
            </a:r>
            <a:r>
              <a:rPr lang="nb-NO" sz="1900" b="1" dirty="0"/>
              <a:t> </a:t>
            </a:r>
            <a:r>
              <a:rPr lang="nb-NO" sz="1900" b="1" dirty="0" smtClean="0"/>
              <a:t>til materialvitenskap, energi og miljøteknologi</a:t>
            </a:r>
          </a:p>
          <a:p>
            <a:pPr>
              <a:lnSpc>
                <a:spcPct val="120000"/>
              </a:lnSpc>
            </a:pPr>
            <a:r>
              <a:rPr lang="nb-NO" sz="2100" b="1" dirty="0" smtClean="0"/>
              <a:t>…utvikle og </a:t>
            </a:r>
            <a:r>
              <a:rPr lang="nb-NO" sz="2100" b="1" dirty="0" smtClean="0">
                <a:solidFill>
                  <a:srgbClr val="FF0000"/>
                </a:solidFill>
              </a:rPr>
              <a:t>forbedre kjemiske prosesser </a:t>
            </a:r>
            <a:r>
              <a:rPr lang="nb-NO" sz="2100" b="1" dirty="0" smtClean="0"/>
              <a:t>med hensyn </a:t>
            </a:r>
            <a:r>
              <a:rPr lang="nb-NO" sz="2100" b="1" dirty="0" smtClean="0">
                <a:solidFill>
                  <a:srgbClr val="FF0000"/>
                </a:solidFill>
              </a:rPr>
              <a:t>på ressursutnyttelse, energieffektivitet, lønnsomhet, sikkerhet og miljøpåvirkning</a:t>
            </a:r>
          </a:p>
          <a:p>
            <a:pPr lvl="1">
              <a:lnSpc>
                <a:spcPct val="120000"/>
              </a:lnSpc>
            </a:pPr>
            <a:r>
              <a:rPr lang="nb-NO" sz="1900" b="1" dirty="0" smtClean="0"/>
              <a:t>For bærekraftig materialproduksjon og miljøvennlige industriprosesser</a:t>
            </a:r>
          </a:p>
          <a:p>
            <a:pPr>
              <a:lnSpc>
                <a:spcPct val="120000"/>
              </a:lnSpc>
            </a:pPr>
            <a:r>
              <a:rPr lang="nb-NO" sz="2100" b="1" dirty="0" smtClean="0"/>
              <a:t>…forstå komplekse </a:t>
            </a:r>
            <a:r>
              <a:rPr lang="nb-NO" sz="2100" b="1" dirty="0" smtClean="0">
                <a:solidFill>
                  <a:srgbClr val="FF0000"/>
                </a:solidFill>
              </a:rPr>
              <a:t>kjemiske systemer og likevekter i naturen </a:t>
            </a:r>
            <a:r>
              <a:rPr lang="nb-NO" sz="2100" b="1" dirty="0" smtClean="0"/>
              <a:t>og hvordan disse kan påvirkes</a:t>
            </a:r>
          </a:p>
          <a:p>
            <a:pPr lvl="1">
              <a:lnSpc>
                <a:spcPct val="120000"/>
              </a:lnSpc>
            </a:pPr>
            <a:r>
              <a:rPr lang="nb-NO" sz="1900" b="1" dirty="0" smtClean="0"/>
              <a:t>For forståelse og begrensning av klimapåvirkning og regulering av menneskelig påvirkning av økosystemer i jord, vann og luft</a:t>
            </a:r>
            <a:endParaRPr lang="nb-NO" sz="1900" dirty="0" smtClean="0"/>
          </a:p>
        </p:txBody>
      </p:sp>
    </p:spTree>
    <p:extLst>
      <p:ext uri="{BB962C8B-B14F-4D97-AF65-F5344CB8AC3E}">
        <p14:creationId xmlns:p14="http://schemas.microsoft.com/office/powerpoint/2010/main" val="30134922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98080" cy="1371600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I hvilke problemkomplekser spiller kjemien en viktig rolle?</a:t>
            </a:r>
            <a:endParaRPr lang="nb-NO" sz="2000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029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nb-NO" sz="2000" dirty="0" smtClean="0"/>
          </a:p>
          <a:p>
            <a:pPr>
              <a:lnSpc>
                <a:spcPct val="120000"/>
              </a:lnSpc>
            </a:pPr>
            <a:r>
              <a:rPr lang="nb-NO" sz="2000" b="1" dirty="0" smtClean="0"/>
              <a:t>I hvilke </a:t>
            </a:r>
            <a:r>
              <a:rPr lang="nb-NO" sz="2000" b="1" dirty="0" smtClean="0">
                <a:solidFill>
                  <a:srgbClr val="FF0000"/>
                </a:solidFill>
              </a:rPr>
              <a:t>viktige</a:t>
            </a:r>
            <a:r>
              <a:rPr lang="nb-NO" sz="2000" b="1" dirty="0" smtClean="0"/>
              <a:t> Store Spørsmål spiller kjemien i dag </a:t>
            </a:r>
            <a:r>
              <a:rPr lang="nb-NO" sz="2000" b="1" dirty="0" smtClean="0">
                <a:solidFill>
                  <a:srgbClr val="FF0000"/>
                </a:solidFill>
              </a:rPr>
              <a:t>IKKE</a:t>
            </a:r>
            <a:r>
              <a:rPr lang="nb-NO" sz="2000" b="1" dirty="0" smtClean="0"/>
              <a:t> en viktig rolle?</a:t>
            </a:r>
          </a:p>
          <a:p>
            <a:pPr>
              <a:lnSpc>
                <a:spcPct val="120000"/>
              </a:lnSpc>
            </a:pPr>
            <a:endParaRPr lang="nb-NO" sz="2000" dirty="0" smtClean="0"/>
          </a:p>
        </p:txBody>
      </p:sp>
      <p:sp>
        <p:nvSpPr>
          <p:cNvPr id="16" name="Explosion 2 4"/>
          <p:cNvSpPr/>
          <p:nvPr/>
        </p:nvSpPr>
        <p:spPr>
          <a:xfrm>
            <a:off x="2342291" y="2133600"/>
            <a:ext cx="1848708" cy="1515484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b="1" dirty="0" smtClean="0">
                <a:solidFill>
                  <a:srgbClr val="FF0000"/>
                </a:solidFill>
              </a:rPr>
              <a:t>Food &amp;</a:t>
            </a:r>
          </a:p>
          <a:p>
            <a:pPr algn="ctr"/>
            <a:r>
              <a:rPr lang="nb-NO" sz="1000" b="1" dirty="0" smtClean="0">
                <a:solidFill>
                  <a:srgbClr val="FF0000"/>
                </a:solidFill>
              </a:rPr>
              <a:t>Water</a:t>
            </a:r>
            <a:endParaRPr lang="nb-NO" sz="1000" b="1" dirty="0">
              <a:solidFill>
                <a:srgbClr val="FF0000"/>
              </a:solidFill>
            </a:endParaRPr>
          </a:p>
        </p:txBody>
      </p:sp>
      <p:sp>
        <p:nvSpPr>
          <p:cNvPr id="17" name="Explosion 2 5"/>
          <p:cNvSpPr/>
          <p:nvPr/>
        </p:nvSpPr>
        <p:spPr>
          <a:xfrm>
            <a:off x="3866291" y="2133600"/>
            <a:ext cx="1848708" cy="1515484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b="1" dirty="0" err="1" smtClean="0">
                <a:solidFill>
                  <a:srgbClr val="FF0000"/>
                </a:solidFill>
              </a:rPr>
              <a:t>Climate</a:t>
            </a:r>
            <a:endParaRPr lang="nb-NO" sz="1000" b="1" dirty="0" smtClean="0">
              <a:solidFill>
                <a:srgbClr val="FF0000"/>
              </a:solidFill>
            </a:endParaRPr>
          </a:p>
          <a:p>
            <a:pPr algn="ctr"/>
            <a:r>
              <a:rPr lang="nb-NO" sz="1000" b="1" dirty="0" err="1" smtClean="0">
                <a:solidFill>
                  <a:srgbClr val="FF0000"/>
                </a:solidFill>
              </a:rPr>
              <a:t>Change</a:t>
            </a:r>
            <a:endParaRPr lang="nb-NO" sz="1000" b="1" dirty="0">
              <a:solidFill>
                <a:srgbClr val="FF0000"/>
              </a:solidFill>
            </a:endParaRPr>
          </a:p>
        </p:txBody>
      </p:sp>
      <p:sp>
        <p:nvSpPr>
          <p:cNvPr id="18" name="Explosion 2 6"/>
          <p:cNvSpPr/>
          <p:nvPr/>
        </p:nvSpPr>
        <p:spPr>
          <a:xfrm>
            <a:off x="5390292" y="2133600"/>
            <a:ext cx="1848708" cy="1515484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b-NO" sz="1000" b="1" dirty="0" err="1" smtClean="0">
                <a:solidFill>
                  <a:srgbClr val="FF0000"/>
                </a:solidFill>
              </a:rPr>
              <a:t>Renewable</a:t>
            </a:r>
            <a:endParaRPr lang="nb-NO" sz="1000" b="1" dirty="0" smtClean="0">
              <a:solidFill>
                <a:srgbClr val="FF0000"/>
              </a:solidFill>
            </a:endParaRPr>
          </a:p>
          <a:p>
            <a:pPr algn="ctr"/>
            <a:r>
              <a:rPr lang="nb-NO" sz="1000" b="1" dirty="0" smtClean="0">
                <a:solidFill>
                  <a:srgbClr val="FF0000"/>
                </a:solidFill>
              </a:rPr>
              <a:t>Energy</a:t>
            </a:r>
            <a:endParaRPr lang="nb-NO" sz="1000" b="1" dirty="0">
              <a:solidFill>
                <a:srgbClr val="FF0000"/>
              </a:solidFill>
            </a:endParaRPr>
          </a:p>
        </p:txBody>
      </p:sp>
      <p:sp>
        <p:nvSpPr>
          <p:cNvPr id="31" name="Explosion 2 7"/>
          <p:cNvSpPr/>
          <p:nvPr/>
        </p:nvSpPr>
        <p:spPr>
          <a:xfrm>
            <a:off x="6914292" y="2133600"/>
            <a:ext cx="1848708" cy="1515484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b-NO" sz="1000" b="1" dirty="0" err="1" smtClean="0">
                <a:solidFill>
                  <a:srgbClr val="FF0000"/>
                </a:solidFill>
              </a:rPr>
              <a:t>Sustainable</a:t>
            </a:r>
            <a:endParaRPr lang="nb-NO" sz="1000" b="1" dirty="0" smtClean="0">
              <a:solidFill>
                <a:srgbClr val="FF0000"/>
              </a:solidFill>
            </a:endParaRPr>
          </a:p>
          <a:p>
            <a:pPr algn="ctr"/>
            <a:r>
              <a:rPr lang="nb-NO" sz="1000" b="1" dirty="0" smtClean="0">
                <a:solidFill>
                  <a:srgbClr val="FF0000"/>
                </a:solidFill>
              </a:rPr>
              <a:t>Materials</a:t>
            </a:r>
            <a:endParaRPr lang="nb-NO" sz="1000" b="1" dirty="0">
              <a:solidFill>
                <a:srgbClr val="FF0000"/>
              </a:solidFill>
            </a:endParaRPr>
          </a:p>
        </p:txBody>
      </p:sp>
      <p:sp>
        <p:nvSpPr>
          <p:cNvPr id="32" name="Explosion 2 8"/>
          <p:cNvSpPr/>
          <p:nvPr/>
        </p:nvSpPr>
        <p:spPr>
          <a:xfrm>
            <a:off x="589692" y="2133600"/>
            <a:ext cx="1848708" cy="1515484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b-NO" sz="1000" b="1" dirty="0" smtClean="0">
                <a:solidFill>
                  <a:srgbClr val="FF0000"/>
                </a:solidFill>
              </a:rPr>
              <a:t>Human</a:t>
            </a:r>
          </a:p>
          <a:p>
            <a:pPr algn="ctr"/>
            <a:r>
              <a:rPr lang="nb-NO" sz="1000" b="1" dirty="0" smtClean="0">
                <a:solidFill>
                  <a:srgbClr val="FF0000"/>
                </a:solidFill>
              </a:rPr>
              <a:t>Health</a:t>
            </a:r>
            <a:endParaRPr lang="nb-NO" sz="1000" b="1" dirty="0">
              <a:solidFill>
                <a:srgbClr val="FF0000"/>
              </a:solidFill>
            </a:endParaRPr>
          </a:p>
        </p:txBody>
      </p:sp>
      <p:sp>
        <p:nvSpPr>
          <p:cNvPr id="33" name="Content Placeholder 5"/>
          <p:cNvSpPr txBox="1">
            <a:spLocks/>
          </p:cNvSpPr>
          <p:nvPr/>
        </p:nvSpPr>
        <p:spPr>
          <a:xfrm>
            <a:off x="457200" y="3657600"/>
            <a:ext cx="8458200" cy="29718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0000"/>
              </a:lnSpc>
            </a:pPr>
            <a:r>
              <a:rPr lang="nb-NO" sz="2000" b="1" u="sng" dirty="0" smtClean="0">
                <a:solidFill>
                  <a:srgbClr val="FF0000"/>
                </a:solidFill>
              </a:rPr>
              <a:t>Helse:</a:t>
            </a:r>
            <a:r>
              <a:rPr lang="nb-NO" sz="2000" b="1" u="sng" dirty="0" smtClean="0"/>
              <a:t> </a:t>
            </a:r>
            <a:r>
              <a:rPr lang="nb-NO" sz="2000" b="1" dirty="0" smtClean="0"/>
              <a:t>Antibiotika-resistens, cancer, diabetes, infeksjonssykdommer, ernæring, utvikling og fremstilling av medikamenter </a:t>
            </a:r>
          </a:p>
          <a:p>
            <a:pPr>
              <a:lnSpc>
                <a:spcPct val="120000"/>
              </a:lnSpc>
            </a:pPr>
            <a:r>
              <a:rPr lang="nb-NO" sz="2000" b="1" u="sng" dirty="0" err="1" smtClean="0">
                <a:solidFill>
                  <a:srgbClr val="FF0000"/>
                </a:solidFill>
              </a:rPr>
              <a:t>Mat&amp;Vann</a:t>
            </a:r>
            <a:r>
              <a:rPr lang="nb-NO" sz="2000" b="1" u="sng" dirty="0" smtClean="0">
                <a:solidFill>
                  <a:srgbClr val="FF0000"/>
                </a:solidFill>
              </a:rPr>
              <a:t>: </a:t>
            </a:r>
            <a:r>
              <a:rPr lang="nb-NO" sz="2000" b="1" dirty="0" smtClean="0"/>
              <a:t>Vann- og utslippsrensing, nitrogenfiksering og kunstgjødsel, planteforedling, ernæringsfysiologi, næringsmiddelfremstilling, -prosessering og -konservering</a:t>
            </a:r>
          </a:p>
          <a:p>
            <a:pPr>
              <a:lnSpc>
                <a:spcPct val="120000"/>
              </a:lnSpc>
            </a:pPr>
            <a:r>
              <a:rPr lang="nb-NO" sz="2000" b="1" u="sng" dirty="0">
                <a:solidFill>
                  <a:srgbClr val="FF0000"/>
                </a:solidFill>
              </a:rPr>
              <a:t>Klimaendring: </a:t>
            </a:r>
            <a:r>
              <a:rPr lang="nb-NO" sz="2000" b="1" dirty="0"/>
              <a:t>Forståelse av effekter av global oppvarming og komplekse kjemiske systemer i jord, vann og luft</a:t>
            </a:r>
            <a:endParaRPr lang="nb-NO" sz="1600" b="1" dirty="0"/>
          </a:p>
          <a:p>
            <a:pPr>
              <a:lnSpc>
                <a:spcPct val="120000"/>
              </a:lnSpc>
            </a:pPr>
            <a:r>
              <a:rPr lang="nb-NO" sz="2000" b="1" u="sng" dirty="0" smtClean="0">
                <a:solidFill>
                  <a:srgbClr val="FF0000"/>
                </a:solidFill>
              </a:rPr>
              <a:t>Fornybar energi: </a:t>
            </a:r>
            <a:r>
              <a:rPr lang="nb-NO" sz="2000" b="1" dirty="0" smtClean="0"/>
              <a:t>Miljøvennlig energikonvertering, solenergi og brenselceller, effektivisering av drivstoffteknologi og energibærere, fremstilling av funksjonelle materialer og energieffektive industriprosesser</a:t>
            </a:r>
          </a:p>
          <a:p>
            <a:pPr>
              <a:lnSpc>
                <a:spcPct val="120000"/>
              </a:lnSpc>
            </a:pPr>
            <a:r>
              <a:rPr lang="nb-NO" sz="2000" b="1" u="sng" dirty="0" smtClean="0">
                <a:solidFill>
                  <a:srgbClr val="FF0000"/>
                </a:solidFill>
              </a:rPr>
              <a:t>Bærekraftige materialer: </a:t>
            </a:r>
            <a:r>
              <a:rPr lang="nb-NO" sz="2000" b="1" dirty="0" smtClean="0"/>
              <a:t>Nye materialer, bærekraftig materialfremstilling og industriprosesser med mindre miljøpåvirkning</a:t>
            </a:r>
          </a:p>
          <a:p>
            <a:pPr>
              <a:lnSpc>
                <a:spcPct val="120000"/>
              </a:lnSpc>
            </a:pPr>
            <a:endParaRPr lang="nb-NO" sz="2000" dirty="0" smtClean="0"/>
          </a:p>
          <a:p>
            <a:pPr>
              <a:lnSpc>
                <a:spcPct val="120000"/>
              </a:lnSpc>
            </a:pPr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34469265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6" grpId="0" animBg="1"/>
      <p:bldP spid="17" grpId="0" animBg="1"/>
      <p:bldP spid="18" grpId="0" animBg="1"/>
      <p:bldP spid="31" grpId="0" animBg="1"/>
      <p:bldP spid="32" grpId="0" animBg="1"/>
      <p:bldP spid="3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verv">
  <a:themeElements>
    <a:clrScheme name="Solverv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verv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7487</TotalTime>
  <Words>1212</Words>
  <Application>Microsoft Office PowerPoint</Application>
  <PresentationFormat>On-screen Show (4:3)</PresentationFormat>
  <Paragraphs>169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Solverv</vt:lpstr>
      <vt:lpstr>PowerPoint Presentation</vt:lpstr>
      <vt:lpstr>InterAct – Fase 2  Faglig profil og visjon</vt:lpstr>
      <vt:lpstr>Instituttets visjon</vt:lpstr>
      <vt:lpstr>Kjemisk institutts hovedmål</vt:lpstr>
      <vt:lpstr>Kjemisk institutts utdanningsvisjon</vt:lpstr>
      <vt:lpstr>How to Become a Chemist?</vt:lpstr>
      <vt:lpstr>Hvilket perspektiv skal vi ha på vår faglige profil? Ved Kjemisk institutt er vi opptatt av …</vt:lpstr>
      <vt:lpstr>Instituttets faglige profil Ved Kjemisk institutt er vi opptatt av å…</vt:lpstr>
      <vt:lpstr>I hvilke problemkomplekser spiller kjemien en viktig rolle?</vt:lpstr>
      <vt:lpstr>Bør noen av disse Store Spørsmål påvirke instituttets profil ?</vt:lpstr>
      <vt:lpstr>Hvilke fag spiller ditt fag naturlig opp mot?</vt:lpstr>
      <vt:lpstr>The Future of Chemistry</vt:lpstr>
      <vt:lpstr>The (Convergent) Future of Chemistry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John Øivind Vedde</dc:creator>
  <cp:lastModifiedBy>Hanne Sølna</cp:lastModifiedBy>
  <cp:revision>478</cp:revision>
  <cp:lastPrinted>2015-02-06T07:30:53Z</cp:lastPrinted>
  <dcterms:created xsi:type="dcterms:W3CDTF">2006-08-16T00:00:00Z</dcterms:created>
  <dcterms:modified xsi:type="dcterms:W3CDTF">2015-02-09T10:22:25Z</dcterms:modified>
</cp:coreProperties>
</file>