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5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y episode av gjennomføring og frafall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Ny episode av gjennomføring og frafall</a:t>
            </a:r>
          </a:p>
        </p:txBody>
      </p:sp>
      <p:sp>
        <p:nvSpPr>
          <p:cNvPr id="120" name="Knu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Knut</a:t>
            </a:r>
          </a:p>
        </p:txBody>
      </p:sp>
      <p:pic>
        <p:nvPicPr>
          <p:cNvPr id="121" name="UiO_Segl_pms485.pdf" descr="UiO_Segl_pms485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9171" y="11477509"/>
            <a:ext cx="1803401" cy="1803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UiO_MatNat_A.pdf" descr="UiO_MatNat_A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8230" y="647943"/>
            <a:ext cx="11807778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STUT, 19. juni 2019"/>
          <p:cNvSpPr txBox="1"/>
          <p:nvPr/>
        </p:nvSpPr>
        <p:spPr>
          <a:xfrm>
            <a:off x="1778000" y="11448564"/>
            <a:ext cx="20828000" cy="158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>
              <a:defRPr sz="5400" b="0"/>
            </a:lvl1pPr>
          </a:lstStyle>
          <a:p>
            <a:r>
              <a:t>STUT, 19. juni 2019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Dine plan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Dine planer</a:t>
            </a:r>
          </a:p>
        </p:txBody>
      </p:sp>
      <p:sp>
        <p:nvSpPr>
          <p:cNvPr id="166" name="Hva er din høyeste utdanning fra før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Hva er din høyeste utdanning fra før:</a:t>
            </a:r>
          </a:p>
          <a:p>
            <a:pPr lvl="1"/>
            <a:r>
              <a:t>Videregående</a:t>
            </a:r>
          </a:p>
          <a:p>
            <a:pPr lvl="1"/>
            <a:r>
              <a:t>Bachelor</a:t>
            </a:r>
          </a:p>
          <a:p>
            <a:pPr lvl="1"/>
            <a:r>
              <a:t>Master</a:t>
            </a:r>
          </a:p>
          <a:p>
            <a:pPr lvl="1"/>
            <a:r>
              <a:t>Ph.d.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Dine plan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Dine planer</a:t>
            </a:r>
          </a:p>
        </p:txBody>
      </p:sp>
      <p:sp>
        <p:nvSpPr>
          <p:cNvPr id="169" name="Skal du jobbe ved siden av studiene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792479">
              <a:spcBef>
                <a:spcPts val="5600"/>
              </a:spcBef>
              <a:buSzTx/>
              <a:buNone/>
              <a:defRPr sz="4608"/>
            </a:pPr>
            <a:r>
              <a:t>Skal du jobbe ved siden av studiene?</a:t>
            </a:r>
          </a:p>
          <a:p>
            <a:pPr marL="1219200" lvl="1" indent="-609600" defTabSz="792479">
              <a:spcBef>
                <a:spcPts val="5600"/>
              </a:spcBef>
              <a:defRPr sz="4608"/>
            </a:pPr>
            <a:r>
              <a:t>Nei</a:t>
            </a:r>
          </a:p>
          <a:p>
            <a:pPr marL="1219200" lvl="1" indent="-609600" defTabSz="792479">
              <a:spcBef>
                <a:spcPts val="5600"/>
              </a:spcBef>
              <a:defRPr sz="4608"/>
            </a:pPr>
            <a:r>
              <a:t>1-5 timer pr. uke</a:t>
            </a:r>
          </a:p>
          <a:p>
            <a:pPr marL="1219200" lvl="1" indent="-609600" defTabSz="792479">
              <a:spcBef>
                <a:spcPts val="5600"/>
              </a:spcBef>
              <a:defRPr sz="4608"/>
            </a:pPr>
            <a:r>
              <a:t>6-10 timer pr. uke</a:t>
            </a:r>
          </a:p>
          <a:p>
            <a:pPr marL="1219200" lvl="1" indent="-609600" defTabSz="792479">
              <a:spcBef>
                <a:spcPts val="5600"/>
              </a:spcBef>
              <a:defRPr sz="4608"/>
            </a:pPr>
            <a:r>
              <a:t>11-20 timer pr. uke</a:t>
            </a:r>
          </a:p>
          <a:p>
            <a:pPr marL="1219200" lvl="1" indent="-609600" defTabSz="792479">
              <a:spcBef>
                <a:spcPts val="5600"/>
              </a:spcBef>
              <a:defRPr sz="4608"/>
            </a:pPr>
            <a:r>
              <a:t>21-30 timer pr. uke</a:t>
            </a:r>
          </a:p>
          <a:p>
            <a:pPr marL="1219200" lvl="1" indent="-609600" defTabSz="792479">
              <a:spcBef>
                <a:spcPts val="5600"/>
              </a:spcBef>
              <a:defRPr sz="4608"/>
            </a:pPr>
            <a:r>
              <a:t>Full jobb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akgrun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Bakgrunn</a:t>
            </a:r>
          </a:p>
        </p:txBody>
      </p:sp>
      <p:sp>
        <p:nvSpPr>
          <p:cNvPr id="126" name="UiO har en utviklingsavtale med KD og legger opp til å ha det samme med fakultete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UiO har en utviklingsavtale med KD og legger opp til å ha det samme med fakultetene</a:t>
            </a:r>
          </a:p>
          <a:p>
            <a:pPr marL="0" indent="0">
              <a:buSzTx/>
              <a:buNone/>
            </a:pPr>
            <a:r>
              <a:t>Utviklingsavtalen inneholder noen punkter med tydelige krav om oppfølging og forbedring</a:t>
            </a:r>
          </a:p>
          <a:p>
            <a:pPr marL="0" indent="0">
              <a:buSzTx/>
              <a:buNone/>
            </a:pPr>
            <a:r>
              <a:t>Ett slikt punkt går på gjennomføring og frafall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Eksplisitt bestilling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20065">
              <a:defRPr sz="7056"/>
            </a:pPr>
            <a:r>
              <a:t>Eksplisitt bestilling</a:t>
            </a:r>
          </a:p>
          <a:p>
            <a:pPr defTabSz="520065">
              <a:defRPr sz="7056"/>
            </a:pPr>
            <a:r>
              <a:t>respons innen 1. juli</a:t>
            </a:r>
          </a:p>
        </p:txBody>
      </p:sp>
      <p:sp>
        <p:nvSpPr>
          <p:cNvPr id="129" name="Vi må få synliggjort hvem som ikke møter opp 1. semester (ikke er her i uke 2) for å få bedre statistikk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Vi må få synliggjort hvem som ikke møter opp 1. semester (ikke er her i uke 2) for å få bedre statistikk</a:t>
            </a:r>
          </a:p>
          <a:p>
            <a:pPr marL="1231900" lvl="1" indent="-615950" defTabSz="800735">
              <a:spcBef>
                <a:spcPts val="2900"/>
              </a:spcBef>
              <a:defRPr sz="4656"/>
            </a:pPr>
            <a:r>
              <a:t>30% av studentene (på UiO som helhet) som er tatt opp studerer ikke i det hele tatt. 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Det ønskes ikke kompensering gjennom overbooking. Svake kandidater har liten sannsynlighet for å lykkes: vi må ikke overbooke oss ned til dårlige kandidater.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Vi må gjøre noe med enkeltemnestudenter</a:t>
            </a:r>
          </a:p>
          <a:p>
            <a:pPr marL="1231900" lvl="1" indent="-615950" defTabSz="800735">
              <a:spcBef>
                <a:spcPts val="2900"/>
              </a:spcBef>
              <a:defRPr sz="4656"/>
            </a:pPr>
            <a:r>
              <a:t>60% av enkeltemnestudentene på UiO (6600 stud.) tar ikke noen studie-poeng.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Hvilke studenter skal finne sitt tilbud på MN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86104">
              <a:defRPr sz="7951"/>
            </a:lvl1pPr>
          </a:lstStyle>
          <a:p>
            <a:r>
              <a:t>Hvilke studenter skal finne sitt tilbud på MN?</a:t>
            </a:r>
          </a:p>
        </p:txBody>
      </p:sp>
      <p:sp>
        <p:nvSpPr>
          <p:cNvPr id="132" name="De som vil ha en full, strukturert utdanning"/>
          <p:cNvSpPr/>
          <p:nvPr/>
        </p:nvSpPr>
        <p:spPr>
          <a:xfrm>
            <a:off x="6596408" y="3772478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vil ha en full, strukturert utdanning</a:t>
            </a:r>
          </a:p>
        </p:txBody>
      </p:sp>
      <p:sp>
        <p:nvSpPr>
          <p:cNvPr id="133" name="De som vil prøve og feile"/>
          <p:cNvSpPr/>
          <p:nvPr/>
        </p:nvSpPr>
        <p:spPr>
          <a:xfrm>
            <a:off x="6596408" y="7403520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vil prøve og feile</a:t>
            </a:r>
          </a:p>
        </p:txBody>
      </p:sp>
      <p:sp>
        <p:nvSpPr>
          <p:cNvPr id="134" name="De som har egne planer, vil improvisere tverrfaglighet"/>
          <p:cNvSpPr/>
          <p:nvPr/>
        </p:nvSpPr>
        <p:spPr>
          <a:xfrm>
            <a:off x="12707591" y="3772478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1143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har egne planer, vil improvisere tverrfaglighet</a:t>
            </a:r>
          </a:p>
        </p:txBody>
      </p:sp>
      <p:sp>
        <p:nvSpPr>
          <p:cNvPr id="135" name="De som vil ha en form for etter- og videreutdanning"/>
          <p:cNvSpPr/>
          <p:nvPr/>
        </p:nvSpPr>
        <p:spPr>
          <a:xfrm>
            <a:off x="12707591" y="7403520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vil ha en form for etter- og videreutdanning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2" build="p" bldLvl="5" animBg="1" advAuto="0"/>
      <p:bldP spid="133" grpId="4" build="p" bldLvl="5" animBg="1" advAuto="0"/>
      <p:bldP spid="134" grpId="1" build="p" bldLvl="5" animBg="1" advAuto="0"/>
      <p:bldP spid="135" grpId="3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Krav til tilbud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Krav til tilbudene</a:t>
            </a:r>
          </a:p>
        </p:txBody>
      </p:sp>
      <p:sp>
        <p:nvSpPr>
          <p:cNvPr id="138" name="De som vil ha en full, strukturert utdanning"/>
          <p:cNvSpPr/>
          <p:nvPr/>
        </p:nvSpPr>
        <p:spPr>
          <a:xfrm>
            <a:off x="10502595" y="4297064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1270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vil ha en full, strukturert utdanning</a:t>
            </a:r>
          </a:p>
        </p:txBody>
      </p:sp>
      <p:sp>
        <p:nvSpPr>
          <p:cNvPr id="139" name="De som vil prøve og feile"/>
          <p:cNvSpPr/>
          <p:nvPr/>
        </p:nvSpPr>
        <p:spPr>
          <a:xfrm>
            <a:off x="10502595" y="8213676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1270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vil prøve og feile</a:t>
            </a:r>
          </a:p>
        </p:txBody>
      </p:sp>
      <p:sp>
        <p:nvSpPr>
          <p:cNvPr id="140" name="De som har egne planer, vil improvisere tverrfaglighet"/>
          <p:cNvSpPr/>
          <p:nvPr/>
        </p:nvSpPr>
        <p:spPr>
          <a:xfrm>
            <a:off x="17906655" y="4297064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1270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har egne planer, vil improvisere tverrfaglighet</a:t>
            </a:r>
          </a:p>
        </p:txBody>
      </p:sp>
      <p:sp>
        <p:nvSpPr>
          <p:cNvPr id="141" name="De som vil ha en form for etter- og videreutdanning"/>
          <p:cNvSpPr/>
          <p:nvPr/>
        </p:nvSpPr>
        <p:spPr>
          <a:xfrm>
            <a:off x="17906655" y="8213676"/>
            <a:ext cx="5080001" cy="2540001"/>
          </a:xfrm>
          <a:prstGeom prst="rect">
            <a:avLst/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/>
          <a:lstStyle>
            <a:lvl1pPr indent="12700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De som vil ha en form for etter- og videreutdanning</a:t>
            </a:r>
          </a:p>
        </p:txBody>
      </p:sp>
      <p:cxnSp>
        <p:nvCxnSpPr>
          <p:cNvPr id="142" name="Connection Line"/>
          <p:cNvCxnSpPr>
            <a:stCxn id="139" idx="0"/>
            <a:endCxn id="138" idx="0"/>
          </p:cNvCxnSpPr>
          <p:nvPr/>
        </p:nvCxnSpPr>
        <p:spPr>
          <a:xfrm flipV="1">
            <a:off x="13042595" y="5567064"/>
            <a:ext cx="1" cy="3916613"/>
          </a:xfrm>
          <a:prstGeom prst="straightConnector1">
            <a:avLst/>
          </a:prstGeom>
          <a:ln w="101600">
            <a:solidFill>
              <a:srgbClr val="5E5E5E"/>
            </a:solidFill>
            <a:miter lim="400000"/>
            <a:headEnd type="triangle"/>
            <a:tailEnd type="triangle"/>
          </a:ln>
        </p:spPr>
      </p:cxnSp>
      <p:cxnSp>
        <p:nvCxnSpPr>
          <p:cNvPr id="143" name="Connection Line"/>
          <p:cNvCxnSpPr>
            <a:stCxn id="138" idx="0"/>
            <a:endCxn id="140" idx="0"/>
          </p:cNvCxnSpPr>
          <p:nvPr/>
        </p:nvCxnSpPr>
        <p:spPr>
          <a:xfrm>
            <a:off x="13042595" y="5567064"/>
            <a:ext cx="7404061" cy="1"/>
          </a:xfrm>
          <a:prstGeom prst="straightConnector1">
            <a:avLst/>
          </a:prstGeom>
          <a:ln w="101600">
            <a:solidFill>
              <a:srgbClr val="5E5E5E"/>
            </a:solidFill>
            <a:miter lim="400000"/>
            <a:headEnd type="triangle"/>
            <a:tailEnd type="triangle"/>
          </a:ln>
        </p:spPr>
      </p:cxnSp>
      <p:cxnSp>
        <p:nvCxnSpPr>
          <p:cNvPr id="144" name="Connection Line"/>
          <p:cNvCxnSpPr>
            <a:stCxn id="139" idx="0"/>
            <a:endCxn id="141" idx="0"/>
          </p:cNvCxnSpPr>
          <p:nvPr/>
        </p:nvCxnSpPr>
        <p:spPr>
          <a:xfrm>
            <a:off x="13042595" y="9483676"/>
            <a:ext cx="7404061" cy="1"/>
          </a:xfrm>
          <a:prstGeom prst="straightConnector1">
            <a:avLst/>
          </a:prstGeom>
          <a:ln w="101600">
            <a:solidFill>
              <a:srgbClr val="5E5E5E"/>
            </a:solidFill>
            <a:miter lim="400000"/>
            <a:headEnd type="triangle"/>
            <a:tailEnd type="triangle"/>
          </a:ln>
        </p:spPr>
      </p:cxnSp>
      <p:cxnSp>
        <p:nvCxnSpPr>
          <p:cNvPr id="145" name="Connection Line"/>
          <p:cNvCxnSpPr>
            <a:stCxn id="139" idx="0"/>
            <a:endCxn id="140" idx="0"/>
          </p:cNvCxnSpPr>
          <p:nvPr/>
        </p:nvCxnSpPr>
        <p:spPr>
          <a:xfrm flipV="1">
            <a:off x="13042595" y="5567064"/>
            <a:ext cx="7404061" cy="3916613"/>
          </a:xfrm>
          <a:prstGeom prst="straightConnector1">
            <a:avLst/>
          </a:prstGeom>
          <a:ln w="101600">
            <a:solidFill>
              <a:srgbClr val="5E5E5E"/>
            </a:solidFill>
            <a:miter lim="400000"/>
            <a:headEnd type="triangle"/>
            <a:tailEnd type="triangle"/>
          </a:ln>
        </p:spPr>
      </p:cxnSp>
      <p:cxnSp>
        <p:nvCxnSpPr>
          <p:cNvPr id="146" name="Connection Line"/>
          <p:cNvCxnSpPr>
            <a:stCxn id="141" idx="0"/>
            <a:endCxn id="140" idx="0"/>
          </p:cNvCxnSpPr>
          <p:nvPr/>
        </p:nvCxnSpPr>
        <p:spPr>
          <a:xfrm flipV="1">
            <a:off x="20446655" y="5567064"/>
            <a:ext cx="1" cy="3916613"/>
          </a:xfrm>
          <a:prstGeom prst="straightConnector1">
            <a:avLst/>
          </a:prstGeom>
          <a:ln w="101600">
            <a:solidFill>
              <a:srgbClr val="5E5E5E"/>
            </a:solidFill>
            <a:miter lim="400000"/>
            <a:tailEnd type="triangle"/>
          </a:ln>
        </p:spPr>
      </p:cxnSp>
      <p:cxnSp>
        <p:nvCxnSpPr>
          <p:cNvPr id="147" name="Connection Line"/>
          <p:cNvCxnSpPr>
            <a:stCxn id="138" idx="0"/>
            <a:endCxn id="141" idx="0"/>
          </p:cNvCxnSpPr>
          <p:nvPr/>
        </p:nvCxnSpPr>
        <p:spPr>
          <a:xfrm>
            <a:off x="13042595" y="5567064"/>
            <a:ext cx="7404061" cy="3916613"/>
          </a:xfrm>
          <a:prstGeom prst="straightConnector1">
            <a:avLst/>
          </a:prstGeom>
          <a:ln w="101600">
            <a:solidFill>
              <a:srgbClr val="5E5E5E"/>
            </a:solidFill>
            <a:miter lim="400000"/>
            <a:headEnd type="triangle"/>
          </a:ln>
        </p:spPr>
      </p:cxnSp>
      <p:sp>
        <p:nvSpPr>
          <p:cNvPr id="148" name="Fleksibilitet — studenter endrer mening…"/>
          <p:cNvSpPr txBox="1">
            <a:spLocks noGrp="1"/>
          </p:cNvSpPr>
          <p:nvPr>
            <p:ph type="body" sz="half" idx="4294967295"/>
          </p:nvPr>
        </p:nvSpPr>
        <p:spPr>
          <a:xfrm>
            <a:off x="1689100" y="3149600"/>
            <a:ext cx="7611617" cy="9296400"/>
          </a:xfrm>
          <a:prstGeom prst="rect">
            <a:avLst/>
          </a:prstGeom>
        </p:spPr>
        <p:txBody>
          <a:bodyPr/>
          <a:lstStyle/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Fleksibilitet — studenter endrer mening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Godt læringsmiljø —Strukturen bør ikke i seg selv skape stress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Ubyråkratisk — lett å administrere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God statistikk er klart underordnet kravene over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9" presetClass="entr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4" animBg="1" advAuto="0"/>
      <p:bldP spid="143" grpId="3" animBg="1" advAuto="0"/>
      <p:bldP spid="144" grpId="7" animBg="1" advAuto="0"/>
      <p:bldP spid="145" grpId="6" animBg="1" advAuto="0"/>
      <p:bldP spid="146" grpId="5" animBg="1" advAuto="0"/>
      <p:bldP spid="147" grpId="2" animBg="1" advAuto="0"/>
      <p:bldP spid="148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Dagens struktu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Dagens struktur</a:t>
            </a:r>
          </a:p>
        </p:txBody>
      </p:sp>
      <p:sp>
        <p:nvSpPr>
          <p:cNvPr id="151" name="Bachelorprogrammer…"/>
          <p:cNvSpPr txBox="1"/>
          <p:nvPr/>
        </p:nvSpPr>
        <p:spPr>
          <a:xfrm>
            <a:off x="11341448" y="3149600"/>
            <a:ext cx="12161202" cy="6026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marL="889000" indent="-889000" algn="l">
              <a:spcBef>
                <a:spcPts val="5900"/>
              </a:spcBef>
              <a:buSzPct val="100000"/>
              <a:buAutoNum type="arabicPeriod"/>
              <a:defRPr sz="4800" b="0"/>
            </a:pPr>
            <a:r>
              <a:t>Bachelorprogrammer</a:t>
            </a:r>
          </a:p>
          <a:p>
            <a:pPr marL="889000" indent="-889000" algn="l">
              <a:spcBef>
                <a:spcPts val="5900"/>
              </a:spcBef>
              <a:buSzPct val="100000"/>
              <a:buAutoNum type="arabicPeriod"/>
              <a:defRPr sz="4800" b="0"/>
            </a:pPr>
            <a:r>
              <a:t>Fritt sammensatt bachelor</a:t>
            </a:r>
          </a:p>
          <a:p>
            <a:pPr marL="889000" indent="-889000" algn="l">
              <a:spcBef>
                <a:spcPts val="5900"/>
              </a:spcBef>
              <a:buSzPct val="100000"/>
              <a:buAutoNum type="arabicPeriod"/>
              <a:defRPr sz="4800" b="0"/>
            </a:pPr>
            <a:r>
              <a:t>Årsenheten</a:t>
            </a:r>
          </a:p>
          <a:p>
            <a:pPr marL="889000" indent="-889000" algn="l">
              <a:spcBef>
                <a:spcPts val="5900"/>
              </a:spcBef>
              <a:buSzPct val="100000"/>
              <a:buAutoNum type="arabicPeriod"/>
              <a:defRPr sz="4800" b="0"/>
            </a:pPr>
            <a:r>
              <a:t>Enkeltemnetilbudet</a:t>
            </a:r>
          </a:p>
        </p:txBody>
      </p:sp>
      <p:sp>
        <p:nvSpPr>
          <p:cNvPr id="152" name="Dagens struktur gir alternativer for studentene — lite stressende…"/>
          <p:cNvSpPr txBox="1"/>
          <p:nvPr/>
        </p:nvSpPr>
        <p:spPr>
          <a:xfrm>
            <a:off x="11252387" y="9251234"/>
            <a:ext cx="11142905" cy="408503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spcBef>
                <a:spcPts val="5900"/>
              </a:spcBef>
              <a:defRPr sz="4800" b="0">
                <a:solidFill>
                  <a:srgbClr val="FFFFFF"/>
                </a:solidFill>
              </a:defRPr>
            </a:pPr>
            <a:r>
              <a:t>Dagens struktur gir alternativer for studentene — lite stressende</a:t>
            </a:r>
          </a:p>
          <a:p>
            <a:pPr algn="l">
              <a:spcBef>
                <a:spcPts val="3000"/>
              </a:spcBef>
              <a:defRPr sz="4800" b="0">
                <a:solidFill>
                  <a:srgbClr val="FFFFFF"/>
                </a:solidFill>
              </a:defRPr>
            </a:pPr>
            <a:r>
              <a:t>Mer kontroll krever administrative ressurser og vil lett oppleves mer stressende for studentene</a:t>
            </a:r>
          </a:p>
        </p:txBody>
      </p:sp>
      <p:sp>
        <p:nvSpPr>
          <p:cNvPr id="153" name="Fleksibilitet — studenter endrer mening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7611617" cy="9296400"/>
          </a:xfrm>
          <a:prstGeom prst="rect">
            <a:avLst/>
          </a:prstGeom>
        </p:spPr>
        <p:txBody>
          <a:bodyPr/>
          <a:lstStyle/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Fleksibilitet — studenter endrer mening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Godt læringsmiljø —Strukturen bør ikke i seg selv skape stress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Ubyråkratisk — lett å administrere</a:t>
            </a:r>
          </a:p>
          <a:p>
            <a:pPr marL="862330" indent="-862330" defTabSz="800735">
              <a:spcBef>
                <a:spcPts val="5700"/>
              </a:spcBef>
              <a:buSzPct val="100000"/>
              <a:buAutoNum type="arabicPeriod"/>
              <a:defRPr sz="4656"/>
            </a:pPr>
            <a:r>
              <a:t>God statistikk er klart underordnet kravene over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2" build="p" bldLvl="5" animBg="1" advAuto="0"/>
      <p:bldP spid="152" grpId="3" build="p" bldLvl="5" animBg="1" advAuto="0"/>
      <p:bldP spid="153" grpId="1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Funksjonen til enkeltemnetilbude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5969">
              <a:defRPr sz="10528"/>
            </a:lvl1pPr>
          </a:lstStyle>
          <a:p>
            <a:r>
              <a:t>Funksjonen til enkeltemnetilbudet</a:t>
            </a:r>
          </a:p>
        </p:txBody>
      </p:sp>
      <p:sp>
        <p:nvSpPr>
          <p:cNvPr id="156" name="Kvalifisere seg til master…"/>
          <p:cNvSpPr txBox="1">
            <a:spLocks noGrp="1"/>
          </p:cNvSpPr>
          <p:nvPr>
            <p:ph type="body" sz="half" idx="1"/>
          </p:nvPr>
        </p:nvSpPr>
        <p:spPr>
          <a:xfrm>
            <a:off x="716172" y="3028253"/>
            <a:ext cx="13394352" cy="9437494"/>
          </a:xfrm>
          <a:prstGeom prst="rect">
            <a:avLst/>
          </a:prstGeom>
        </p:spPr>
        <p:txBody>
          <a:bodyPr/>
          <a:lstStyle/>
          <a:p>
            <a:pPr marL="1244600" lvl="1" indent="-622300" defTabSz="808990">
              <a:spcBef>
                <a:spcPts val="5700"/>
              </a:spcBef>
              <a:defRPr sz="4704"/>
            </a:pPr>
            <a:r>
              <a:t>Kvalifisere seg til master</a:t>
            </a:r>
          </a:p>
          <a:p>
            <a:pPr marL="1244600" lvl="1" indent="-622300" defTabSz="808990">
              <a:spcBef>
                <a:spcPts val="5700"/>
              </a:spcBef>
              <a:defRPr sz="4704"/>
            </a:pPr>
            <a:r>
              <a:t>De som er ferdig master, men vil ha bedre kompetanse</a:t>
            </a:r>
          </a:p>
          <a:p>
            <a:pPr marL="1244600" lvl="1" indent="-622300" defTabSz="808990">
              <a:spcBef>
                <a:spcPts val="5700"/>
              </a:spcBef>
              <a:defRPr sz="4704"/>
            </a:pPr>
            <a:r>
              <a:t>De som søkte for sent eller ikke kom inn på program</a:t>
            </a:r>
          </a:p>
          <a:p>
            <a:pPr marL="1244600" lvl="1" indent="-622300" defTabSz="808990">
              <a:spcBef>
                <a:spcPts val="5700"/>
              </a:spcBef>
              <a:defRPr sz="4704"/>
            </a:pPr>
            <a:r>
              <a:t>Programstudenter på bachelor som begynner å ta masteremner, betinget masteropptak</a:t>
            </a:r>
          </a:p>
          <a:p>
            <a:pPr marL="1244600" lvl="1" indent="-622300" defTabSz="808990">
              <a:spcBef>
                <a:spcPts val="5700"/>
              </a:spcBef>
              <a:defRPr sz="4704"/>
            </a:pPr>
            <a:r>
              <a:t>De som ønsker å forbedre sine karakterer</a:t>
            </a:r>
          </a:p>
        </p:txBody>
      </p:sp>
      <p:sp>
        <p:nvSpPr>
          <p:cNvPr id="157" name="Uten enkeltemnetilbudet vil vi få betydelig dårligere gjennomføring på bachelor"/>
          <p:cNvSpPr txBox="1"/>
          <p:nvPr/>
        </p:nvSpPr>
        <p:spPr>
          <a:xfrm>
            <a:off x="12719446" y="7916988"/>
            <a:ext cx="11142906" cy="225623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spcBef>
                <a:spcPts val="5900"/>
              </a:spcBef>
              <a:defRPr sz="4800" b="0">
                <a:solidFill>
                  <a:srgbClr val="FFFFFF"/>
                </a:solidFill>
              </a:defRPr>
            </a:lvl1pPr>
          </a:lstStyle>
          <a:p>
            <a:r>
              <a:t>Uten enkeltemnetilbudet vil vi få betydelig dårligere gjennomføring på bachelor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1" build="p" bldLvl="5" animBg="1" advAuto="0"/>
      <p:bldP spid="157" grpId="2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pørreundersøkelse på velkomstmøte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76909">
              <a:defRPr sz="9184"/>
            </a:lvl1pPr>
          </a:lstStyle>
          <a:p>
            <a:r>
              <a:t>Spørreundersøkelse på velkomstmøtet</a:t>
            </a:r>
          </a:p>
        </p:txBody>
      </p:sp>
      <p:sp>
        <p:nvSpPr>
          <p:cNvPr id="160" name="Tre deler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Tre deler:</a:t>
            </a:r>
          </a:p>
          <a:p>
            <a:pPr marL="1778000" lvl="1" indent="-889000">
              <a:buSzPct val="100000"/>
              <a:buAutoNum type="arabicPeriod"/>
            </a:pPr>
            <a:r>
              <a:t>Dine planer</a:t>
            </a:r>
          </a:p>
          <a:p>
            <a:pPr marL="1778000" lvl="1" indent="-889000">
              <a:buSzPct val="100000"/>
              <a:buAutoNum type="arabicPeriod"/>
            </a:pPr>
            <a:r>
              <a:t>Ditt forhold til programmering</a:t>
            </a:r>
          </a:p>
          <a:p>
            <a:pPr marL="1778000" lvl="1" indent="-889000">
              <a:buSzPct val="100000"/>
              <a:buAutoNum type="arabicPeriod"/>
            </a:pPr>
            <a:r>
              <a:t>Lokale spørsmål ved programmet</a:t>
            </a:r>
          </a:p>
          <a:p>
            <a:pPr marL="0" indent="0">
              <a:buSzTx/>
              <a:buNone/>
            </a:pPr>
            <a:r>
              <a:t>Maks 10 spørsmål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ine plan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Dine planer</a:t>
            </a:r>
          </a:p>
        </p:txBody>
      </p:sp>
      <p:sp>
        <p:nvSpPr>
          <p:cNvPr id="163" name="Hvorfor har du begynt på dette programmet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Hvorfor har du begynt på dette programmet?</a:t>
            </a:r>
          </a:p>
          <a:p>
            <a:pPr lvl="2"/>
            <a:r>
              <a:t>Fullføre en bachelor på normert tid</a:t>
            </a:r>
          </a:p>
          <a:p>
            <a:pPr lvl="2"/>
            <a:r>
              <a:t>Fullføre en bachelor, men bruke ekstra tid</a:t>
            </a:r>
          </a:p>
          <a:p>
            <a:pPr lvl="2"/>
            <a:r>
              <a:t>Jeg bruker dette som etter- eller videreutdanning, har ingen planer om å fullføre</a:t>
            </a:r>
          </a:p>
          <a:p>
            <a:pPr lvl="2"/>
            <a:r>
              <a:t>Jeg prøver bare dette programmet, vet ikke helt hva jeg skal satse på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1" build="p" animBg="1" advAuto="0"/>
    </p:bld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Custom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Helvetica Neue</vt:lpstr>
      <vt:lpstr>Helvetica Neue Light</vt:lpstr>
      <vt:lpstr>Helvetica Neue Medium</vt:lpstr>
      <vt:lpstr>White</vt:lpstr>
      <vt:lpstr>Ny episode av gjennomføring og frafall</vt:lpstr>
      <vt:lpstr>Bakgrunn</vt:lpstr>
      <vt:lpstr>Eksplisitt bestilling respons innen 1. juli</vt:lpstr>
      <vt:lpstr>Hvilke studenter skal finne sitt tilbud på MN?</vt:lpstr>
      <vt:lpstr>Krav til tilbudene</vt:lpstr>
      <vt:lpstr>Dagens struktur</vt:lpstr>
      <vt:lpstr>Funksjonen til enkeltemnetilbudet</vt:lpstr>
      <vt:lpstr>Spørreundersøkelse på velkomstmøtet</vt:lpstr>
      <vt:lpstr>Dine planer</vt:lpstr>
      <vt:lpstr>Dine planer</vt:lpstr>
      <vt:lpstr>Dine planer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episode av gjennomføring og frafall</dc:title>
  <dc:creator>Hanne Sølna</dc:creator>
  <cp:lastModifiedBy>Hanne Sølna</cp:lastModifiedBy>
  <cp:revision>1</cp:revision>
  <dcterms:modified xsi:type="dcterms:W3CDTF">2019-06-26T13:08:59Z</dcterms:modified>
</cp:coreProperties>
</file>