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9" r:id="rId4"/>
    <p:sldId id="271" r:id="rId5"/>
    <p:sldId id="272" r:id="rId6"/>
    <p:sldId id="270" r:id="rId7"/>
    <p:sldId id="264" r:id="rId8"/>
  </p:sldIdLst>
  <p:sldSz cx="9144000" cy="5145088"/>
  <p:notesSz cx="6794500" cy="99314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BCA"/>
    <a:srgbClr val="76777B"/>
    <a:srgbClr val="C7C1B8"/>
    <a:srgbClr val="F5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744" autoAdjust="0"/>
  </p:normalViewPr>
  <p:slideViewPr>
    <p:cSldViewPr snapToGrid="0">
      <p:cViewPr varScale="1">
        <p:scale>
          <a:sx n="67" d="100"/>
          <a:sy n="67" d="100"/>
        </p:scale>
        <p:origin x="123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6F606-F4FC-4478-975C-5E03E164B4CB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31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9B27C-C4E3-49C3-B409-F6B87CBD16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771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EpN</a:t>
            </a:r>
            <a:r>
              <a:rPr lang="nb-NO" dirty="0" smtClean="0"/>
              <a:t> </a:t>
            </a:r>
            <a:r>
              <a:rPr lang="nb-NO" dirty="0" smtClean="0"/>
              <a:t>– MN pilot for våren 2020, hvis det fungerer tilfredsstillende</a:t>
            </a:r>
            <a:r>
              <a:rPr lang="nb-NO" baseline="0" dirty="0" smtClean="0"/>
              <a:t>, vil det implementeres for hele UiO etter et eller kanskje to pilotsemestre.</a:t>
            </a:r>
            <a:endParaRPr lang="nb-NO" dirty="0" smtClean="0"/>
          </a:p>
          <a:p>
            <a:r>
              <a:rPr lang="nb-NO" dirty="0" smtClean="0"/>
              <a:t>Alle emner, på alle institutter</a:t>
            </a:r>
          </a:p>
          <a:p>
            <a:r>
              <a:rPr lang="nb-NO" dirty="0" smtClean="0"/>
              <a:t>Vi er glade for det,</a:t>
            </a:r>
            <a:r>
              <a:rPr lang="nb-NO" baseline="0" dirty="0" smtClean="0"/>
              <a:t> både fordi vi tror det vil effektivere måten vi arbeider på og vi slipper forhåpentligvis mye av det dobbeltarbeidet som vi gjør i dag, være med å påvirke systemet og utviklingen av det,</a:t>
            </a:r>
          </a:p>
          <a:p>
            <a:r>
              <a:rPr lang="nb-NO" baseline="0" dirty="0" smtClean="0"/>
              <a:t>men det får noen konsekvenser for hvordan vi jobber med disse sakene.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B27C-C4E3-49C3-B409-F6B87CBD1670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947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Hovedoverskriften</a:t>
            </a:r>
            <a:r>
              <a:rPr lang="nb-NO" dirty="0" smtClean="0"/>
              <a:t> </a:t>
            </a:r>
            <a:r>
              <a:rPr lang="nb-NO" dirty="0" smtClean="0"/>
              <a:t>vil være at instituttene må ta et større ansvar i kvalitetssikringen av emnebeskrivelsene og arbeidet med disse. </a:t>
            </a:r>
          </a:p>
          <a:p>
            <a:r>
              <a:rPr lang="nb-NO" dirty="0" smtClean="0"/>
              <a:t>En</a:t>
            </a:r>
            <a:r>
              <a:rPr lang="nb-NO" baseline="0" dirty="0" smtClean="0"/>
              <a:t> konsekvens av implementeringen av </a:t>
            </a:r>
            <a:r>
              <a:rPr lang="nb-NO" baseline="0" dirty="0" err="1" smtClean="0"/>
              <a:t>EpN</a:t>
            </a:r>
            <a:r>
              <a:rPr lang="nb-NO" baseline="0" dirty="0" smtClean="0"/>
              <a:t> er tidsskjema for arbeidet/prosessen og implikasjoner som dette får videre.</a:t>
            </a:r>
          </a:p>
          <a:p>
            <a:r>
              <a:rPr lang="nb-NO" baseline="0" dirty="0" smtClean="0"/>
              <a:t>Bildet ser slik ut.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B27C-C4E3-49C3-B409-F6B87CBD167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1796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aseline="0" dirty="0" smtClean="0"/>
              <a:t>Minne </a:t>
            </a:r>
            <a:r>
              <a:rPr lang="nb-NO" baseline="0" dirty="0" smtClean="0"/>
              <a:t>om hva emner og emnebeskrivelsene egentlig 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Emnene</a:t>
            </a:r>
            <a:r>
              <a:rPr lang="nb-NO" baseline="0" dirty="0" smtClean="0"/>
              <a:t> og programmene er i stor grad materialiseringen av utdanningene våre og utdanningssatsingen, og emnene er………..</a:t>
            </a:r>
          </a:p>
          <a:p>
            <a:r>
              <a:rPr lang="nb-NO" baseline="0" dirty="0" smtClean="0"/>
              <a:t>(Arbeidet bundet i flere regelverk, fra UH-loven, KDs studiekvalitetsforskrift og </a:t>
            </a:r>
            <a:r>
              <a:rPr lang="nb-NO" baseline="0" dirty="0" err="1" smtClean="0"/>
              <a:t>NOKUTs</a:t>
            </a:r>
            <a:r>
              <a:rPr lang="nb-NO" baseline="0" dirty="0" smtClean="0"/>
              <a:t> studietilsynsforskrift, UiO-regler og MN-regler. I tillegg opererer man innenfor kommunikasjonsfaglige praksiser og retningslinjer.)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Kontrakt – det som står i emnebeskrivelsen er det vi kan kreve av studentene</a:t>
            </a:r>
          </a:p>
          <a:p>
            <a:r>
              <a:rPr lang="nb-NO" baseline="0" dirty="0" smtClean="0"/>
              <a:t>Transparens – det som gjelder må stå i emnebeskrivelsen</a:t>
            </a:r>
          </a:p>
          <a:p>
            <a:r>
              <a:rPr lang="nb-NO" baseline="0" dirty="0" smtClean="0"/>
              <a:t>Utfordrende nå i disse </a:t>
            </a:r>
            <a:r>
              <a:rPr lang="nb-NO" baseline="0" dirty="0" err="1" smtClean="0"/>
              <a:t>InterAct</a:t>
            </a:r>
            <a:r>
              <a:rPr lang="nb-NO" baseline="0" dirty="0" smtClean="0"/>
              <a:t>-tider: vi prøver å være innovative og dette utfordrer oss </a:t>
            </a:r>
            <a:r>
              <a:rPr lang="nb-NO" baseline="0" dirty="0" err="1" smtClean="0"/>
              <a:t>mtp</a:t>
            </a:r>
            <a:r>
              <a:rPr lang="nb-NO" baseline="0" dirty="0" smtClean="0"/>
              <a:t> reglement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baseline="0" dirty="0" smtClean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B27C-C4E3-49C3-B409-F6B87CBD167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6991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Mange involverte parter</a:t>
            </a:r>
            <a:r>
              <a:rPr lang="nb-NO" baseline="0" dirty="0" smtClean="0"/>
              <a:t> i emnearbeid, og kanskje ikke helt klart og tydelig hvem som har hvilket ansvar?</a:t>
            </a:r>
          </a:p>
          <a:p>
            <a:r>
              <a:rPr lang="nb-NO" baseline="0" dirty="0" smtClean="0"/>
              <a:t>De som kan/skal være bidragsytere i emnearbeidet</a:t>
            </a:r>
          </a:p>
          <a:p>
            <a:r>
              <a:rPr lang="nb-NO" baseline="0" dirty="0" smtClean="0"/>
              <a:t>Emnearbeidet har også implikasjoner for andre prosesser, timeplanlegging,…</a:t>
            </a:r>
          </a:p>
          <a:p>
            <a:r>
              <a:rPr lang="nb-NO" baseline="0" dirty="0" smtClean="0"/>
              <a:t>Alt dette til sammen gjør at dette er krevende arbeid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God systemforståelse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God kommunikasjonsflyt mellom alle nivåer</a:t>
            </a:r>
          </a:p>
          <a:p>
            <a:pPr marL="171450" indent="-171450">
              <a:buFontTx/>
              <a:buChar char="-"/>
            </a:pPr>
            <a:r>
              <a:rPr lang="nb-NO" baseline="0" dirty="0" smtClean="0"/>
              <a:t>Ikke mulig å gjøre dette sånn «5 min innimellom» (gjelder både oss på fakultetet og </a:t>
            </a:r>
            <a:r>
              <a:rPr lang="nb-NO" baseline="0" dirty="0" err="1" smtClean="0"/>
              <a:t>studieadm</a:t>
            </a:r>
            <a:r>
              <a:rPr lang="nb-NO" baseline="0" dirty="0" smtClean="0"/>
              <a:t> på instituttene)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2AB77-3456-496C-B123-D0208EA05712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098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B27C-C4E3-49C3-B409-F6B87CBD167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8973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B27C-C4E3-49C3-B409-F6B87CBD167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4485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9B27C-C4E3-49C3-B409-F6B87CBD167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34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e 15">
            <a:extLst>
              <a:ext uri="{FF2B5EF4-FFF2-40B4-BE49-F238E27FC236}">
                <a16:creationId xmlns:a16="http://schemas.microsoft.com/office/drawing/2014/main" id="{9A03E78E-A3A3-4B18-96BB-369B77EDA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1" y="1121728"/>
            <a:ext cx="9137078" cy="402335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676405"/>
            <a:ext cx="6858000" cy="987362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687124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071B160B-9A00-4EFC-AFE8-9655D5BA23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0" y="3924491"/>
            <a:ext cx="1631950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AD0B27C-B238-4423-8677-A476C443572C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388848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7564D657-7885-4533-95E9-07977EB1E5F6}"/>
              </a:ext>
            </a:extLst>
          </p:cNvPr>
          <p:cNvSpPr>
            <a:spLocks noChangeAspect="1"/>
          </p:cNvSpPr>
          <p:nvPr userDrawn="1"/>
        </p:nvSpPr>
        <p:spPr>
          <a:xfrm>
            <a:off x="450056" y="4086226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D367748-7BE7-44EC-81BA-3B5C2C15E7D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1A4B4FE-9DF4-4F75-9702-F81B6EE27EDE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7" name="Group 4">
            <a:extLst>
              <a:ext uri="{FF2B5EF4-FFF2-40B4-BE49-F238E27FC236}">
                <a16:creationId xmlns:a16="http://schemas.microsoft.com/office/drawing/2014/main" id="{DBF8729D-EC26-46E0-A463-FFB60D8A4A7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12E83AD0-CDBE-4F26-A2BE-5B57E7C52D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A466584F-AD67-4585-ACAD-663074782B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37D1EBF0-5C4C-4CD1-B463-32F29047BE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58A0F797-8B20-460D-9AF2-ED6C18AE2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CCC79193-2924-4E4D-90DA-E7B8FF8B1A1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0F0B1522-DAF1-4576-BC24-C4B07F3C7B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14240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6073" y="1440180"/>
            <a:ext cx="3780473" cy="30603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302" y="1440180"/>
            <a:ext cx="3780473" cy="30603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27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76072" y="1655624"/>
            <a:ext cx="3780473" cy="28449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8302" y="1440180"/>
            <a:ext cx="3780473" cy="215444"/>
          </a:xfrm>
        </p:spPr>
        <p:txBody>
          <a:bodyPr anchor="t">
            <a:normAutofit/>
          </a:bodyPr>
          <a:lstStyle>
            <a:lvl1pPr marL="0" indent="0">
              <a:buNone/>
              <a:defRPr sz="1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718302" y="1655624"/>
            <a:ext cx="3780473" cy="28449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66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8047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840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7ED4FAE7-FE04-470F-A322-C6BD7F0DD75D}"/>
              </a:ext>
            </a:extLst>
          </p:cNvPr>
          <p:cNvSpPr/>
          <p:nvPr userDrawn="1"/>
        </p:nvSpPr>
        <p:spPr>
          <a:xfrm>
            <a:off x="0" y="1121728"/>
            <a:ext cx="9144000" cy="4023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10875"/>
            <a:ext cx="6858000" cy="987362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848487"/>
            <a:ext cx="6858000" cy="5894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35627A1A-62D2-42A8-ACC3-ED6BFFA3BB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CBC08FEA-29FA-4633-9EE6-4D5DF453B752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A78B141A-E1F9-4B6B-AB06-A43A9B333B6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B3F472EC-14D5-4FFE-9D7A-766A00F736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60137B8-8336-444A-8450-141A9D3377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65B1F1AD-9372-40BA-B71A-E501F11B84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0F9CDD28-40F9-4656-8D6C-8B93880DF9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0472E25-ADE3-410A-85EF-F10FB0955F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0B20A05F-2A56-4823-9122-8B62D8BADD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  <p:sp>
        <p:nvSpPr>
          <p:cNvPr id="19" name="Ellipse 18">
            <a:extLst>
              <a:ext uri="{FF2B5EF4-FFF2-40B4-BE49-F238E27FC236}">
                <a16:creationId xmlns:a16="http://schemas.microsoft.com/office/drawing/2014/main" id="{6AFCA1C8-BACB-4544-8D6F-E9DED43E23B9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315762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814A7285-3055-4647-BC2A-C6D5A8AF103F}"/>
              </a:ext>
            </a:extLst>
          </p:cNvPr>
          <p:cNvSpPr>
            <a:spLocks noChangeAspect="1"/>
          </p:cNvSpPr>
          <p:nvPr userDrawn="1"/>
        </p:nvSpPr>
        <p:spPr>
          <a:xfrm>
            <a:off x="4392000" y="3774449"/>
            <a:ext cx="360000" cy="360000"/>
          </a:xfrm>
          <a:prstGeom prst="ellipse">
            <a:avLst/>
          </a:prstGeom>
          <a:solidFill>
            <a:srgbClr val="EB5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44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bilde 15">
            <a:extLst>
              <a:ext uri="{FF2B5EF4-FFF2-40B4-BE49-F238E27FC236}">
                <a16:creationId xmlns:a16="http://schemas.microsoft.com/office/drawing/2014/main" id="{21CF630B-3D3D-45F0-AFAF-5BAFF77886F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3798000" y="1396975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l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3798000" y="3150394"/>
            <a:ext cx="1548000" cy="1548000"/>
          </a:xfrm>
          <a:prstGeom prst="ellipse">
            <a:avLst/>
          </a:prstGeo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l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011AA87-01BC-457A-9D24-F263E5A933A7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FCCCC5A-87C6-451E-AB30-6B75040B830A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8C0CF3A2-BB35-4B5B-985F-C9049CE100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919B5DF3-76D1-4FB2-B03A-558958BEEB81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5" name="Group 4">
            <a:extLst>
              <a:ext uri="{FF2B5EF4-FFF2-40B4-BE49-F238E27FC236}">
                <a16:creationId xmlns:a16="http://schemas.microsoft.com/office/drawing/2014/main" id="{AC493A5E-9BD3-4E8F-9929-DFF150B39C8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9AC40A2-48E8-4E38-A0D0-CAEFC7530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7F7D78F3-9CE5-4553-8D36-258A12EF6AB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F5AC0C3A-7F3C-451F-B739-CDD50839D7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31EAB8D2-F0B4-4FAC-B38F-64CE670894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7AF9656E-399E-4288-8913-4F1031205CD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B1C1BAEC-C920-477B-B026-EFE81143DC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5945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side /m bilde og stor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lipse 17">
            <a:extLst>
              <a:ext uri="{FF2B5EF4-FFF2-40B4-BE49-F238E27FC236}">
                <a16:creationId xmlns:a16="http://schemas.microsoft.com/office/drawing/2014/main" id="{34E270BA-1CD5-4957-84D6-18A400390989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3884886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1A0141D-73F1-4F3B-9CD6-75FDD560D760}"/>
              </a:ext>
            </a:extLst>
          </p:cNvPr>
          <p:cNvSpPr>
            <a:spLocks noChangeAspect="1"/>
          </p:cNvSpPr>
          <p:nvPr userDrawn="1"/>
        </p:nvSpPr>
        <p:spPr>
          <a:xfrm>
            <a:off x="7377322" y="4082910"/>
            <a:ext cx="169200" cy="1692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36B2E708-3A4F-47DB-8C8F-7EC057EF7AE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008126"/>
            <a:ext cx="9145143" cy="4136962"/>
          </a:xfrm>
          <a:custGeom>
            <a:avLst/>
            <a:gdLst>
              <a:gd name="connsiteX0" fmla="*/ 7461922 w 9145143"/>
              <a:gd name="connsiteY0" fmla="*/ 3078100 h 4136962"/>
              <a:gd name="connsiteX1" fmla="*/ 7380922 w 9145143"/>
              <a:gd name="connsiteY1" fmla="*/ 3159100 h 4136962"/>
              <a:gd name="connsiteX2" fmla="*/ 7461922 w 9145143"/>
              <a:gd name="connsiteY2" fmla="*/ 3240100 h 4136962"/>
              <a:gd name="connsiteX3" fmla="*/ 7542922 w 9145143"/>
              <a:gd name="connsiteY3" fmla="*/ 3159100 h 4136962"/>
              <a:gd name="connsiteX4" fmla="*/ 7461922 w 9145143"/>
              <a:gd name="connsiteY4" fmla="*/ 3078100 h 4136962"/>
              <a:gd name="connsiteX5" fmla="*/ 7461922 w 9145143"/>
              <a:gd name="connsiteY5" fmla="*/ 2880360 h 4136962"/>
              <a:gd name="connsiteX6" fmla="*/ 7380922 w 9145143"/>
              <a:gd name="connsiteY6" fmla="*/ 2961360 h 4136962"/>
              <a:gd name="connsiteX7" fmla="*/ 7461922 w 9145143"/>
              <a:gd name="connsiteY7" fmla="*/ 3042360 h 4136962"/>
              <a:gd name="connsiteX8" fmla="*/ 7542922 w 9145143"/>
              <a:gd name="connsiteY8" fmla="*/ 2961360 h 4136962"/>
              <a:gd name="connsiteX9" fmla="*/ 7461922 w 9145143"/>
              <a:gd name="connsiteY9" fmla="*/ 2880360 h 4136962"/>
              <a:gd name="connsiteX10" fmla="*/ 0 w 9145143"/>
              <a:gd name="connsiteY10" fmla="*/ 0 h 4136962"/>
              <a:gd name="connsiteX11" fmla="*/ 9145143 w 9145143"/>
              <a:gd name="connsiteY11" fmla="*/ 0 h 4136962"/>
              <a:gd name="connsiteX12" fmla="*/ 9145143 w 9145143"/>
              <a:gd name="connsiteY12" fmla="*/ 4136962 h 4136962"/>
              <a:gd name="connsiteX13" fmla="*/ 0 w 9145143"/>
              <a:gd name="connsiteY13" fmla="*/ 4136962 h 413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145143" h="4136962">
                <a:moveTo>
                  <a:pt x="7461922" y="3078100"/>
                </a:moveTo>
                <a:cubicBezTo>
                  <a:pt x="7417187" y="3078100"/>
                  <a:pt x="7380922" y="3114365"/>
                  <a:pt x="7380922" y="3159100"/>
                </a:cubicBezTo>
                <a:cubicBezTo>
                  <a:pt x="7380922" y="3203835"/>
                  <a:pt x="7417187" y="3240100"/>
                  <a:pt x="7461922" y="3240100"/>
                </a:cubicBezTo>
                <a:cubicBezTo>
                  <a:pt x="7506657" y="3240100"/>
                  <a:pt x="7542922" y="3203835"/>
                  <a:pt x="7542922" y="3159100"/>
                </a:cubicBezTo>
                <a:cubicBezTo>
                  <a:pt x="7542922" y="3114365"/>
                  <a:pt x="7506657" y="3078100"/>
                  <a:pt x="7461922" y="3078100"/>
                </a:cubicBezTo>
                <a:close/>
                <a:moveTo>
                  <a:pt x="7461922" y="2880360"/>
                </a:moveTo>
                <a:cubicBezTo>
                  <a:pt x="7417187" y="2880360"/>
                  <a:pt x="7380922" y="2916625"/>
                  <a:pt x="7380922" y="2961360"/>
                </a:cubicBezTo>
                <a:cubicBezTo>
                  <a:pt x="7380922" y="3006095"/>
                  <a:pt x="7417187" y="3042360"/>
                  <a:pt x="7461922" y="3042360"/>
                </a:cubicBezTo>
                <a:cubicBezTo>
                  <a:pt x="7506657" y="3042360"/>
                  <a:pt x="7542922" y="3006095"/>
                  <a:pt x="7542922" y="2961360"/>
                </a:cubicBezTo>
                <a:cubicBezTo>
                  <a:pt x="7542922" y="2916625"/>
                  <a:pt x="7506657" y="2880360"/>
                  <a:pt x="7461922" y="2880360"/>
                </a:cubicBezTo>
                <a:close/>
                <a:moveTo>
                  <a:pt x="0" y="0"/>
                </a:moveTo>
                <a:lnTo>
                  <a:pt x="9145143" y="0"/>
                </a:lnTo>
                <a:lnTo>
                  <a:pt x="9145143" y="4136962"/>
                </a:lnTo>
                <a:lnTo>
                  <a:pt x="0" y="4136962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90000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nb-NO" dirty="0"/>
              <a:t>Sett inn bilde via menyen «Sett inn» og knappen «Bilde»</a:t>
            </a:r>
          </a:p>
        </p:txBody>
      </p:sp>
      <p:sp>
        <p:nvSpPr>
          <p:cNvPr id="2" name="Tittel 1"/>
          <p:cNvSpPr>
            <a:spLocks noGrp="1" noChangeAspect="1"/>
          </p:cNvSpPr>
          <p:nvPr>
            <p:ph type="ctrTitle" hasCustomPrompt="1"/>
          </p:nvPr>
        </p:nvSpPr>
        <p:spPr>
          <a:xfrm>
            <a:off x="2790905" y="1361116"/>
            <a:ext cx="3024000" cy="3024000"/>
          </a:xfrm>
          <a:prstGeom prst="ellipse">
            <a:avLst/>
          </a:prstGeom>
          <a:solidFill>
            <a:schemeClr val="bg1"/>
          </a:solidFill>
        </p:spPr>
        <p:txBody>
          <a:bodyPr lIns="36000" tIns="36000" rIns="36000" bIns="1080000" anchor="b">
            <a:normAutofit/>
          </a:bodyPr>
          <a:lstStyle>
            <a:lvl1pPr algn="ctr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2904564" y="2941568"/>
            <a:ext cx="2788023" cy="542291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dirty="0"/>
              <a:t>Undertittel</a:t>
            </a:r>
          </a:p>
        </p:txBody>
      </p:sp>
      <p:sp>
        <p:nvSpPr>
          <p:cNvPr id="11" name="Plassholder for tekst 9">
            <a:extLst>
              <a:ext uri="{FF2B5EF4-FFF2-40B4-BE49-F238E27FC236}">
                <a16:creationId xmlns:a16="http://schemas.microsoft.com/office/drawing/2014/main" id="{7B181E55-BA4E-41F3-878C-77EB660DC1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0956" y="3924491"/>
            <a:ext cx="1125487" cy="383998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000" i="1">
                <a:solidFill>
                  <a:schemeClr val="l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1A6D3BBD-497E-444D-8817-667147E479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097" y="360045"/>
            <a:ext cx="425197" cy="425197"/>
          </a:xfrm>
          <a:prstGeom prst="rect">
            <a:avLst/>
          </a:prstGeom>
        </p:spPr>
      </p:pic>
      <p:sp>
        <p:nvSpPr>
          <p:cNvPr id="10" name="TekstSylinder 9">
            <a:extLst>
              <a:ext uri="{FF2B5EF4-FFF2-40B4-BE49-F238E27FC236}">
                <a16:creationId xmlns:a16="http://schemas.microsoft.com/office/drawing/2014/main" id="{A2DCEEDE-996F-4F53-AA53-892FCAE5A1F3}"/>
              </a:ext>
            </a:extLst>
          </p:cNvPr>
          <p:cNvSpPr txBox="1"/>
          <p:nvPr userDrawn="1"/>
        </p:nvSpPr>
        <p:spPr>
          <a:xfrm>
            <a:off x="1706837" y="424417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E6B1FFA4-DB8A-453A-866D-42BEE933553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312070" y="512362"/>
            <a:ext cx="439200" cy="136098"/>
            <a:chOff x="699" y="-168"/>
            <a:chExt cx="810" cy="25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0E559E31-041D-4610-A582-C8215B7875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6DFF11FF-8985-45B8-87AD-4F75F97CF5A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99177C8-B844-4593-8A4D-6028B89B0D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C206DB3E-7E5A-4118-A58E-D28E6B6BE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BBAE402C-300B-4295-A825-9A43E9C92F2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7BBA4532-2A30-40BC-97E0-29A2E60C63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06698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06258D59-7168-4E0B-A9D6-8E1FF9EA5B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81856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90970" y="1410933"/>
            <a:ext cx="6562060" cy="1261884"/>
          </a:xfrm>
        </p:spPr>
        <p:txBody>
          <a:bodyPr wrap="square" anchor="ctr">
            <a:spAutoFit/>
          </a:bodyPr>
          <a:lstStyle>
            <a:lvl1pPr algn="ctr">
              <a:defRPr sz="4100"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69831B6B-6892-4E24-A66F-0CE8685A2D0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44847" y="4515703"/>
            <a:ext cx="425197" cy="425197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A88C679-3A11-42E0-9A8B-D596C63A662C}"/>
              </a:ext>
            </a:extLst>
          </p:cNvPr>
          <p:cNvSpPr txBox="1"/>
          <p:nvPr userDrawn="1"/>
        </p:nvSpPr>
        <p:spPr>
          <a:xfrm>
            <a:off x="3177587" y="4583354"/>
            <a:ext cx="4116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Det matematisk-naturvitenskapelige fakultet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1F52A8C7-01D7-48B7-A36C-B219C7E019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782820" y="4667043"/>
            <a:ext cx="439200" cy="136098"/>
            <a:chOff x="699" y="-168"/>
            <a:chExt cx="810" cy="25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B391352-4D48-412C-8465-D30BD6C55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164"/>
              <a:ext cx="109" cy="111"/>
            </a:xfrm>
            <a:custGeom>
              <a:avLst/>
              <a:gdLst>
                <a:gd name="T0" fmla="*/ 52 w 53"/>
                <a:gd name="T1" fmla="*/ 20 h 53"/>
                <a:gd name="T2" fmla="*/ 53 w 53"/>
                <a:gd name="T3" fmla="*/ 26 h 53"/>
                <a:gd name="T4" fmla="*/ 26 w 53"/>
                <a:gd name="T5" fmla="*/ 53 h 53"/>
                <a:gd name="T6" fmla="*/ 0 w 53"/>
                <a:gd name="T7" fmla="*/ 26 h 53"/>
                <a:gd name="T8" fmla="*/ 26 w 53"/>
                <a:gd name="T9" fmla="*/ 0 h 53"/>
                <a:gd name="T10" fmla="*/ 52 w 53"/>
                <a:gd name="T1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0"/>
                  </a:moveTo>
                  <a:cubicBezTo>
                    <a:pt x="53" y="22"/>
                    <a:pt x="53" y="24"/>
                    <a:pt x="53" y="26"/>
                  </a:cubicBezTo>
                  <a:cubicBezTo>
                    <a:pt x="53" y="41"/>
                    <a:pt x="41" y="53"/>
                    <a:pt x="26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1"/>
                    <a:pt x="12" y="0"/>
                    <a:pt x="26" y="0"/>
                  </a:cubicBezTo>
                  <a:cubicBezTo>
                    <a:pt x="39" y="0"/>
                    <a:pt x="50" y="8"/>
                    <a:pt x="52" y="20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19855DE-927D-4973-BC42-270C92843B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00" y="-30"/>
              <a:ext cx="109" cy="111"/>
            </a:xfrm>
            <a:custGeom>
              <a:avLst/>
              <a:gdLst>
                <a:gd name="T0" fmla="*/ 52 w 53"/>
                <a:gd name="T1" fmla="*/ 21 h 53"/>
                <a:gd name="T2" fmla="*/ 53 w 53"/>
                <a:gd name="T3" fmla="*/ 27 h 53"/>
                <a:gd name="T4" fmla="*/ 26 w 53"/>
                <a:gd name="T5" fmla="*/ 53 h 53"/>
                <a:gd name="T6" fmla="*/ 0 w 53"/>
                <a:gd name="T7" fmla="*/ 27 h 53"/>
                <a:gd name="T8" fmla="*/ 26 w 53"/>
                <a:gd name="T9" fmla="*/ 0 h 53"/>
                <a:gd name="T10" fmla="*/ 52 w 53"/>
                <a:gd name="T1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" h="53">
                  <a:moveTo>
                    <a:pt x="52" y="21"/>
                  </a:moveTo>
                  <a:cubicBezTo>
                    <a:pt x="53" y="23"/>
                    <a:pt x="53" y="25"/>
                    <a:pt x="53" y="27"/>
                  </a:cubicBezTo>
                  <a:cubicBezTo>
                    <a:pt x="53" y="42"/>
                    <a:pt x="41" y="53"/>
                    <a:pt x="26" y="53"/>
                  </a:cubicBezTo>
                  <a:cubicBezTo>
                    <a:pt x="12" y="53"/>
                    <a:pt x="0" y="42"/>
                    <a:pt x="0" y="27"/>
                  </a:cubicBezTo>
                  <a:cubicBezTo>
                    <a:pt x="0" y="12"/>
                    <a:pt x="12" y="0"/>
                    <a:pt x="26" y="0"/>
                  </a:cubicBezTo>
                  <a:cubicBezTo>
                    <a:pt x="39" y="0"/>
                    <a:pt x="50" y="9"/>
                    <a:pt x="52" y="21"/>
                  </a:cubicBezTo>
                  <a:close/>
                </a:path>
              </a:pathLst>
            </a:custGeom>
            <a:solidFill>
              <a:srgbClr val="ED1C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A2B59B8-7CF6-4668-ABCB-F4A7DD75CE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9" y="-164"/>
              <a:ext cx="243" cy="247"/>
            </a:xfrm>
            <a:custGeom>
              <a:avLst/>
              <a:gdLst>
                <a:gd name="T0" fmla="*/ 105 w 118"/>
                <a:gd name="T1" fmla="*/ 75 h 118"/>
                <a:gd name="T2" fmla="*/ 102 w 118"/>
                <a:gd name="T3" fmla="*/ 95 h 118"/>
                <a:gd name="T4" fmla="*/ 93 w 118"/>
                <a:gd name="T5" fmla="*/ 108 h 118"/>
                <a:gd name="T6" fmla="*/ 79 w 118"/>
                <a:gd name="T7" fmla="*/ 115 h 118"/>
                <a:gd name="T8" fmla="*/ 59 w 118"/>
                <a:gd name="T9" fmla="*/ 118 h 118"/>
                <a:gd name="T10" fmla="*/ 40 w 118"/>
                <a:gd name="T11" fmla="*/ 115 h 118"/>
                <a:gd name="T12" fmla="*/ 26 w 118"/>
                <a:gd name="T13" fmla="*/ 108 h 118"/>
                <a:gd name="T14" fmla="*/ 17 w 118"/>
                <a:gd name="T15" fmla="*/ 95 h 118"/>
                <a:gd name="T16" fmla="*/ 13 w 118"/>
                <a:gd name="T17" fmla="*/ 76 h 118"/>
                <a:gd name="T18" fmla="*/ 13 w 118"/>
                <a:gd name="T19" fmla="*/ 8 h 118"/>
                <a:gd name="T20" fmla="*/ 0 w 118"/>
                <a:gd name="T21" fmla="*/ 5 h 118"/>
                <a:gd name="T22" fmla="*/ 0 w 118"/>
                <a:gd name="T23" fmla="*/ 0 h 118"/>
                <a:gd name="T24" fmla="*/ 41 w 118"/>
                <a:gd name="T25" fmla="*/ 0 h 118"/>
                <a:gd name="T26" fmla="*/ 41 w 118"/>
                <a:gd name="T27" fmla="*/ 5 h 118"/>
                <a:gd name="T28" fmla="*/ 28 w 118"/>
                <a:gd name="T29" fmla="*/ 8 h 118"/>
                <a:gd name="T30" fmla="*/ 28 w 118"/>
                <a:gd name="T31" fmla="*/ 81 h 118"/>
                <a:gd name="T32" fmla="*/ 36 w 118"/>
                <a:gd name="T33" fmla="*/ 103 h 118"/>
                <a:gd name="T34" fmla="*/ 62 w 118"/>
                <a:gd name="T35" fmla="*/ 111 h 118"/>
                <a:gd name="T36" fmla="*/ 87 w 118"/>
                <a:gd name="T37" fmla="*/ 103 h 118"/>
                <a:gd name="T38" fmla="*/ 95 w 118"/>
                <a:gd name="T39" fmla="*/ 77 h 118"/>
                <a:gd name="T40" fmla="*/ 95 w 118"/>
                <a:gd name="T41" fmla="*/ 8 h 118"/>
                <a:gd name="T42" fmla="*/ 82 w 118"/>
                <a:gd name="T43" fmla="*/ 5 h 118"/>
                <a:gd name="T44" fmla="*/ 82 w 118"/>
                <a:gd name="T45" fmla="*/ 0 h 118"/>
                <a:gd name="T46" fmla="*/ 118 w 118"/>
                <a:gd name="T47" fmla="*/ 0 h 118"/>
                <a:gd name="T48" fmla="*/ 118 w 118"/>
                <a:gd name="T49" fmla="*/ 5 h 118"/>
                <a:gd name="T50" fmla="*/ 105 w 118"/>
                <a:gd name="T51" fmla="*/ 8 h 118"/>
                <a:gd name="T52" fmla="*/ 105 w 118"/>
                <a:gd name="T53" fmla="*/ 7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8" h="118">
                  <a:moveTo>
                    <a:pt x="105" y="75"/>
                  </a:moveTo>
                  <a:cubicBezTo>
                    <a:pt x="105" y="82"/>
                    <a:pt x="104" y="89"/>
                    <a:pt x="102" y="95"/>
                  </a:cubicBezTo>
                  <a:cubicBezTo>
                    <a:pt x="100" y="100"/>
                    <a:pt x="97" y="105"/>
                    <a:pt x="93" y="108"/>
                  </a:cubicBezTo>
                  <a:cubicBezTo>
                    <a:pt x="90" y="111"/>
                    <a:pt x="85" y="114"/>
                    <a:pt x="79" y="115"/>
                  </a:cubicBezTo>
                  <a:cubicBezTo>
                    <a:pt x="73" y="117"/>
                    <a:pt x="66" y="118"/>
                    <a:pt x="59" y="118"/>
                  </a:cubicBezTo>
                  <a:cubicBezTo>
                    <a:pt x="52" y="118"/>
                    <a:pt x="46" y="117"/>
                    <a:pt x="40" y="115"/>
                  </a:cubicBezTo>
                  <a:cubicBezTo>
                    <a:pt x="35" y="114"/>
                    <a:pt x="30" y="112"/>
                    <a:pt x="26" y="108"/>
                  </a:cubicBezTo>
                  <a:cubicBezTo>
                    <a:pt x="22" y="105"/>
                    <a:pt x="19" y="101"/>
                    <a:pt x="17" y="95"/>
                  </a:cubicBezTo>
                  <a:cubicBezTo>
                    <a:pt x="14" y="90"/>
                    <a:pt x="13" y="84"/>
                    <a:pt x="13" y="76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8" y="81"/>
                    <a:pt x="28" y="81"/>
                    <a:pt x="28" y="81"/>
                  </a:cubicBezTo>
                  <a:cubicBezTo>
                    <a:pt x="28" y="91"/>
                    <a:pt x="31" y="98"/>
                    <a:pt x="36" y="103"/>
                  </a:cubicBezTo>
                  <a:cubicBezTo>
                    <a:pt x="42" y="108"/>
                    <a:pt x="51" y="111"/>
                    <a:pt x="62" y="111"/>
                  </a:cubicBezTo>
                  <a:cubicBezTo>
                    <a:pt x="73" y="111"/>
                    <a:pt x="82" y="108"/>
                    <a:pt x="87" y="103"/>
                  </a:cubicBezTo>
                  <a:cubicBezTo>
                    <a:pt x="92" y="97"/>
                    <a:pt x="95" y="89"/>
                    <a:pt x="95" y="77"/>
                  </a:cubicBezTo>
                  <a:cubicBezTo>
                    <a:pt x="95" y="8"/>
                    <a:pt x="95" y="8"/>
                    <a:pt x="95" y="8"/>
                  </a:cubicBezTo>
                  <a:cubicBezTo>
                    <a:pt x="82" y="5"/>
                    <a:pt x="82" y="5"/>
                    <a:pt x="82" y="5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5"/>
                    <a:pt x="118" y="5"/>
                    <a:pt x="118" y="5"/>
                  </a:cubicBezTo>
                  <a:cubicBezTo>
                    <a:pt x="105" y="8"/>
                    <a:pt x="105" y="8"/>
                    <a:pt x="105" y="8"/>
                  </a:cubicBezTo>
                  <a:lnTo>
                    <a:pt x="105" y="75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74FD7DF4-3E30-4B20-A43D-1A4F8E8729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4" y="-99"/>
              <a:ext cx="80" cy="178"/>
            </a:xfrm>
            <a:custGeom>
              <a:avLst/>
              <a:gdLst>
                <a:gd name="T0" fmla="*/ 52 w 80"/>
                <a:gd name="T1" fmla="*/ 29 h 178"/>
                <a:gd name="T2" fmla="*/ 52 w 80"/>
                <a:gd name="T3" fmla="*/ 161 h 178"/>
                <a:gd name="T4" fmla="*/ 80 w 80"/>
                <a:gd name="T5" fmla="*/ 167 h 178"/>
                <a:gd name="T6" fmla="*/ 80 w 80"/>
                <a:gd name="T7" fmla="*/ 178 h 178"/>
                <a:gd name="T8" fmla="*/ 0 w 80"/>
                <a:gd name="T9" fmla="*/ 178 h 178"/>
                <a:gd name="T10" fmla="*/ 0 w 80"/>
                <a:gd name="T11" fmla="*/ 167 h 178"/>
                <a:gd name="T12" fmla="*/ 27 w 80"/>
                <a:gd name="T13" fmla="*/ 161 h 178"/>
                <a:gd name="T14" fmla="*/ 27 w 80"/>
                <a:gd name="T15" fmla="*/ 25 h 178"/>
                <a:gd name="T16" fmla="*/ 0 w 80"/>
                <a:gd name="T17" fmla="*/ 15 h 178"/>
                <a:gd name="T18" fmla="*/ 0 w 80"/>
                <a:gd name="T19" fmla="*/ 11 h 178"/>
                <a:gd name="T20" fmla="*/ 52 w 80"/>
                <a:gd name="T21" fmla="*/ 0 h 178"/>
                <a:gd name="T22" fmla="*/ 54 w 80"/>
                <a:gd name="T23" fmla="*/ 2 h 178"/>
                <a:gd name="T24" fmla="*/ 52 w 80"/>
                <a:gd name="T25" fmla="*/ 29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0" h="178">
                  <a:moveTo>
                    <a:pt x="52" y="29"/>
                  </a:moveTo>
                  <a:lnTo>
                    <a:pt x="52" y="161"/>
                  </a:lnTo>
                  <a:lnTo>
                    <a:pt x="80" y="167"/>
                  </a:lnTo>
                  <a:lnTo>
                    <a:pt x="80" y="178"/>
                  </a:lnTo>
                  <a:lnTo>
                    <a:pt x="0" y="178"/>
                  </a:lnTo>
                  <a:lnTo>
                    <a:pt x="0" y="167"/>
                  </a:lnTo>
                  <a:lnTo>
                    <a:pt x="27" y="161"/>
                  </a:lnTo>
                  <a:lnTo>
                    <a:pt x="27" y="25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52" y="0"/>
                  </a:lnTo>
                  <a:lnTo>
                    <a:pt x="54" y="2"/>
                  </a:lnTo>
                  <a:lnTo>
                    <a:pt x="52" y="29"/>
                  </a:ln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A64B77F7-76E3-463F-986A-ED33F912ACA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5" y="-168"/>
              <a:ext cx="222" cy="251"/>
            </a:xfrm>
            <a:custGeom>
              <a:avLst/>
              <a:gdLst>
                <a:gd name="T0" fmla="*/ 94 w 108"/>
                <a:gd name="T1" fmla="*/ 104 h 120"/>
                <a:gd name="T2" fmla="*/ 53 w 108"/>
                <a:gd name="T3" fmla="*/ 120 h 120"/>
                <a:gd name="T4" fmla="*/ 14 w 108"/>
                <a:gd name="T5" fmla="*/ 105 h 120"/>
                <a:gd name="T6" fmla="*/ 0 w 108"/>
                <a:gd name="T7" fmla="*/ 61 h 120"/>
                <a:gd name="T8" fmla="*/ 4 w 108"/>
                <a:gd name="T9" fmla="*/ 35 h 120"/>
                <a:gd name="T10" fmla="*/ 15 w 108"/>
                <a:gd name="T11" fmla="*/ 16 h 120"/>
                <a:gd name="T12" fmla="*/ 32 w 108"/>
                <a:gd name="T13" fmla="*/ 4 h 120"/>
                <a:gd name="T14" fmla="*/ 54 w 108"/>
                <a:gd name="T15" fmla="*/ 0 h 120"/>
                <a:gd name="T16" fmla="*/ 77 w 108"/>
                <a:gd name="T17" fmla="*/ 4 h 120"/>
                <a:gd name="T18" fmla="*/ 94 w 108"/>
                <a:gd name="T19" fmla="*/ 16 h 120"/>
                <a:gd name="T20" fmla="*/ 104 w 108"/>
                <a:gd name="T21" fmla="*/ 34 h 120"/>
                <a:gd name="T22" fmla="*/ 108 w 108"/>
                <a:gd name="T23" fmla="*/ 60 h 120"/>
                <a:gd name="T24" fmla="*/ 94 w 108"/>
                <a:gd name="T25" fmla="*/ 104 h 120"/>
                <a:gd name="T26" fmla="*/ 82 w 108"/>
                <a:gd name="T27" fmla="*/ 20 h 120"/>
                <a:gd name="T28" fmla="*/ 54 w 108"/>
                <a:gd name="T29" fmla="*/ 7 h 120"/>
                <a:gd name="T30" fmla="*/ 26 w 108"/>
                <a:gd name="T31" fmla="*/ 20 h 120"/>
                <a:gd name="T32" fmla="*/ 16 w 108"/>
                <a:gd name="T33" fmla="*/ 60 h 120"/>
                <a:gd name="T34" fmla="*/ 26 w 108"/>
                <a:gd name="T35" fmla="*/ 100 h 120"/>
                <a:gd name="T36" fmla="*/ 54 w 108"/>
                <a:gd name="T37" fmla="*/ 113 h 120"/>
                <a:gd name="T38" fmla="*/ 82 w 108"/>
                <a:gd name="T39" fmla="*/ 100 h 120"/>
                <a:gd name="T40" fmla="*/ 92 w 108"/>
                <a:gd name="T41" fmla="*/ 61 h 120"/>
                <a:gd name="T42" fmla="*/ 82 w 108"/>
                <a:gd name="T43" fmla="*/ 2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8" h="120">
                  <a:moveTo>
                    <a:pt x="94" y="104"/>
                  </a:moveTo>
                  <a:cubicBezTo>
                    <a:pt x="84" y="115"/>
                    <a:pt x="71" y="120"/>
                    <a:pt x="53" y="120"/>
                  </a:cubicBezTo>
                  <a:cubicBezTo>
                    <a:pt x="36" y="120"/>
                    <a:pt x="23" y="115"/>
                    <a:pt x="14" y="105"/>
                  </a:cubicBezTo>
                  <a:cubicBezTo>
                    <a:pt x="5" y="95"/>
                    <a:pt x="0" y="80"/>
                    <a:pt x="0" y="61"/>
                  </a:cubicBezTo>
                  <a:cubicBezTo>
                    <a:pt x="0" y="51"/>
                    <a:pt x="1" y="42"/>
                    <a:pt x="4" y="35"/>
                  </a:cubicBezTo>
                  <a:cubicBezTo>
                    <a:pt x="6" y="27"/>
                    <a:pt x="10" y="21"/>
                    <a:pt x="15" y="16"/>
                  </a:cubicBezTo>
                  <a:cubicBezTo>
                    <a:pt x="19" y="11"/>
                    <a:pt x="25" y="7"/>
                    <a:pt x="32" y="4"/>
                  </a:cubicBezTo>
                  <a:cubicBezTo>
                    <a:pt x="39" y="2"/>
                    <a:pt x="46" y="0"/>
                    <a:pt x="54" y="0"/>
                  </a:cubicBezTo>
                  <a:cubicBezTo>
                    <a:pt x="63" y="0"/>
                    <a:pt x="70" y="2"/>
                    <a:pt x="77" y="4"/>
                  </a:cubicBezTo>
                  <a:cubicBezTo>
                    <a:pt x="84" y="7"/>
                    <a:pt x="89" y="11"/>
                    <a:pt x="94" y="16"/>
                  </a:cubicBezTo>
                  <a:cubicBezTo>
                    <a:pt x="98" y="21"/>
                    <a:pt x="102" y="27"/>
                    <a:pt x="104" y="34"/>
                  </a:cubicBezTo>
                  <a:cubicBezTo>
                    <a:pt x="107" y="41"/>
                    <a:pt x="108" y="50"/>
                    <a:pt x="108" y="60"/>
                  </a:cubicBezTo>
                  <a:cubicBezTo>
                    <a:pt x="108" y="79"/>
                    <a:pt x="103" y="94"/>
                    <a:pt x="94" y="104"/>
                  </a:cubicBezTo>
                  <a:close/>
                  <a:moveTo>
                    <a:pt x="82" y="20"/>
                  </a:moveTo>
                  <a:cubicBezTo>
                    <a:pt x="75" y="12"/>
                    <a:pt x="66" y="7"/>
                    <a:pt x="54" y="7"/>
                  </a:cubicBezTo>
                  <a:cubicBezTo>
                    <a:pt x="42" y="7"/>
                    <a:pt x="33" y="12"/>
                    <a:pt x="26" y="20"/>
                  </a:cubicBezTo>
                  <a:cubicBezTo>
                    <a:pt x="19" y="28"/>
                    <a:pt x="16" y="42"/>
                    <a:pt x="16" y="60"/>
                  </a:cubicBezTo>
                  <a:cubicBezTo>
                    <a:pt x="16" y="78"/>
                    <a:pt x="19" y="91"/>
                    <a:pt x="26" y="100"/>
                  </a:cubicBezTo>
                  <a:cubicBezTo>
                    <a:pt x="32" y="108"/>
                    <a:pt x="42" y="113"/>
                    <a:pt x="54" y="113"/>
                  </a:cubicBezTo>
                  <a:cubicBezTo>
                    <a:pt x="66" y="113"/>
                    <a:pt x="75" y="109"/>
                    <a:pt x="82" y="100"/>
                  </a:cubicBezTo>
                  <a:cubicBezTo>
                    <a:pt x="89" y="92"/>
                    <a:pt x="92" y="78"/>
                    <a:pt x="92" y="61"/>
                  </a:cubicBezTo>
                  <a:cubicBezTo>
                    <a:pt x="92" y="42"/>
                    <a:pt x="89" y="29"/>
                    <a:pt x="82" y="2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D03E1DA-EBA2-4340-99A1-0AAE7C9318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7" y="-166"/>
              <a:ext cx="35" cy="36"/>
            </a:xfrm>
            <a:custGeom>
              <a:avLst/>
              <a:gdLst>
                <a:gd name="T0" fmla="*/ 0 w 17"/>
                <a:gd name="T1" fmla="*/ 8 h 17"/>
                <a:gd name="T2" fmla="*/ 2 w 17"/>
                <a:gd name="T3" fmla="*/ 14 h 17"/>
                <a:gd name="T4" fmla="*/ 8 w 17"/>
                <a:gd name="T5" fmla="*/ 17 h 17"/>
                <a:gd name="T6" fmla="*/ 14 w 17"/>
                <a:gd name="T7" fmla="*/ 14 h 17"/>
                <a:gd name="T8" fmla="*/ 17 w 17"/>
                <a:gd name="T9" fmla="*/ 8 h 17"/>
                <a:gd name="T10" fmla="*/ 14 w 17"/>
                <a:gd name="T11" fmla="*/ 2 h 17"/>
                <a:gd name="T12" fmla="*/ 8 w 17"/>
                <a:gd name="T13" fmla="*/ 0 h 17"/>
                <a:gd name="T14" fmla="*/ 2 w 17"/>
                <a:gd name="T15" fmla="*/ 2 h 17"/>
                <a:gd name="T16" fmla="*/ 0 w 17"/>
                <a:gd name="T17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7">
                  <a:moveTo>
                    <a:pt x="0" y="8"/>
                  </a:moveTo>
                  <a:cubicBezTo>
                    <a:pt x="0" y="11"/>
                    <a:pt x="1" y="13"/>
                    <a:pt x="2" y="14"/>
                  </a:cubicBezTo>
                  <a:cubicBezTo>
                    <a:pt x="4" y="16"/>
                    <a:pt x="6" y="17"/>
                    <a:pt x="8" y="17"/>
                  </a:cubicBezTo>
                  <a:cubicBezTo>
                    <a:pt x="11" y="17"/>
                    <a:pt x="13" y="16"/>
                    <a:pt x="14" y="14"/>
                  </a:cubicBezTo>
                  <a:cubicBezTo>
                    <a:pt x="16" y="13"/>
                    <a:pt x="17" y="11"/>
                    <a:pt x="17" y="8"/>
                  </a:cubicBezTo>
                  <a:cubicBezTo>
                    <a:pt x="17" y="6"/>
                    <a:pt x="16" y="4"/>
                    <a:pt x="14" y="2"/>
                  </a:cubicBezTo>
                  <a:cubicBezTo>
                    <a:pt x="13" y="0"/>
                    <a:pt x="11" y="0"/>
                    <a:pt x="8" y="0"/>
                  </a:cubicBezTo>
                  <a:cubicBezTo>
                    <a:pt x="6" y="0"/>
                    <a:pt x="4" y="0"/>
                    <a:pt x="2" y="2"/>
                  </a:cubicBezTo>
                  <a:cubicBezTo>
                    <a:pt x="1" y="4"/>
                    <a:pt x="0" y="6"/>
                    <a:pt x="0" y="8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95209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nholdsdeler med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EAB2FC4-B0AF-47B9-889E-B3D3131125B4}"/>
              </a:ext>
            </a:extLst>
          </p:cNvPr>
          <p:cNvSpPr/>
          <p:nvPr userDrawn="1"/>
        </p:nvSpPr>
        <p:spPr>
          <a:xfrm>
            <a:off x="0" y="905435"/>
            <a:ext cx="9144000" cy="4239653"/>
          </a:xfrm>
          <a:prstGeom prst="rect">
            <a:avLst/>
          </a:prstGeom>
          <a:solidFill>
            <a:srgbClr val="F5F3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182827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C0A3205A-B931-4541-A0D3-BE1AA7A80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cxnSp>
        <p:nvCxnSpPr>
          <p:cNvPr id="13" name="Rett linje 12">
            <a:extLst>
              <a:ext uri="{FF2B5EF4-FFF2-40B4-BE49-F238E27FC236}">
                <a16:creationId xmlns:a16="http://schemas.microsoft.com/office/drawing/2014/main" id="{DFAD5ACB-59BB-4888-BC7A-DDBA47C2AC07}"/>
              </a:ext>
            </a:extLst>
          </p:cNvPr>
          <p:cNvCxnSpPr/>
          <p:nvPr userDrawn="1"/>
        </p:nvCxnSpPr>
        <p:spPr>
          <a:xfrm>
            <a:off x="4572000" y="1800225"/>
            <a:ext cx="0" cy="2736342"/>
          </a:xfrm>
          <a:prstGeom prst="line">
            <a:avLst/>
          </a:prstGeom>
          <a:ln w="12700">
            <a:solidFill>
              <a:srgbClr val="C7C1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0A86587-8C70-4A7E-BC3D-1C08133619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67479" y="1196893"/>
            <a:ext cx="3600450" cy="215444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46ECE5E-F8BE-4003-985D-ACB125166B6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76072" y="1764222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CAAB143-56E5-4980-95CB-926D5CE2E50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967479" y="1778288"/>
            <a:ext cx="3600450" cy="2736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114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2558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BE9E5DBC-1B8D-4A0A-BE15-FE75497EC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6074" y="1144943"/>
            <a:ext cx="250231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B547A535-64C8-47BA-A0EF-C549CE5A7A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6074" y="2973972"/>
            <a:ext cx="250231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ssholder for bilde 7">
            <a:extLst>
              <a:ext uri="{FF2B5EF4-FFF2-40B4-BE49-F238E27FC236}">
                <a16:creationId xmlns:a16="http://schemas.microsoft.com/office/drawing/2014/main" id="{CD8D1D19-E2BC-466E-8814-43BE87BC13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392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07738B89-F2C1-41B7-92EF-E139FA97D3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61420" y="1144943"/>
            <a:ext cx="1782223" cy="1782223"/>
          </a:xfrm>
          <a:prstGeom prst="rect">
            <a:avLst/>
          </a:prstGeom>
          <a:solidFill>
            <a:schemeClr val="dk1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Plassholder for bilde 7">
            <a:extLst>
              <a:ext uri="{FF2B5EF4-FFF2-40B4-BE49-F238E27FC236}">
                <a16:creationId xmlns:a16="http://schemas.microsoft.com/office/drawing/2014/main" id="{0DD46E06-C6D2-4C10-BCA4-5D9757C3326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790448" y="1144943"/>
            <a:ext cx="1782223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13" name="Plassholder for bilde 7">
            <a:extLst>
              <a:ext uri="{FF2B5EF4-FFF2-40B4-BE49-F238E27FC236}">
                <a16:creationId xmlns:a16="http://schemas.microsoft.com/office/drawing/2014/main" id="{D4494FC2-94A2-40B6-9782-976365B1D3F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132392" y="2973971"/>
            <a:ext cx="3611251" cy="1782223"/>
          </a:xfrm>
          <a:prstGeom prst="rect">
            <a:avLst/>
          </a:prstGeom>
        </p:spPr>
        <p:txBody>
          <a:bodyPr lIns="0" tIns="360000" rIns="0" bIns="0" anchor="t"/>
          <a:lstStyle>
            <a:lvl1pPr marL="0" indent="0" algn="ctr">
              <a:buNone/>
              <a:defRPr sz="1100"/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14" name="Plassholder for tekst 8">
            <a:extLst>
              <a:ext uri="{FF2B5EF4-FFF2-40B4-BE49-F238E27FC236}">
                <a16:creationId xmlns:a16="http://schemas.microsoft.com/office/drawing/2014/main" id="{BD395384-2AA4-43C2-BA8A-F89CC7A4EA0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790448" y="2973970"/>
            <a:ext cx="1782223" cy="1782223"/>
          </a:xfrm>
          <a:prstGeom prst="rect">
            <a:avLst/>
          </a:prstGeom>
          <a:solidFill>
            <a:schemeClr val="accent3"/>
          </a:solidFill>
        </p:spPr>
        <p:txBody>
          <a:bodyPr lIns="0" tIns="0" rIns="0" bIns="0" anchor="ctr"/>
          <a:lstStyle>
            <a:lvl1pPr marL="0" indent="0" algn="ctr">
              <a:buNone/>
              <a:defRPr>
                <a:solidFill>
                  <a:schemeClr val="l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1A23FB33-0C5E-433C-A6D7-C7CFF1937B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83651F3-9B16-40C6-B209-3688FC9C95F6}" type="datetimeFigureOut">
              <a:rPr lang="nb-NO" smtClean="0"/>
              <a:pPr/>
              <a:t>08.05.2019</a:t>
            </a:fld>
            <a:endParaRPr lang="nb-NO"/>
          </a:p>
        </p:txBody>
      </p:sp>
      <p:sp>
        <p:nvSpPr>
          <p:cNvPr id="16" name="Plassholder for bunntekst 15">
            <a:extLst>
              <a:ext uri="{FF2B5EF4-FFF2-40B4-BE49-F238E27FC236}">
                <a16:creationId xmlns:a16="http://schemas.microsoft.com/office/drawing/2014/main" id="{B6FB1711-42FB-43A1-B5CC-7DF4096BB6B9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7" name="Plassholder for lysbildenummer 16">
            <a:extLst>
              <a:ext uri="{FF2B5EF4-FFF2-40B4-BE49-F238E27FC236}">
                <a16:creationId xmlns:a16="http://schemas.microsoft.com/office/drawing/2014/main" id="{6CDFAB3E-FFBD-435E-867C-6F512F1938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607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77612E60-73D6-4E03-A75B-7B60A12C2020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08.05.2019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027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A1B0674C-4CBD-4F5B-B1E6-8439D0BF788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>
            <a:solidFill>
              <a:schemeClr val="l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1F14E1A4-E3DE-4BED-8514-C42A8BC81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400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E44EF5B2-5E6A-41CC-91F9-7BEF8B2EF37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07730" y="1368171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2A9AA01A-7EA8-48B1-B72A-C38F2F418E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2569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Plassholder for tekst 6">
            <a:extLst>
              <a:ext uri="{FF2B5EF4-FFF2-40B4-BE49-F238E27FC236}">
                <a16:creationId xmlns:a16="http://schemas.microsoft.com/office/drawing/2014/main" id="{4B802FF4-92EA-42A7-BF43-5990B128902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9942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DAA5AE86-50F7-49C1-8D68-1C0A973192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73153" y="2952369"/>
            <a:ext cx="1476000" cy="1476000"/>
          </a:xfrm>
          <a:prstGeom prst="ellipse">
            <a:avLst/>
          </a:prstGeom>
          <a:solidFill>
            <a:schemeClr val="l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2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09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e fakta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5230A4C1-3971-481E-8696-7BACB511007D}"/>
              </a:ext>
            </a:extLst>
          </p:cNvPr>
          <p:cNvSpPr/>
          <p:nvPr userDrawn="1"/>
        </p:nvSpPr>
        <p:spPr>
          <a:xfrm>
            <a:off x="0" y="1"/>
            <a:ext cx="9144000" cy="5145088"/>
          </a:xfrm>
          <a:prstGeom prst="rect">
            <a:avLst/>
          </a:prstGeom>
          <a:solidFill>
            <a:srgbClr val="CC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08.05.2019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5280AE57-5149-4270-B50A-0515503F5820}"/>
              </a:ext>
            </a:extLst>
          </p:cNvPr>
          <p:cNvSpPr>
            <a:spLocks noGrp="1" noChangeAspect="1"/>
          </p:cNvSpPr>
          <p:nvPr>
            <p:ph type="body" sz="quarter" idx="13"/>
          </p:nvPr>
        </p:nvSpPr>
        <p:spPr>
          <a:xfrm>
            <a:off x="1296162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3C78C568-6550-42F2-AC83-DF36B9D86A68}"/>
              </a:ext>
            </a:extLst>
          </p:cNvPr>
          <p:cNvSpPr>
            <a:spLocks noGrp="1" noChangeAspect="1"/>
          </p:cNvSpPr>
          <p:nvPr>
            <p:ph type="body" sz="quarter" idx="14"/>
          </p:nvPr>
        </p:nvSpPr>
        <p:spPr>
          <a:xfrm>
            <a:off x="3618000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D52A1348-F70D-4977-ABF0-B088B61478C8}"/>
              </a:ext>
            </a:extLst>
          </p:cNvPr>
          <p:cNvSpPr>
            <a:spLocks noGrp="1" noChangeAspect="1"/>
          </p:cNvSpPr>
          <p:nvPr>
            <p:ph type="body" sz="quarter" idx="15"/>
          </p:nvPr>
        </p:nvSpPr>
        <p:spPr>
          <a:xfrm>
            <a:off x="5939838" y="1656207"/>
            <a:ext cx="1908000" cy="1908000"/>
          </a:xfrm>
          <a:prstGeom prst="ellipse">
            <a:avLst/>
          </a:prstGeom>
          <a:solidFill>
            <a:schemeClr val="lt1"/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Char char="​"/>
              <a:defRPr sz="1200" b="1">
                <a:solidFill>
                  <a:schemeClr val="accent1"/>
                </a:solidFill>
              </a:defRPr>
            </a:lvl1pPr>
            <a:lvl2pPr marL="0" indent="0" algn="ctr">
              <a:buFont typeface="Arial" panose="020B0604020202020204" pitchFamily="34" charset="0"/>
              <a:buChar char="​"/>
              <a:defRPr sz="1000"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1907FAE4-AE58-4689-84EB-3770B2E581C5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3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72" y="288036"/>
            <a:ext cx="7922703" cy="360045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72" y="1440181"/>
            <a:ext cx="7920990" cy="3060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76072" y="4860608"/>
            <a:ext cx="634666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>
                <a:solidFill>
                  <a:schemeClr val="dk1"/>
                </a:solidFill>
              </a:defRPr>
            </a:lvl1pPr>
          </a:lstStyle>
          <a:p>
            <a:fld id="{983651F3-9B16-40C6-B209-3688FC9C95F6}" type="datetimeFigureOut">
              <a:rPr lang="nb-NO" smtClean="0"/>
              <a:pPr/>
              <a:t>08.05.2019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780674" y="4860608"/>
            <a:ext cx="5582653" cy="18002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83742" y="4860608"/>
            <a:ext cx="231608" cy="18002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7B422D6A-1596-4F97-B0A0-875892A68C1A}"/>
              </a:ext>
            </a:extLst>
          </p:cNvPr>
          <p:cNvCxnSpPr/>
          <p:nvPr userDrawn="1"/>
        </p:nvCxnSpPr>
        <p:spPr>
          <a:xfrm>
            <a:off x="4374547" y="792099"/>
            <a:ext cx="3600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63" r:id="rId4"/>
    <p:sldLayoutId id="2147483659" r:id="rId5"/>
    <p:sldLayoutId id="2147483650" r:id="rId6"/>
    <p:sldLayoutId id="2147483660" r:id="rId7"/>
    <p:sldLayoutId id="2147483661" r:id="rId8"/>
    <p:sldLayoutId id="2147483662" r:id="rId9"/>
    <p:sldLayoutId id="2147483652" r:id="rId10"/>
    <p:sldLayoutId id="2147483653" r:id="rId11"/>
    <p:sldLayoutId id="2147483654" r:id="rId12"/>
    <p:sldLayoutId id="2147483655" r:id="rId13"/>
    <p:sldLayoutId id="2147483658" r:id="rId14"/>
  </p:sldLayoutIdLst>
  <p:txStyles>
    <p:titleStyle>
      <a:lvl1pPr algn="ctr" defTabSz="6858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80000" algn="l" defTabSz="685800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Verdana" panose="020B060403050404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6858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lang="nb-NO" sz="11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fif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608807A-8710-4B6A-9AC1-DE33D6BA15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Studieplanarbeid for </a:t>
            </a:r>
            <a:r>
              <a:rPr lang="nb-NO" dirty="0" smtClean="0"/>
              <a:t>V2020 </a:t>
            </a:r>
            <a:r>
              <a:rPr lang="nb-NO" dirty="0"/>
              <a:t>med </a:t>
            </a:r>
            <a:r>
              <a:rPr lang="nb-NO" dirty="0" err="1"/>
              <a:t>EpN</a:t>
            </a:r>
            <a:r>
              <a:rPr lang="nb-NO" dirty="0"/>
              <a:t> (emneplanlegging på nett);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C61E94BB-AD48-40AA-96DD-B7A97EF61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26759"/>
            <a:ext cx="6858000" cy="589476"/>
          </a:xfrm>
        </p:spPr>
        <p:txBody>
          <a:bodyPr/>
          <a:lstStyle/>
          <a:p>
            <a:r>
              <a:rPr lang="nb-NO" dirty="0"/>
              <a:t>Nye tidsrammer gir konsekvenser for forskjellige roller i </a:t>
            </a:r>
            <a:r>
              <a:rPr lang="nb-NO" dirty="0" smtClean="0"/>
              <a:t>studieplanarbeidet</a:t>
            </a:r>
            <a:endParaRPr lang="nb-NO" dirty="0"/>
          </a:p>
          <a:p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9E174F0-C544-46E3-B920-383A92EBB2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91" y="3924491"/>
            <a:ext cx="1933302" cy="443402"/>
          </a:xfrm>
        </p:spPr>
        <p:txBody>
          <a:bodyPr>
            <a:normAutofit lnSpcReduction="10000"/>
          </a:bodyPr>
          <a:lstStyle/>
          <a:p>
            <a:endParaRPr lang="nb-NO" dirty="0"/>
          </a:p>
          <a:p>
            <a:r>
              <a:rPr lang="nb-NO" dirty="0" smtClean="0"/>
              <a:t>STUT </a:t>
            </a:r>
            <a:r>
              <a:rPr lang="nb-NO" dirty="0" smtClean="0"/>
              <a:t>08.mai 2019                 </a:t>
            </a:r>
            <a:r>
              <a:rPr lang="nb-NO" dirty="0" smtClean="0"/>
              <a:t>   ved </a:t>
            </a:r>
            <a:r>
              <a:rPr lang="nb-NO" dirty="0" smtClean="0"/>
              <a:t>fakultetets studieplangruppe </a:t>
            </a:r>
          </a:p>
        </p:txBody>
      </p:sp>
    </p:spTree>
    <p:extLst>
      <p:ext uri="{BB962C8B-B14F-4D97-AF65-F5344CB8AC3E}">
        <p14:creationId xmlns:p14="http://schemas.microsoft.com/office/powerpoint/2010/main" val="15463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172F4C-C83F-4EB5-BF4D-59BDB921D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263" y="291567"/>
            <a:ext cx="7920990" cy="490426"/>
          </a:xfrm>
        </p:spPr>
        <p:txBody>
          <a:bodyPr>
            <a:normAutofit/>
          </a:bodyPr>
          <a:lstStyle/>
          <a:p>
            <a:r>
              <a:rPr lang="nb-NO" dirty="0" smtClean="0"/>
              <a:t>Tidslinje </a:t>
            </a:r>
            <a:r>
              <a:rPr lang="nb-NO" dirty="0" err="1" smtClean="0"/>
              <a:t>EpN</a:t>
            </a:r>
            <a:r>
              <a:rPr lang="nb-NO" dirty="0" smtClean="0"/>
              <a:t> for planlegging av vårsemester 2020</a:t>
            </a:r>
            <a:endParaRPr lang="nb-NO" dirty="0"/>
          </a:p>
        </p:txBody>
      </p:sp>
      <p:grpSp>
        <p:nvGrpSpPr>
          <p:cNvPr id="3" name="Group 2"/>
          <p:cNvGrpSpPr/>
          <p:nvPr/>
        </p:nvGrpSpPr>
        <p:grpSpPr>
          <a:xfrm>
            <a:off x="576263" y="1439863"/>
            <a:ext cx="7920037" cy="3173942"/>
            <a:chOff x="576263" y="1439863"/>
            <a:chExt cx="7920037" cy="3173942"/>
          </a:xfrm>
        </p:grpSpPr>
        <p:sp>
          <p:nvSpPr>
            <p:cNvPr id="5" name="Notched Right Arrow 4"/>
            <p:cNvSpPr/>
            <p:nvPr/>
          </p:nvSpPr>
          <p:spPr>
            <a:xfrm>
              <a:off x="576263" y="2358073"/>
              <a:ext cx="7920037" cy="1224280"/>
            </a:xfrm>
            <a:prstGeom prst="notchedRightArrow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579394" y="1560290"/>
              <a:ext cx="1438049" cy="1103854"/>
            </a:xfrm>
            <a:custGeom>
              <a:avLst/>
              <a:gdLst>
                <a:gd name="connsiteX0" fmla="*/ 0 w 1369570"/>
                <a:gd name="connsiteY0" fmla="*/ 0 h 1224280"/>
                <a:gd name="connsiteX1" fmla="*/ 1369570 w 1369570"/>
                <a:gd name="connsiteY1" fmla="*/ 0 h 1224280"/>
                <a:gd name="connsiteX2" fmla="*/ 1369570 w 1369570"/>
                <a:gd name="connsiteY2" fmla="*/ 1224280 h 1224280"/>
                <a:gd name="connsiteX3" fmla="*/ 0 w 1369570"/>
                <a:gd name="connsiteY3" fmla="*/ 1224280 h 1224280"/>
                <a:gd name="connsiteX4" fmla="*/ 0 w 1369570"/>
                <a:gd name="connsiteY4" fmla="*/ 0 h 122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9570" h="1224280">
                  <a:moveTo>
                    <a:pt x="0" y="0"/>
                  </a:moveTo>
                  <a:lnTo>
                    <a:pt x="1369570" y="0"/>
                  </a:lnTo>
                  <a:lnTo>
                    <a:pt x="1369570" y="1224280"/>
                  </a:lnTo>
                  <a:lnTo>
                    <a:pt x="0" y="1224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err="1" smtClean="0"/>
                <a:t>Midten</a:t>
              </a:r>
              <a:r>
                <a:rPr lang="en-US" sz="1400" b="1" kern="1200" dirty="0" smtClean="0"/>
                <a:t> </a:t>
              </a:r>
              <a:r>
                <a:rPr lang="en-US" sz="1400" b="1" kern="1200" dirty="0" err="1" smtClean="0"/>
                <a:t>av</a:t>
              </a:r>
              <a:r>
                <a:rPr lang="en-US" sz="1400" b="1" kern="1200" dirty="0" smtClean="0"/>
                <a:t> </a:t>
              </a:r>
              <a:r>
                <a:rPr lang="en-US" sz="1400" b="1" kern="1200" dirty="0" err="1" smtClean="0"/>
                <a:t>juni</a:t>
              </a:r>
              <a:endParaRPr lang="en-US" sz="1400" b="1" kern="120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Overføring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til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EpN</a:t>
              </a:r>
              <a:endParaRPr lang="en-US" sz="1400" kern="12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111145" y="2817178"/>
              <a:ext cx="306070" cy="3060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1936007" y="3276282"/>
              <a:ext cx="1494570" cy="1337523"/>
            </a:xfrm>
            <a:custGeom>
              <a:avLst/>
              <a:gdLst>
                <a:gd name="connsiteX0" fmla="*/ 0 w 1369570"/>
                <a:gd name="connsiteY0" fmla="*/ 0 h 1224280"/>
                <a:gd name="connsiteX1" fmla="*/ 1369570 w 1369570"/>
                <a:gd name="connsiteY1" fmla="*/ 0 h 1224280"/>
                <a:gd name="connsiteX2" fmla="*/ 1369570 w 1369570"/>
                <a:gd name="connsiteY2" fmla="*/ 1224280 h 1224280"/>
                <a:gd name="connsiteX3" fmla="*/ 0 w 1369570"/>
                <a:gd name="connsiteY3" fmla="*/ 1224280 h 1224280"/>
                <a:gd name="connsiteX4" fmla="*/ 0 w 1369570"/>
                <a:gd name="connsiteY4" fmla="*/ 0 h 122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9570" h="1224280">
                  <a:moveTo>
                    <a:pt x="0" y="0"/>
                  </a:moveTo>
                  <a:lnTo>
                    <a:pt x="1369570" y="0"/>
                  </a:lnTo>
                  <a:lnTo>
                    <a:pt x="1369570" y="1224280"/>
                  </a:lnTo>
                  <a:lnTo>
                    <a:pt x="0" y="1224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26. August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err="1" smtClean="0"/>
                <a:t>Senest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emneansvarlige</a:t>
              </a:r>
              <a:r>
                <a:rPr lang="en-US" sz="1400" kern="1200" dirty="0" smtClean="0"/>
                <a:t> inn </a:t>
              </a:r>
              <a:r>
                <a:rPr lang="en-US" sz="1400" kern="1200" dirty="0" err="1" smtClean="0"/>
                <a:t>i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EpN</a:t>
              </a:r>
              <a:endParaRPr lang="en-US" sz="1400" kern="12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549195" y="2817178"/>
              <a:ext cx="306070" cy="3060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4021485" y="1445866"/>
              <a:ext cx="1369570" cy="1224280"/>
            </a:xfrm>
            <a:custGeom>
              <a:avLst/>
              <a:gdLst>
                <a:gd name="connsiteX0" fmla="*/ 0 w 1369570"/>
                <a:gd name="connsiteY0" fmla="*/ 0 h 1224280"/>
                <a:gd name="connsiteX1" fmla="*/ 1369570 w 1369570"/>
                <a:gd name="connsiteY1" fmla="*/ 0 h 1224280"/>
                <a:gd name="connsiteX2" fmla="*/ 1369570 w 1369570"/>
                <a:gd name="connsiteY2" fmla="*/ 1224280 h 1224280"/>
                <a:gd name="connsiteX3" fmla="*/ 0 w 1369570"/>
                <a:gd name="connsiteY3" fmla="*/ 1224280 h 1224280"/>
                <a:gd name="connsiteX4" fmla="*/ 0 w 1369570"/>
                <a:gd name="connsiteY4" fmla="*/ 0 h 122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9570" h="1224280">
                  <a:moveTo>
                    <a:pt x="0" y="0"/>
                  </a:moveTo>
                  <a:lnTo>
                    <a:pt x="1369570" y="0"/>
                  </a:lnTo>
                  <a:lnTo>
                    <a:pt x="1369570" y="1224280"/>
                  </a:lnTo>
                  <a:lnTo>
                    <a:pt x="0" y="1224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err="1" smtClean="0"/>
                <a:t>Før</a:t>
              </a:r>
              <a:r>
                <a:rPr lang="en-US" sz="1400" b="1" kern="1200" dirty="0" smtClean="0"/>
                <a:t> 16. September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UU </a:t>
              </a:r>
              <a:r>
                <a:rPr lang="en-US" sz="1400" kern="1200" dirty="0" err="1" smtClean="0"/>
                <a:t>eller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tilsvarende</a:t>
              </a:r>
              <a:endParaRPr lang="en-US" sz="1400" kern="1200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553235" y="2817178"/>
              <a:ext cx="306070" cy="3060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4717495" y="3273945"/>
              <a:ext cx="1721668" cy="1339860"/>
            </a:xfrm>
            <a:custGeom>
              <a:avLst/>
              <a:gdLst>
                <a:gd name="connsiteX0" fmla="*/ 0 w 1369570"/>
                <a:gd name="connsiteY0" fmla="*/ 0 h 1224280"/>
                <a:gd name="connsiteX1" fmla="*/ 1369570 w 1369570"/>
                <a:gd name="connsiteY1" fmla="*/ 0 h 1224280"/>
                <a:gd name="connsiteX2" fmla="*/ 1369570 w 1369570"/>
                <a:gd name="connsiteY2" fmla="*/ 1224280 h 1224280"/>
                <a:gd name="connsiteX3" fmla="*/ 0 w 1369570"/>
                <a:gd name="connsiteY3" fmla="*/ 1224280 h 1224280"/>
                <a:gd name="connsiteX4" fmla="*/ 0 w 1369570"/>
                <a:gd name="connsiteY4" fmla="*/ 0 h 122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9570" h="1224280">
                  <a:moveTo>
                    <a:pt x="0" y="0"/>
                  </a:moveTo>
                  <a:lnTo>
                    <a:pt x="1369570" y="0"/>
                  </a:lnTo>
                  <a:lnTo>
                    <a:pt x="1369570" y="1224280"/>
                  </a:lnTo>
                  <a:lnTo>
                    <a:pt x="0" y="1224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588"/>
                </a:spcAft>
              </a:pPr>
              <a:r>
                <a:rPr lang="en-US" sz="1400" b="1" kern="1200" dirty="0" smtClean="0"/>
                <a:t>16. September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588"/>
                </a:spcAft>
              </a:pPr>
              <a:r>
                <a:rPr lang="en-US" sz="1400" kern="1200" dirty="0" err="1" smtClean="0"/>
                <a:t>Siste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frist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til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Studieplan</a:t>
              </a:r>
              <a:r>
                <a:rPr lang="en-US" sz="1400" kern="1200" dirty="0" smtClean="0"/>
                <a:t> MN</a:t>
              </a:r>
              <a:endParaRPr lang="en-US" sz="1400" kern="12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425294" y="2817178"/>
              <a:ext cx="306070" cy="3060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6331593" y="1439863"/>
              <a:ext cx="1369570" cy="1224280"/>
            </a:xfrm>
            <a:custGeom>
              <a:avLst/>
              <a:gdLst>
                <a:gd name="connsiteX0" fmla="*/ 0 w 1369570"/>
                <a:gd name="connsiteY0" fmla="*/ 0 h 1224280"/>
                <a:gd name="connsiteX1" fmla="*/ 1369570 w 1369570"/>
                <a:gd name="connsiteY1" fmla="*/ 0 h 1224280"/>
                <a:gd name="connsiteX2" fmla="*/ 1369570 w 1369570"/>
                <a:gd name="connsiteY2" fmla="*/ 1224280 h 1224280"/>
                <a:gd name="connsiteX3" fmla="*/ 0 w 1369570"/>
                <a:gd name="connsiteY3" fmla="*/ 1224280 h 1224280"/>
                <a:gd name="connsiteX4" fmla="*/ 0 w 1369570"/>
                <a:gd name="connsiteY4" fmla="*/ 0 h 1224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69570" h="1224280">
                  <a:moveTo>
                    <a:pt x="0" y="0"/>
                  </a:moveTo>
                  <a:lnTo>
                    <a:pt x="1369570" y="0"/>
                  </a:lnTo>
                  <a:lnTo>
                    <a:pt x="1369570" y="1224280"/>
                  </a:lnTo>
                  <a:lnTo>
                    <a:pt x="0" y="122428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b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1.</a:t>
              </a:r>
              <a:r>
                <a:rPr lang="en-US" sz="1400" b="1" kern="1200" baseline="0" dirty="0" smtClean="0"/>
                <a:t> </a:t>
              </a:r>
              <a:r>
                <a:rPr lang="en-US" sz="1400" b="1" kern="1200" baseline="0" dirty="0" err="1" smtClean="0"/>
                <a:t>Oktober</a:t>
              </a:r>
              <a:endParaRPr lang="en-US" sz="1400" b="1" kern="1200" baseline="0" dirty="0" smtClean="0"/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baseline="0" dirty="0" err="1" smtClean="0"/>
                <a:t>Overføring</a:t>
              </a:r>
              <a:r>
                <a:rPr lang="en-US" sz="1400" kern="1200" baseline="0" dirty="0" smtClean="0"/>
                <a:t> </a:t>
              </a:r>
              <a:r>
                <a:rPr lang="en-US" sz="1400" kern="1200" baseline="0" dirty="0" err="1" smtClean="0"/>
                <a:t>EpN</a:t>
              </a:r>
              <a:r>
                <a:rPr lang="en-US" sz="1400" kern="1200" baseline="0" dirty="0" smtClean="0"/>
                <a:t> </a:t>
              </a:r>
              <a:r>
                <a:rPr lang="en-US" sz="1400" kern="1200" baseline="0" dirty="0" err="1" smtClean="0"/>
                <a:t>til</a:t>
              </a:r>
              <a:r>
                <a:rPr lang="en-US" sz="1400" kern="1200" baseline="0" dirty="0" smtClean="0"/>
                <a:t> FS</a:t>
              </a:r>
              <a:endParaRPr lang="en-US" sz="1400" kern="1200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6863343" y="2817178"/>
              <a:ext cx="306070" cy="30607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67196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Emner og emnebeskrivelsene </a:t>
            </a:r>
            <a:r>
              <a:rPr lang="nb-NO" dirty="0"/>
              <a:t>på nett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/>
            <a:r>
              <a:rPr lang="nb-NO" sz="2000" dirty="0" smtClean="0"/>
              <a:t>Emner</a:t>
            </a:r>
          </a:p>
          <a:p>
            <a:pPr marL="531450" lvl="1" indent="-342900" fontAlgn="base"/>
            <a:r>
              <a:rPr lang="nb-NO" sz="1800" dirty="0" smtClean="0"/>
              <a:t>Byggeklosser</a:t>
            </a:r>
          </a:p>
          <a:p>
            <a:pPr marL="342900" indent="-342900" fontAlgn="base"/>
            <a:r>
              <a:rPr lang="nb-NO" sz="2000" dirty="0" smtClean="0"/>
              <a:t>Emnebeskrivelsene på nett er i hovedsak basert </a:t>
            </a:r>
            <a:r>
              <a:rPr lang="nb-NO" sz="2000" dirty="0"/>
              <a:t>på to hensyn</a:t>
            </a:r>
            <a:r>
              <a:rPr lang="nb-NO" sz="2000" dirty="0" smtClean="0"/>
              <a:t>:</a:t>
            </a:r>
          </a:p>
          <a:p>
            <a:pPr marL="531450" lvl="1" indent="-342900" fontAlgn="base"/>
            <a:r>
              <a:rPr lang="nb-NO" sz="1800" b="1" dirty="0" smtClean="0"/>
              <a:t>Informasjon </a:t>
            </a:r>
            <a:r>
              <a:rPr lang="nb-NO" sz="1800" b="1" dirty="0"/>
              <a:t>som er etterspurt </a:t>
            </a:r>
            <a:r>
              <a:rPr lang="nb-NO" sz="1800" dirty="0"/>
              <a:t>av studenter og søkere</a:t>
            </a:r>
            <a:r>
              <a:rPr lang="nb-NO" sz="1800" dirty="0" smtClean="0"/>
              <a:t>,</a:t>
            </a:r>
          </a:p>
          <a:p>
            <a:pPr marL="531450" lvl="1" indent="-342900" fontAlgn="base"/>
            <a:r>
              <a:rPr lang="nb-NO" sz="1800" dirty="0"/>
              <a:t>og de </a:t>
            </a:r>
            <a:r>
              <a:rPr lang="nb-NO" sz="1800" b="1" dirty="0"/>
              <a:t>rettigheter og plikter </a:t>
            </a:r>
            <a:r>
              <a:rPr lang="nb-NO" sz="1800" dirty="0"/>
              <a:t>som gjeldende forskrifter og regelverk pålegger oss å informere om</a:t>
            </a:r>
            <a:r>
              <a:rPr lang="nb-NO" sz="1800" dirty="0" smtClean="0"/>
              <a:t>.</a:t>
            </a:r>
          </a:p>
          <a:p>
            <a:pPr marL="342900" indent="-342900" fontAlgn="base"/>
            <a:r>
              <a:rPr lang="nb-NO" sz="2000" dirty="0" smtClean="0"/>
              <a:t>Mål:</a:t>
            </a:r>
          </a:p>
          <a:p>
            <a:pPr marL="531450" lvl="1" indent="-342900" fontAlgn="base"/>
            <a:r>
              <a:rPr lang="nb-NO" sz="1800" dirty="0" smtClean="0"/>
              <a:t>Gi forutsigbarhet og trygghet</a:t>
            </a:r>
          </a:p>
          <a:p>
            <a:pPr marL="531450" lvl="1" indent="-342900" fontAlgn="base"/>
            <a:r>
              <a:rPr lang="nb-NO" sz="1800" dirty="0" smtClean="0"/>
              <a:t>Behandle studenter rettferdig og likt</a:t>
            </a:r>
          </a:p>
          <a:p>
            <a:pPr marL="0" indent="0" fontAlgn="base">
              <a:buNone/>
            </a:pPr>
            <a:endParaRPr lang="nb-NO" sz="2000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50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 og ansvar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Fakultetet: Overordnet perspektiv, </a:t>
            </a:r>
            <a:r>
              <a:rPr lang="nb-NO" b="1" dirty="0" err="1" smtClean="0"/>
              <a:t>kvalitetssikrer</a:t>
            </a:r>
            <a:endParaRPr lang="nb-NO" b="1" dirty="0" smtClean="0"/>
          </a:p>
          <a:p>
            <a:r>
              <a:rPr lang="nb-NO" dirty="0" smtClean="0"/>
              <a:t>Instituttet: Kjenner sin emneportefølje, sine programmer, sine ansatte, ansvaret for detaljene, </a:t>
            </a:r>
            <a:r>
              <a:rPr lang="nb-NO" b="1" dirty="0" smtClean="0"/>
              <a:t>saksbehandler</a:t>
            </a:r>
          </a:p>
          <a:p>
            <a:pPr marL="0" indent="0">
              <a:buNone/>
            </a:pPr>
            <a:endParaRPr lang="nb-NO" dirty="0" smtClean="0"/>
          </a:p>
          <a:p>
            <a:pPr lvl="1"/>
            <a:r>
              <a:rPr lang="nb-NO" sz="1400" dirty="0" smtClean="0"/>
              <a:t>Vitenskapelig ansatt</a:t>
            </a:r>
          </a:p>
          <a:p>
            <a:pPr lvl="1"/>
            <a:r>
              <a:rPr lang="nb-NO" sz="1400" dirty="0" smtClean="0"/>
              <a:t>Fagavdeling/seksjon                                </a:t>
            </a:r>
          </a:p>
          <a:p>
            <a:pPr lvl="1"/>
            <a:r>
              <a:rPr lang="nb-NO" sz="1400" dirty="0" smtClean="0"/>
              <a:t>Programråd									</a:t>
            </a:r>
          </a:p>
          <a:p>
            <a:pPr lvl="1"/>
            <a:r>
              <a:rPr lang="nb-NO" sz="1400" dirty="0" smtClean="0"/>
              <a:t>Utdanningsutvalg</a:t>
            </a:r>
          </a:p>
          <a:p>
            <a:pPr lvl="1"/>
            <a:r>
              <a:rPr lang="nb-NO" sz="1400" dirty="0" smtClean="0"/>
              <a:t>Instituttstyre</a:t>
            </a:r>
          </a:p>
          <a:p>
            <a:pPr lvl="1"/>
            <a:r>
              <a:rPr lang="nb-NO" sz="1400" dirty="0" smtClean="0"/>
              <a:t>Utdanningsleder</a:t>
            </a:r>
          </a:p>
          <a:p>
            <a:pPr lvl="1"/>
            <a:r>
              <a:rPr lang="nb-NO" sz="1400" dirty="0" smtClean="0"/>
              <a:t>Instituttleder</a:t>
            </a:r>
          </a:p>
          <a:p>
            <a:pPr lvl="1"/>
            <a:r>
              <a:rPr lang="nb-NO" sz="1400" dirty="0"/>
              <a:t>Studieseksjon</a:t>
            </a:r>
          </a:p>
          <a:p>
            <a:pPr lvl="1"/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3830635" y="2526243"/>
            <a:ext cx="3144931" cy="9771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- </a:t>
            </a:r>
            <a:r>
              <a:rPr lang="nb-NO" sz="1100" dirty="0" smtClean="0"/>
              <a:t>utdanningsstrategi, instituttets strategi, </a:t>
            </a:r>
            <a:r>
              <a:rPr lang="nb-NO" sz="1100" dirty="0" err="1" smtClean="0"/>
              <a:t>programluber</a:t>
            </a:r>
            <a:r>
              <a:rPr lang="nb-NO" sz="1100" dirty="0" smtClean="0"/>
              <a:t>, personalpolitikk…..</a:t>
            </a:r>
          </a:p>
          <a:p>
            <a:r>
              <a:rPr lang="nb-NO" sz="1100" dirty="0" smtClean="0"/>
              <a:t>- timeplanlegging, eksamensplanlegging, studentenes utdanningsplaner, opptakskrav til master, språk – utveksling…..</a:t>
            </a:r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307614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18281A-707F-4E11-AE7D-008474C5C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r="3306"/>
          <a:stretch>
            <a:fillRect/>
          </a:stretch>
        </p:blipFill>
        <p:spPr/>
      </p:pic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294F425-B53C-4B9F-A95C-5BDDDFD619B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Ansvar instituttet</a:t>
            </a:r>
            <a:endParaRPr lang="nb-NO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8" r="3648"/>
          <a:stretch>
            <a:fillRect/>
          </a:stretch>
        </p:blipFill>
        <p:spPr/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64DC3772-5CBE-453F-AC89-1764927732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nb-NO" dirty="0" smtClean="0"/>
              <a:t>Rolleforståelse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1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1" r="2391"/>
          <a:stretch>
            <a:fillRect/>
          </a:stretch>
        </p:blipFill>
        <p:spPr/>
      </p:pic>
      <p:pic>
        <p:nvPicPr>
          <p:cNvPr id="10" name="Picture Placeholder 9"/>
          <p:cNvPicPr>
            <a:picLocks noGrp="1" noChangeAspect="1"/>
          </p:cNvPicPr>
          <p:nvPr>
            <p:ph type="pic" sz="quarter" idx="18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9" r="6589"/>
          <a:stretch>
            <a:fillRect/>
          </a:stretch>
        </p:blipFill>
        <p:spPr/>
      </p:pic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C330D132-A165-4EAE-9302-0841E4CFF78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nb-NO" dirty="0" smtClean="0"/>
              <a:t>Ansvar fakultetet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58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Opplæring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15. mai: Opplæring av studieadministrative</a:t>
            </a:r>
          </a:p>
          <a:p>
            <a:r>
              <a:rPr lang="nb-NO" dirty="0" smtClean="0"/>
              <a:t>Lokal opplæring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5412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5DB2AA-CFEA-4381-8872-373B1C2DE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Takk for oppmerksomheten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B5A2597-F8A7-4EB7-9CCC-034A03B126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mn.uio.no</a:t>
            </a:r>
          </a:p>
        </p:txBody>
      </p:sp>
    </p:spTree>
    <p:extLst>
      <p:ext uri="{BB962C8B-B14F-4D97-AF65-F5344CB8AC3E}">
        <p14:creationId xmlns:p14="http://schemas.microsoft.com/office/powerpoint/2010/main" val="314714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UIO">
      <a:dk1>
        <a:sysClr val="windowText" lastClr="000000"/>
      </a:dk1>
      <a:lt1>
        <a:sysClr val="window" lastClr="FFFFFF"/>
      </a:lt1>
      <a:dk2>
        <a:srgbClr val="404040"/>
      </a:dk2>
      <a:lt2>
        <a:srgbClr val="F18665"/>
      </a:lt2>
      <a:accent1>
        <a:srgbClr val="E30613"/>
      </a:accent1>
      <a:accent2>
        <a:srgbClr val="C7C1B8"/>
      </a:accent2>
      <a:accent3>
        <a:srgbClr val="B7B7B6"/>
      </a:accent3>
      <a:accent4>
        <a:srgbClr val="76777B"/>
      </a:accent4>
      <a:accent5>
        <a:srgbClr val="E66A77"/>
      </a:accent5>
      <a:accent6>
        <a:srgbClr val="8A3B8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UIO_1.potx" id="{EA89BD56-01FD-48D9-BDD3-1E84E0E193CE}" vid="{1D06FC09-0143-4B29-8E70-0BE773F385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pptmal_2018_mn_uio (1)</Template>
  <TotalTime>590</TotalTime>
  <Words>504</Words>
  <Application>Microsoft Office PowerPoint</Application>
  <PresentationFormat>Custom</PresentationFormat>
  <Paragraphs>74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Office-tema</vt:lpstr>
      <vt:lpstr>Studieplanarbeid for V2020 med EpN (emneplanlegging på nett); </vt:lpstr>
      <vt:lpstr>Tidslinje EpN for planlegging av vårsemester 2020</vt:lpstr>
      <vt:lpstr>Emner og emnebeskrivelsene på nett</vt:lpstr>
      <vt:lpstr>Roller og ansvar</vt:lpstr>
      <vt:lpstr>Utfordringer</vt:lpstr>
      <vt:lpstr>Opplæring</vt:lpstr>
      <vt:lpstr>Takk for oppmerksomheten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Studieplanarbeid for V2020 med EpN (emneplanlegging på nett);</dc:title>
  <dc:creator>Yvonne Halle</dc:creator>
  <cp:lastModifiedBy>Yvonne Halle</cp:lastModifiedBy>
  <cp:revision>15</cp:revision>
  <cp:lastPrinted>2019-05-07T08:05:15Z</cp:lastPrinted>
  <dcterms:created xsi:type="dcterms:W3CDTF">2019-05-06T11:43:36Z</dcterms:created>
  <dcterms:modified xsi:type="dcterms:W3CDTF">2019-05-08T13:35:53Z</dcterms:modified>
</cp:coreProperties>
</file>