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30"/>
  </p:notesMasterIdLst>
  <p:sldIdLst>
    <p:sldId id="256" r:id="rId3"/>
    <p:sldId id="258" r:id="rId4"/>
    <p:sldId id="260" r:id="rId5"/>
    <p:sldId id="261" r:id="rId6"/>
    <p:sldId id="263" r:id="rId7"/>
    <p:sldId id="288" r:id="rId8"/>
    <p:sldId id="287" r:id="rId9"/>
    <p:sldId id="292" r:id="rId10"/>
    <p:sldId id="265" r:id="rId11"/>
    <p:sldId id="262" r:id="rId12"/>
    <p:sldId id="269" r:id="rId13"/>
    <p:sldId id="268" r:id="rId14"/>
    <p:sldId id="266" r:id="rId15"/>
    <p:sldId id="267" r:id="rId16"/>
    <p:sldId id="264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9" r:id="rId26"/>
    <p:sldId id="294" r:id="rId27"/>
    <p:sldId id="291" r:id="rId28"/>
    <p:sldId id="293" r:id="rId29"/>
  </p:sldIdLst>
  <p:sldSz cx="9144000" cy="5145088"/>
  <p:notesSz cx="6858000" cy="9144000"/>
  <p:defaultTextStyle>
    <a:defPPr>
      <a:defRPr lang="nb-NO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C1B8"/>
    <a:srgbClr val="FFFFE3"/>
    <a:srgbClr val="F5F3F1"/>
    <a:srgbClr val="F1F1F0"/>
    <a:srgbClr val="CCCBCA"/>
    <a:srgbClr val="C8EE96"/>
    <a:srgbClr val="EFFDE5"/>
    <a:srgbClr val="FDBFBF"/>
    <a:srgbClr val="767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80698" autoAdjust="0"/>
  </p:normalViewPr>
  <p:slideViewPr>
    <p:cSldViewPr snapToGrid="0">
      <p:cViewPr>
        <p:scale>
          <a:sx n="160" d="100"/>
          <a:sy n="160" d="100"/>
        </p:scale>
        <p:origin x="1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533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kant\los-aks-felles\Samfunnskontakt\Studentrekruttering\Rapporter%20og%20unders&#248;kelser\S&#248;kertall\2019\GRAF_S&#248;kertall%20universitet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)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\\kant\los-aks-felles\Samfunnskontakt\Studentrekruttering\Rapporter%20og%20unders&#248;kelser\S&#248;kertall\2019\GRAF_fylker.xls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ildeomb\Desktop\Rekruttering%20MN\S&#248;kertall%202018\MN_S&#248;knadstall_tabell_20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4)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7)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8)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rtealo\Downloads\ny%20(10)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04994289184274"/>
          <c:y val="0.1333723347538438"/>
          <c:w val="0.86619669201486327"/>
          <c:h val="0.68015793786250744"/>
        </c:manualLayout>
      </c:layout>
      <c:lineChart>
        <c:grouping val="standard"/>
        <c:varyColors val="0"/>
        <c:ser>
          <c:idx val="0"/>
          <c:order val="0"/>
          <c:tx>
            <c:strRef>
              <c:f>Sheet1!$H$10</c:f>
              <c:strCache>
                <c:ptCount val="1"/>
                <c:pt idx="0">
                  <c:v>NMBU</c:v>
                </c:pt>
              </c:strCache>
            </c:strRef>
          </c:tx>
          <c:spPr>
            <a:ln w="28575" cap="rnd">
              <a:solidFill>
                <a:srgbClr val="039B82"/>
              </a:solidFill>
              <a:round/>
            </a:ln>
            <a:effectLst/>
          </c:spPr>
          <c:marker>
            <c:symbol val="none"/>
          </c:marker>
          <c:cat>
            <c:numRef>
              <c:f>Sheet1!$I$9:$O$9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Sheet1!$I$10:$O$10</c:f>
              <c:numCache>
                <c:formatCode>General</c:formatCode>
                <c:ptCount val="7"/>
                <c:pt idx="0">
                  <c:v>2629</c:v>
                </c:pt>
                <c:pt idx="1">
                  <c:v>2816</c:v>
                </c:pt>
                <c:pt idx="2">
                  <c:v>2856</c:v>
                </c:pt>
                <c:pt idx="3">
                  <c:v>2846</c:v>
                </c:pt>
                <c:pt idx="4">
                  <c:v>2808</c:v>
                </c:pt>
                <c:pt idx="5">
                  <c:v>2934</c:v>
                </c:pt>
                <c:pt idx="6">
                  <c:v>2907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ED-4D6E-BCC7-390928DE81D0}"/>
            </c:ext>
          </c:extLst>
        </c:ser>
        <c:ser>
          <c:idx val="1"/>
          <c:order val="1"/>
          <c:tx>
            <c:strRef>
              <c:f>Sheet1!$H$11</c:f>
              <c:strCache>
                <c:ptCount val="1"/>
                <c:pt idx="0">
                  <c:v>NORD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Sheet1!$I$9:$O$9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Sheet1!$I$11:$O$11</c:f>
              <c:numCache>
                <c:formatCode>General</c:formatCode>
                <c:ptCount val="7"/>
                <c:pt idx="0">
                  <c:v>4073</c:v>
                </c:pt>
                <c:pt idx="1">
                  <c:v>3985</c:v>
                </c:pt>
                <c:pt idx="2">
                  <c:v>4599</c:v>
                </c:pt>
                <c:pt idx="3">
                  <c:v>4622</c:v>
                </c:pt>
                <c:pt idx="4">
                  <c:v>5301</c:v>
                </c:pt>
                <c:pt idx="5">
                  <c:v>5555</c:v>
                </c:pt>
                <c:pt idx="6">
                  <c:v>5344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ED-4D6E-BCC7-390928DE81D0}"/>
            </c:ext>
          </c:extLst>
        </c:ser>
        <c:ser>
          <c:idx val="2"/>
          <c:order val="2"/>
          <c:tx>
            <c:strRef>
              <c:f>Sheet1!$H$12</c:f>
              <c:strCache>
                <c:ptCount val="1"/>
                <c:pt idx="0">
                  <c:v>NTNU</c:v>
                </c:pt>
              </c:strCache>
            </c:strRef>
          </c:tx>
          <c:spPr>
            <a:ln w="28575" cap="rnd">
              <a:solidFill>
                <a:srgbClr val="0C0087"/>
              </a:solidFill>
              <a:round/>
            </a:ln>
            <a:effectLst/>
          </c:spPr>
          <c:marker>
            <c:symbol val="none"/>
          </c:marker>
          <c:cat>
            <c:numRef>
              <c:f>Sheet1!$I$9:$O$9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Sheet1!$I$12:$O$12</c:f>
              <c:numCache>
                <c:formatCode>General</c:formatCode>
                <c:ptCount val="7"/>
                <c:pt idx="0">
                  <c:v>19828</c:v>
                </c:pt>
                <c:pt idx="1">
                  <c:v>20339</c:v>
                </c:pt>
                <c:pt idx="2">
                  <c:v>21530</c:v>
                </c:pt>
                <c:pt idx="3">
                  <c:v>22776</c:v>
                </c:pt>
                <c:pt idx="4">
                  <c:v>22993</c:v>
                </c:pt>
                <c:pt idx="5">
                  <c:v>24638</c:v>
                </c:pt>
                <c:pt idx="6">
                  <c:v>23692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AED-4D6E-BCC7-390928DE81D0}"/>
            </c:ext>
          </c:extLst>
        </c:ser>
        <c:ser>
          <c:idx val="3"/>
          <c:order val="3"/>
          <c:tx>
            <c:strRef>
              <c:f>Sheet1!$H$13</c:f>
              <c:strCache>
                <c:ptCount val="1"/>
                <c:pt idx="0">
                  <c:v>OSLOMET</c:v>
                </c:pt>
              </c:strCache>
            </c:strRef>
          </c:tx>
          <c:spPr>
            <a:ln w="28575" cap="rnd">
              <a:solidFill>
                <a:srgbClr val="FEDC00"/>
              </a:solidFill>
              <a:round/>
            </a:ln>
            <a:effectLst/>
          </c:spPr>
          <c:marker>
            <c:symbol val="none"/>
          </c:marker>
          <c:cat>
            <c:numRef>
              <c:f>Sheet1!$I$9:$O$9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Sheet1!$I$13:$O$13</c:f>
              <c:numCache>
                <c:formatCode>General</c:formatCode>
                <c:ptCount val="7"/>
                <c:pt idx="0">
                  <c:v>12488</c:v>
                </c:pt>
                <c:pt idx="1">
                  <c:v>13796</c:v>
                </c:pt>
                <c:pt idx="2">
                  <c:v>14095</c:v>
                </c:pt>
                <c:pt idx="3">
                  <c:v>15120</c:v>
                </c:pt>
                <c:pt idx="4">
                  <c:v>14957</c:v>
                </c:pt>
                <c:pt idx="5">
                  <c:v>15014</c:v>
                </c:pt>
                <c:pt idx="6">
                  <c:v>15074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AED-4D6E-BCC7-390928DE81D0}"/>
            </c:ext>
          </c:extLst>
        </c:ser>
        <c:ser>
          <c:idx val="4"/>
          <c:order val="4"/>
          <c:tx>
            <c:strRef>
              <c:f>Sheet1!$H$14</c:f>
              <c:strCache>
                <c:ptCount val="1"/>
                <c:pt idx="0">
                  <c:v>UIA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numRef>
              <c:f>Sheet1!$I$9:$O$9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Sheet1!$I$14:$O$14</c:f>
              <c:numCache>
                <c:formatCode>General</c:formatCode>
                <c:ptCount val="7"/>
                <c:pt idx="0">
                  <c:v>5379</c:v>
                </c:pt>
                <c:pt idx="1">
                  <c:v>5938</c:v>
                </c:pt>
                <c:pt idx="2">
                  <c:v>6664</c:v>
                </c:pt>
                <c:pt idx="3">
                  <c:v>6483</c:v>
                </c:pt>
                <c:pt idx="4">
                  <c:v>6625</c:v>
                </c:pt>
                <c:pt idx="5">
                  <c:v>6627</c:v>
                </c:pt>
                <c:pt idx="6">
                  <c:v>6825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AED-4D6E-BCC7-390928DE81D0}"/>
            </c:ext>
          </c:extLst>
        </c:ser>
        <c:ser>
          <c:idx val="5"/>
          <c:order val="5"/>
          <c:tx>
            <c:strRef>
              <c:f>Sheet1!$H$15</c:f>
              <c:strCache>
                <c:ptCount val="1"/>
                <c:pt idx="0">
                  <c:v>UIB</c:v>
                </c:pt>
              </c:strCache>
            </c:strRef>
          </c:tx>
          <c:spPr>
            <a:ln w="28575" cap="rnd">
              <a:solidFill>
                <a:srgbClr val="CF3C3A"/>
              </a:solidFill>
              <a:round/>
            </a:ln>
            <a:effectLst/>
          </c:spPr>
          <c:marker>
            <c:symbol val="none"/>
          </c:marker>
          <c:cat>
            <c:numRef>
              <c:f>Sheet1!$I$9:$O$9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Sheet1!$I$15:$O$15</c:f>
              <c:numCache>
                <c:formatCode>General</c:formatCode>
                <c:ptCount val="7"/>
                <c:pt idx="0">
                  <c:v>9195</c:v>
                </c:pt>
                <c:pt idx="1">
                  <c:v>8611</c:v>
                </c:pt>
                <c:pt idx="2">
                  <c:v>9024</c:v>
                </c:pt>
                <c:pt idx="3">
                  <c:v>9758</c:v>
                </c:pt>
                <c:pt idx="4">
                  <c:v>10493</c:v>
                </c:pt>
                <c:pt idx="5">
                  <c:v>10575</c:v>
                </c:pt>
                <c:pt idx="6">
                  <c:v>10449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AED-4D6E-BCC7-390928DE81D0}"/>
            </c:ext>
          </c:extLst>
        </c:ser>
        <c:ser>
          <c:idx val="6"/>
          <c:order val="6"/>
          <c:tx>
            <c:strRef>
              <c:f>Sheet1!$H$16</c:f>
              <c:strCache>
                <c:ptCount val="1"/>
                <c:pt idx="0">
                  <c:v>UIO</c:v>
                </c:pt>
              </c:strCache>
            </c:strRef>
          </c:tx>
          <c:spPr>
            <a:ln w="28575" cap="rnd">
              <a:solidFill>
                <a:srgbClr val="ED1C24"/>
              </a:solidFill>
              <a:round/>
            </a:ln>
            <a:effectLst/>
          </c:spPr>
          <c:marker>
            <c:symbol val="none"/>
          </c:marker>
          <c:cat>
            <c:numRef>
              <c:f>Sheet1!$I$9:$O$9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Sheet1!$I$16:$O$16</c:f>
              <c:numCache>
                <c:formatCode>General</c:formatCode>
                <c:ptCount val="7"/>
                <c:pt idx="0">
                  <c:v>16933</c:v>
                </c:pt>
                <c:pt idx="1">
                  <c:v>17003</c:v>
                </c:pt>
                <c:pt idx="2">
                  <c:v>17764</c:v>
                </c:pt>
                <c:pt idx="3">
                  <c:v>17750</c:v>
                </c:pt>
                <c:pt idx="4">
                  <c:v>18481</c:v>
                </c:pt>
                <c:pt idx="5">
                  <c:v>19175</c:v>
                </c:pt>
                <c:pt idx="6">
                  <c:v>18164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AED-4D6E-BCC7-390928DE81D0}"/>
            </c:ext>
          </c:extLst>
        </c:ser>
        <c:ser>
          <c:idx val="7"/>
          <c:order val="7"/>
          <c:tx>
            <c:strRef>
              <c:f>Sheet1!$H$17</c:f>
              <c:strCache>
                <c:ptCount val="1"/>
                <c:pt idx="0">
                  <c:v>UIS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Sheet1!$I$9:$O$9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Sheet1!$I$17:$O$17</c:f>
              <c:numCache>
                <c:formatCode>General</c:formatCode>
                <c:ptCount val="7"/>
                <c:pt idx="0">
                  <c:v>4943</c:v>
                </c:pt>
                <c:pt idx="1">
                  <c:v>4893</c:v>
                </c:pt>
                <c:pt idx="2">
                  <c:v>5659</c:v>
                </c:pt>
                <c:pt idx="3">
                  <c:v>5916</c:v>
                </c:pt>
                <c:pt idx="4">
                  <c:v>5749</c:v>
                </c:pt>
                <c:pt idx="5">
                  <c:v>6006</c:v>
                </c:pt>
                <c:pt idx="6">
                  <c:v>6038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AED-4D6E-BCC7-390928DE81D0}"/>
            </c:ext>
          </c:extLst>
        </c:ser>
        <c:ser>
          <c:idx val="8"/>
          <c:order val="8"/>
          <c:tx>
            <c:strRef>
              <c:f>Sheet1!$H$18</c:f>
              <c:strCache>
                <c:ptCount val="1"/>
                <c:pt idx="0">
                  <c:v>UIT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Sheet1!$I$9:$O$9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Sheet1!$I$18:$O$18</c:f>
              <c:numCache>
                <c:formatCode>General</c:formatCode>
                <c:ptCount val="7"/>
                <c:pt idx="0">
                  <c:v>6196</c:v>
                </c:pt>
                <c:pt idx="1">
                  <c:v>6688</c:v>
                </c:pt>
                <c:pt idx="2">
                  <c:v>6628</c:v>
                </c:pt>
                <c:pt idx="3">
                  <c:v>7236</c:v>
                </c:pt>
                <c:pt idx="4">
                  <c:v>7714</c:v>
                </c:pt>
                <c:pt idx="5">
                  <c:v>8820</c:v>
                </c:pt>
                <c:pt idx="6">
                  <c:v>8272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AED-4D6E-BCC7-390928DE81D0}"/>
            </c:ext>
          </c:extLst>
        </c:ser>
        <c:ser>
          <c:idx val="9"/>
          <c:order val="9"/>
          <c:tx>
            <c:strRef>
              <c:f>Sheet1!$H$19</c:f>
              <c:strCache>
                <c:ptCount val="1"/>
                <c:pt idx="0">
                  <c:v>USN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Sheet1!$I$9:$O$9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Sheet1!$I$19:$O$19</c:f>
              <c:numCache>
                <c:formatCode>General</c:formatCode>
                <c:ptCount val="7"/>
                <c:pt idx="0">
                  <c:v>6984</c:v>
                </c:pt>
                <c:pt idx="1">
                  <c:v>7198</c:v>
                </c:pt>
                <c:pt idx="2">
                  <c:v>7835</c:v>
                </c:pt>
                <c:pt idx="3">
                  <c:v>8045</c:v>
                </c:pt>
                <c:pt idx="4">
                  <c:v>8487</c:v>
                </c:pt>
                <c:pt idx="5">
                  <c:v>8651</c:v>
                </c:pt>
                <c:pt idx="6">
                  <c:v>8626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AED-4D6E-BCC7-390928DE8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7467816"/>
        <c:axId val="408969640"/>
      </c:lineChart>
      <c:catAx>
        <c:axId val="307467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08969640"/>
        <c:crosses val="autoZero"/>
        <c:auto val="1"/>
        <c:lblAlgn val="ctr"/>
        <c:lblOffset val="100"/>
        <c:noMultiLvlLbl val="0"/>
      </c:catAx>
      <c:valAx>
        <c:axId val="408969640"/>
        <c:scaling>
          <c:orientation val="minMax"/>
          <c:max val="2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07467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14439766161912"/>
          <c:y val="0.87150160277260891"/>
          <c:w val="0.74821344807229107"/>
          <c:h val="0.128498397227391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Akershus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29-434F-96BA-286C9F6C73EB}"/>
              </c:ext>
            </c:extLst>
          </c:dPt>
          <c:cat>
            <c:strRef>
              <c:f>'[ny (10).xls]Sheet1'!$B$3:$B$16</c:f>
              <c:strCache>
                <c:ptCount val="14"/>
                <c:pt idx="0">
                  <c:v>OSLOMET</c:v>
                </c:pt>
                <c:pt idx="1">
                  <c:v>UIO</c:v>
                </c:pt>
                <c:pt idx="2">
                  <c:v>NTNU</c:v>
                </c:pt>
                <c:pt idx="3">
                  <c:v>HINN</c:v>
                </c:pt>
                <c:pt idx="4">
                  <c:v>UIB</c:v>
                </c:pt>
                <c:pt idx="5">
                  <c:v>NMBU</c:v>
                </c:pt>
                <c:pt idx="6">
                  <c:v>USN</c:v>
                </c:pt>
                <c:pt idx="7">
                  <c:v>UIT</c:v>
                </c:pt>
                <c:pt idx="8">
                  <c:v>NHH</c:v>
                </c:pt>
                <c:pt idx="9">
                  <c:v>HIØ</c:v>
                </c:pt>
                <c:pt idx="10">
                  <c:v>UIA</c:v>
                </c:pt>
                <c:pt idx="11">
                  <c:v>UIS</c:v>
                </c:pt>
                <c:pt idx="12">
                  <c:v>LDH</c:v>
                </c:pt>
                <c:pt idx="13">
                  <c:v>NORD</c:v>
                </c:pt>
              </c:strCache>
            </c:strRef>
          </c:cat>
          <c:val>
            <c:numRef>
              <c:f>'[ny (10).xls]Sheet1'!$C$3:$C$16</c:f>
              <c:numCache>
                <c:formatCode>General</c:formatCode>
                <c:ptCount val="14"/>
                <c:pt idx="0">
                  <c:v>3506</c:v>
                </c:pt>
                <c:pt idx="1">
                  <c:v>3219</c:v>
                </c:pt>
                <c:pt idx="2">
                  <c:v>2449</c:v>
                </c:pt>
                <c:pt idx="3">
                  <c:v>857</c:v>
                </c:pt>
                <c:pt idx="4">
                  <c:v>825</c:v>
                </c:pt>
                <c:pt idx="5">
                  <c:v>632</c:v>
                </c:pt>
                <c:pt idx="6">
                  <c:v>570</c:v>
                </c:pt>
                <c:pt idx="7">
                  <c:v>355</c:v>
                </c:pt>
                <c:pt idx="8">
                  <c:v>346</c:v>
                </c:pt>
                <c:pt idx="9">
                  <c:v>252</c:v>
                </c:pt>
                <c:pt idx="10">
                  <c:v>244</c:v>
                </c:pt>
                <c:pt idx="11">
                  <c:v>196</c:v>
                </c:pt>
                <c:pt idx="12">
                  <c:v>150</c:v>
                </c:pt>
                <c:pt idx="13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29-434F-96BA-286C9F6C7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2479392"/>
        <c:axId val="562478736"/>
      </c:barChart>
      <c:catAx>
        <c:axId val="56247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62478736"/>
        <c:crosses val="autoZero"/>
        <c:auto val="1"/>
        <c:lblAlgn val="ctr"/>
        <c:lblOffset val="100"/>
        <c:noMultiLvlLbl val="0"/>
      </c:catAx>
      <c:valAx>
        <c:axId val="56247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6247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Buskerud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8C-49D2-A752-8209F6115BAF}"/>
              </c:ext>
            </c:extLst>
          </c:dPt>
          <c:cat>
            <c:strRef>
              <c:f>'[ny (10).xls]Sheet1'!$B$35:$B$47</c:f>
              <c:strCache>
                <c:ptCount val="13"/>
                <c:pt idx="0">
                  <c:v>USN</c:v>
                </c:pt>
                <c:pt idx="1">
                  <c:v>UIO</c:v>
                </c:pt>
                <c:pt idx="2">
                  <c:v>OSLOMET</c:v>
                </c:pt>
                <c:pt idx="3">
                  <c:v>NTNU</c:v>
                </c:pt>
                <c:pt idx="4">
                  <c:v>HINN</c:v>
                </c:pt>
                <c:pt idx="5">
                  <c:v>UIB</c:v>
                </c:pt>
                <c:pt idx="6">
                  <c:v>UIA</c:v>
                </c:pt>
                <c:pt idx="7">
                  <c:v>UIT</c:v>
                </c:pt>
                <c:pt idx="8">
                  <c:v>NMBU</c:v>
                </c:pt>
                <c:pt idx="9">
                  <c:v>UIS</c:v>
                </c:pt>
                <c:pt idx="10">
                  <c:v>NORD</c:v>
                </c:pt>
                <c:pt idx="11">
                  <c:v>HIØ</c:v>
                </c:pt>
                <c:pt idx="12">
                  <c:v>NHH</c:v>
                </c:pt>
              </c:strCache>
            </c:strRef>
          </c:cat>
          <c:val>
            <c:numRef>
              <c:f>'[ny (10).xls]Sheet1'!$C$35:$C$47</c:f>
              <c:numCache>
                <c:formatCode>General</c:formatCode>
                <c:ptCount val="13"/>
                <c:pt idx="0">
                  <c:v>1536</c:v>
                </c:pt>
                <c:pt idx="1">
                  <c:v>961</c:v>
                </c:pt>
                <c:pt idx="2">
                  <c:v>888</c:v>
                </c:pt>
                <c:pt idx="3">
                  <c:v>815</c:v>
                </c:pt>
                <c:pt idx="4">
                  <c:v>279</c:v>
                </c:pt>
                <c:pt idx="5">
                  <c:v>258</c:v>
                </c:pt>
                <c:pt idx="6">
                  <c:v>174</c:v>
                </c:pt>
                <c:pt idx="7">
                  <c:v>155</c:v>
                </c:pt>
                <c:pt idx="8">
                  <c:v>121</c:v>
                </c:pt>
                <c:pt idx="9">
                  <c:v>112</c:v>
                </c:pt>
                <c:pt idx="10">
                  <c:v>83</c:v>
                </c:pt>
                <c:pt idx="11">
                  <c:v>74</c:v>
                </c:pt>
                <c:pt idx="12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8C-49D2-A752-8209F6115B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6864640"/>
        <c:axId val="606872184"/>
      </c:barChart>
      <c:catAx>
        <c:axId val="60686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6872184"/>
        <c:crosses val="autoZero"/>
        <c:auto val="1"/>
        <c:lblAlgn val="ctr"/>
        <c:lblOffset val="100"/>
        <c:noMultiLvlLbl val="0"/>
      </c:catAx>
      <c:valAx>
        <c:axId val="6068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686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Hedmark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44-4E8C-8BAD-CE695A4B7F12}"/>
              </c:ext>
            </c:extLst>
          </c:dPt>
          <c:cat>
            <c:strRef>
              <c:f>'[ny (10).xls]Sheet1'!$B$65:$B$78</c:f>
              <c:strCache>
                <c:ptCount val="14"/>
                <c:pt idx="0">
                  <c:v>HINN</c:v>
                </c:pt>
                <c:pt idx="1">
                  <c:v>NTNU</c:v>
                </c:pt>
                <c:pt idx="2">
                  <c:v>UIO</c:v>
                </c:pt>
                <c:pt idx="3">
                  <c:v>OSLOMET</c:v>
                </c:pt>
                <c:pt idx="4">
                  <c:v>USN</c:v>
                </c:pt>
                <c:pt idx="5">
                  <c:v>NMBU</c:v>
                </c:pt>
                <c:pt idx="6">
                  <c:v>UIT</c:v>
                </c:pt>
                <c:pt idx="7">
                  <c:v>UIB</c:v>
                </c:pt>
                <c:pt idx="8">
                  <c:v>UIA</c:v>
                </c:pt>
                <c:pt idx="9">
                  <c:v>NORD</c:v>
                </c:pt>
                <c:pt idx="10">
                  <c:v>HIØ</c:v>
                </c:pt>
                <c:pt idx="11">
                  <c:v>UIS</c:v>
                </c:pt>
                <c:pt idx="12">
                  <c:v>NIH</c:v>
                </c:pt>
                <c:pt idx="13">
                  <c:v>HVL</c:v>
                </c:pt>
              </c:strCache>
            </c:strRef>
          </c:cat>
          <c:val>
            <c:numRef>
              <c:f>'[ny (10).xls]Sheet1'!$C$65:$C$78</c:f>
              <c:numCache>
                <c:formatCode>General</c:formatCode>
                <c:ptCount val="14"/>
                <c:pt idx="0">
                  <c:v>1849</c:v>
                </c:pt>
                <c:pt idx="1">
                  <c:v>775</c:v>
                </c:pt>
                <c:pt idx="2">
                  <c:v>538</c:v>
                </c:pt>
                <c:pt idx="3">
                  <c:v>537</c:v>
                </c:pt>
                <c:pt idx="4">
                  <c:v>141</c:v>
                </c:pt>
                <c:pt idx="5">
                  <c:v>131</c:v>
                </c:pt>
                <c:pt idx="6">
                  <c:v>114</c:v>
                </c:pt>
                <c:pt idx="7">
                  <c:v>108</c:v>
                </c:pt>
                <c:pt idx="8">
                  <c:v>79</c:v>
                </c:pt>
                <c:pt idx="9">
                  <c:v>75</c:v>
                </c:pt>
                <c:pt idx="10">
                  <c:v>55</c:v>
                </c:pt>
                <c:pt idx="11">
                  <c:v>45</c:v>
                </c:pt>
                <c:pt idx="12">
                  <c:v>54</c:v>
                </c:pt>
                <c:pt idx="1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44-4E8C-8BAD-CE695A4B7F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7868368"/>
        <c:axId val="597889032"/>
      </c:barChart>
      <c:catAx>
        <c:axId val="59786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7889032"/>
        <c:crosses val="autoZero"/>
        <c:auto val="1"/>
        <c:lblAlgn val="ctr"/>
        <c:lblOffset val="100"/>
        <c:noMultiLvlLbl val="0"/>
      </c:catAx>
      <c:valAx>
        <c:axId val="597889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786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Oppland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2B-41E0-8881-68A661ECCB93}"/>
              </c:ext>
            </c:extLst>
          </c:dPt>
          <c:cat>
            <c:strRef>
              <c:f>'[ny (10).xls]Sheet1'!$B$128:$B$140</c:f>
              <c:strCache>
                <c:ptCount val="13"/>
                <c:pt idx="0">
                  <c:v>NTNU</c:v>
                </c:pt>
                <c:pt idx="1">
                  <c:v>HINN</c:v>
                </c:pt>
                <c:pt idx="2">
                  <c:v>UIO</c:v>
                </c:pt>
                <c:pt idx="3">
                  <c:v>OSLOMET</c:v>
                </c:pt>
                <c:pt idx="4">
                  <c:v>USN</c:v>
                </c:pt>
                <c:pt idx="5">
                  <c:v>UIB</c:v>
                </c:pt>
                <c:pt idx="6">
                  <c:v>UIT</c:v>
                </c:pt>
                <c:pt idx="7">
                  <c:v>HVL</c:v>
                </c:pt>
                <c:pt idx="8">
                  <c:v>NMBU</c:v>
                </c:pt>
                <c:pt idx="9">
                  <c:v>UIA</c:v>
                </c:pt>
                <c:pt idx="10">
                  <c:v>NORD</c:v>
                </c:pt>
                <c:pt idx="11">
                  <c:v>HIØ</c:v>
                </c:pt>
                <c:pt idx="12">
                  <c:v>UIS</c:v>
                </c:pt>
              </c:strCache>
            </c:strRef>
          </c:cat>
          <c:val>
            <c:numRef>
              <c:f>'[ny (10).xls]Sheet1'!$C$128:$C$140</c:f>
              <c:numCache>
                <c:formatCode>General</c:formatCode>
                <c:ptCount val="13"/>
                <c:pt idx="0">
                  <c:v>1247</c:v>
                </c:pt>
                <c:pt idx="1">
                  <c:v>1211</c:v>
                </c:pt>
                <c:pt idx="2">
                  <c:v>429</c:v>
                </c:pt>
                <c:pt idx="3">
                  <c:v>392</c:v>
                </c:pt>
                <c:pt idx="4">
                  <c:v>165</c:v>
                </c:pt>
                <c:pt idx="5">
                  <c:v>129</c:v>
                </c:pt>
                <c:pt idx="6">
                  <c:v>110</c:v>
                </c:pt>
                <c:pt idx="7">
                  <c:v>94</c:v>
                </c:pt>
                <c:pt idx="8">
                  <c:v>86</c:v>
                </c:pt>
                <c:pt idx="9">
                  <c:v>72</c:v>
                </c:pt>
                <c:pt idx="10">
                  <c:v>66</c:v>
                </c:pt>
                <c:pt idx="11">
                  <c:v>45</c:v>
                </c:pt>
                <c:pt idx="12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2B-41E0-8881-68A661ECCB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5677784"/>
        <c:axId val="605693200"/>
      </c:barChart>
      <c:catAx>
        <c:axId val="605677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5693200"/>
        <c:crosses val="autoZero"/>
        <c:auto val="1"/>
        <c:lblAlgn val="ctr"/>
        <c:lblOffset val="100"/>
        <c:noMultiLvlLbl val="0"/>
      </c:catAx>
      <c:valAx>
        <c:axId val="60569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5677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Telemark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36-40BE-8C8D-BC34D990F39B}"/>
              </c:ext>
            </c:extLst>
          </c:dPt>
          <c:cat>
            <c:strRef>
              <c:f>'[ny (10).xls]Sheet1'!$B$191:$B$201</c:f>
              <c:strCache>
                <c:ptCount val="11"/>
                <c:pt idx="0">
                  <c:v>USN</c:v>
                </c:pt>
                <c:pt idx="1">
                  <c:v>UIO</c:v>
                </c:pt>
                <c:pt idx="2">
                  <c:v>UIA</c:v>
                </c:pt>
                <c:pt idx="3">
                  <c:v>NTNU</c:v>
                </c:pt>
                <c:pt idx="4">
                  <c:v>OSLOMET</c:v>
                </c:pt>
                <c:pt idx="5">
                  <c:v>UIB</c:v>
                </c:pt>
                <c:pt idx="6">
                  <c:v>HINN</c:v>
                </c:pt>
                <c:pt idx="7">
                  <c:v>UIT</c:v>
                </c:pt>
                <c:pt idx="8">
                  <c:v>NMBU</c:v>
                </c:pt>
                <c:pt idx="9">
                  <c:v>UIS</c:v>
                </c:pt>
                <c:pt idx="10">
                  <c:v>NORD</c:v>
                </c:pt>
              </c:strCache>
            </c:strRef>
          </c:cat>
          <c:val>
            <c:numRef>
              <c:f>'[ny (10).xls]Sheet1'!$C$191:$C$201</c:f>
              <c:numCache>
                <c:formatCode>General</c:formatCode>
                <c:ptCount val="11"/>
                <c:pt idx="0">
                  <c:v>1658</c:v>
                </c:pt>
                <c:pt idx="1">
                  <c:v>426</c:v>
                </c:pt>
                <c:pt idx="2">
                  <c:v>396</c:v>
                </c:pt>
                <c:pt idx="3">
                  <c:v>385</c:v>
                </c:pt>
                <c:pt idx="4">
                  <c:v>315</c:v>
                </c:pt>
                <c:pt idx="5">
                  <c:v>140</c:v>
                </c:pt>
                <c:pt idx="6">
                  <c:v>120</c:v>
                </c:pt>
                <c:pt idx="7">
                  <c:v>101</c:v>
                </c:pt>
                <c:pt idx="8">
                  <c:v>81</c:v>
                </c:pt>
                <c:pt idx="9">
                  <c:v>53</c:v>
                </c:pt>
                <c:pt idx="10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36-40BE-8C8D-BC34D990F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5555064"/>
        <c:axId val="485557688"/>
      </c:barChart>
      <c:catAx>
        <c:axId val="485555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85557688"/>
        <c:crosses val="autoZero"/>
        <c:auto val="1"/>
        <c:lblAlgn val="ctr"/>
        <c:lblOffset val="100"/>
        <c:noMultiLvlLbl val="0"/>
      </c:catAx>
      <c:valAx>
        <c:axId val="485557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85555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Vestfold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CC-44CC-A44C-E7FF7A5399D7}"/>
              </c:ext>
            </c:extLst>
          </c:dPt>
          <c:cat>
            <c:strRef>
              <c:f>'[ny (10).xls]Sheet1'!$B$294:$B$307</c:f>
              <c:strCache>
                <c:ptCount val="14"/>
                <c:pt idx="0">
                  <c:v>USN</c:v>
                </c:pt>
                <c:pt idx="1">
                  <c:v>UIO</c:v>
                </c:pt>
                <c:pt idx="2">
                  <c:v>NTNU</c:v>
                </c:pt>
                <c:pt idx="3">
                  <c:v>OSLOMET</c:v>
                </c:pt>
                <c:pt idx="4">
                  <c:v>UIB</c:v>
                </c:pt>
                <c:pt idx="5">
                  <c:v>UIA</c:v>
                </c:pt>
                <c:pt idx="6">
                  <c:v>HINN</c:v>
                </c:pt>
                <c:pt idx="7">
                  <c:v>UIT</c:v>
                </c:pt>
                <c:pt idx="8">
                  <c:v>NMBU</c:v>
                </c:pt>
                <c:pt idx="9">
                  <c:v>PHS</c:v>
                </c:pt>
                <c:pt idx="10">
                  <c:v>HVL</c:v>
                </c:pt>
                <c:pt idx="11">
                  <c:v>UIS</c:v>
                </c:pt>
                <c:pt idx="12">
                  <c:v>HIØ</c:v>
                </c:pt>
                <c:pt idx="13">
                  <c:v>NORD</c:v>
                </c:pt>
              </c:strCache>
            </c:strRef>
          </c:cat>
          <c:val>
            <c:numRef>
              <c:f>'[ny (10).xls]Sheet1'!$C$294:$C$307</c:f>
              <c:numCache>
                <c:formatCode>General</c:formatCode>
                <c:ptCount val="14"/>
                <c:pt idx="0">
                  <c:v>1853</c:v>
                </c:pt>
                <c:pt idx="1">
                  <c:v>732</c:v>
                </c:pt>
                <c:pt idx="2">
                  <c:v>664</c:v>
                </c:pt>
                <c:pt idx="3">
                  <c:v>586</c:v>
                </c:pt>
                <c:pt idx="4">
                  <c:v>232</c:v>
                </c:pt>
                <c:pt idx="5">
                  <c:v>223</c:v>
                </c:pt>
                <c:pt idx="6">
                  <c:v>165</c:v>
                </c:pt>
                <c:pt idx="7">
                  <c:v>144</c:v>
                </c:pt>
                <c:pt idx="8">
                  <c:v>134</c:v>
                </c:pt>
                <c:pt idx="9">
                  <c:v>110</c:v>
                </c:pt>
                <c:pt idx="10">
                  <c:v>97</c:v>
                </c:pt>
                <c:pt idx="11">
                  <c:v>94</c:v>
                </c:pt>
                <c:pt idx="12">
                  <c:v>87</c:v>
                </c:pt>
                <c:pt idx="13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CC-44CC-A44C-E7FF7A5399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9274688"/>
        <c:axId val="599275672"/>
      </c:barChart>
      <c:catAx>
        <c:axId val="59927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9275672"/>
        <c:crosses val="autoZero"/>
        <c:auto val="1"/>
        <c:lblAlgn val="ctr"/>
        <c:lblOffset val="100"/>
        <c:noMultiLvlLbl val="0"/>
      </c:catAx>
      <c:valAx>
        <c:axId val="599275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9274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Vest-Agder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84-4ADD-8C51-02E153383971}"/>
              </c:ext>
            </c:extLst>
          </c:dPt>
          <c:cat>
            <c:strRef>
              <c:f>'[ny (10).xls]Sheet1'!$B$278:$B$289</c:f>
              <c:strCache>
                <c:ptCount val="12"/>
                <c:pt idx="0">
                  <c:v>UIA</c:v>
                </c:pt>
                <c:pt idx="1">
                  <c:v>NTNU</c:v>
                </c:pt>
                <c:pt idx="2">
                  <c:v>UIO</c:v>
                </c:pt>
                <c:pt idx="3">
                  <c:v>OSLOMET</c:v>
                </c:pt>
                <c:pt idx="4">
                  <c:v>UIB</c:v>
                </c:pt>
                <c:pt idx="5">
                  <c:v>UIS</c:v>
                </c:pt>
                <c:pt idx="6">
                  <c:v>USN</c:v>
                </c:pt>
                <c:pt idx="7">
                  <c:v>HVL</c:v>
                </c:pt>
                <c:pt idx="8">
                  <c:v>UIT</c:v>
                </c:pt>
                <c:pt idx="9">
                  <c:v>HINN</c:v>
                </c:pt>
                <c:pt idx="10">
                  <c:v>NORD</c:v>
                </c:pt>
                <c:pt idx="11">
                  <c:v>NMBU</c:v>
                </c:pt>
              </c:strCache>
            </c:strRef>
          </c:cat>
          <c:val>
            <c:numRef>
              <c:f>'[ny (10).xls]Sheet1'!$C$278:$C$289</c:f>
              <c:numCache>
                <c:formatCode>General</c:formatCode>
                <c:ptCount val="12"/>
                <c:pt idx="0">
                  <c:v>2746</c:v>
                </c:pt>
                <c:pt idx="1">
                  <c:v>458</c:v>
                </c:pt>
                <c:pt idx="2">
                  <c:v>452</c:v>
                </c:pt>
                <c:pt idx="3">
                  <c:v>341</c:v>
                </c:pt>
                <c:pt idx="4">
                  <c:v>252</c:v>
                </c:pt>
                <c:pt idx="5">
                  <c:v>247</c:v>
                </c:pt>
                <c:pt idx="6">
                  <c:v>181</c:v>
                </c:pt>
                <c:pt idx="7">
                  <c:v>103</c:v>
                </c:pt>
                <c:pt idx="8">
                  <c:v>92</c:v>
                </c:pt>
                <c:pt idx="9">
                  <c:v>86</c:v>
                </c:pt>
                <c:pt idx="10">
                  <c:v>81</c:v>
                </c:pt>
                <c:pt idx="1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84-4ADD-8C51-02E1533839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9278296"/>
        <c:axId val="599278952"/>
      </c:barChart>
      <c:catAx>
        <c:axId val="599278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9278952"/>
        <c:crosses val="autoZero"/>
        <c:auto val="1"/>
        <c:lblAlgn val="ctr"/>
        <c:lblOffset val="100"/>
        <c:noMultiLvlLbl val="0"/>
      </c:catAx>
      <c:valAx>
        <c:axId val="599278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9278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Aust-Agder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A0-410A-917D-2C551FD9C672}"/>
              </c:ext>
            </c:extLst>
          </c:dPt>
          <c:cat>
            <c:strRef>
              <c:f>'[ny (10).xls]Sheet1'!$B$20:$B$32</c:f>
              <c:strCache>
                <c:ptCount val="13"/>
                <c:pt idx="0">
                  <c:v>UIA</c:v>
                </c:pt>
                <c:pt idx="1">
                  <c:v>NTNU</c:v>
                </c:pt>
                <c:pt idx="2">
                  <c:v>UIO</c:v>
                </c:pt>
                <c:pt idx="3">
                  <c:v>OSLOMET</c:v>
                </c:pt>
                <c:pt idx="4">
                  <c:v>USN</c:v>
                </c:pt>
                <c:pt idx="5">
                  <c:v>UIB</c:v>
                </c:pt>
                <c:pt idx="6">
                  <c:v>UIS</c:v>
                </c:pt>
                <c:pt idx="7">
                  <c:v>HINN</c:v>
                </c:pt>
                <c:pt idx="8">
                  <c:v>UIT</c:v>
                </c:pt>
                <c:pt idx="9">
                  <c:v>NMBU</c:v>
                </c:pt>
                <c:pt idx="10">
                  <c:v>NORD</c:v>
                </c:pt>
                <c:pt idx="11">
                  <c:v>NHH</c:v>
                </c:pt>
                <c:pt idx="12">
                  <c:v>HIØ</c:v>
                </c:pt>
              </c:strCache>
            </c:strRef>
          </c:cat>
          <c:val>
            <c:numRef>
              <c:f>'[ny (10).xls]Sheet1'!$C$20:$C$32</c:f>
              <c:numCache>
                <c:formatCode>General</c:formatCode>
                <c:ptCount val="13"/>
                <c:pt idx="0">
                  <c:v>1220</c:v>
                </c:pt>
                <c:pt idx="1">
                  <c:v>273</c:v>
                </c:pt>
                <c:pt idx="2">
                  <c:v>200</c:v>
                </c:pt>
                <c:pt idx="3">
                  <c:v>176</c:v>
                </c:pt>
                <c:pt idx="4">
                  <c:v>153</c:v>
                </c:pt>
                <c:pt idx="5">
                  <c:v>110</c:v>
                </c:pt>
                <c:pt idx="6">
                  <c:v>83</c:v>
                </c:pt>
                <c:pt idx="7">
                  <c:v>70</c:v>
                </c:pt>
                <c:pt idx="8">
                  <c:v>63</c:v>
                </c:pt>
                <c:pt idx="9">
                  <c:v>43</c:v>
                </c:pt>
                <c:pt idx="10">
                  <c:v>32</c:v>
                </c:pt>
                <c:pt idx="11">
                  <c:v>21</c:v>
                </c:pt>
                <c:pt idx="1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A0-410A-917D-2C551FD9C6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6852504"/>
        <c:axId val="606852832"/>
      </c:barChart>
      <c:catAx>
        <c:axId val="606852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6852832"/>
        <c:crosses val="autoZero"/>
        <c:auto val="1"/>
        <c:lblAlgn val="ctr"/>
        <c:lblOffset val="100"/>
        <c:noMultiLvlLbl val="0"/>
      </c:catAx>
      <c:valAx>
        <c:axId val="60685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6852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Møre og Romdsal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B7-44AD-9416-1ED750EC7EC2}"/>
              </c:ext>
            </c:extLst>
          </c:dPt>
          <c:cat>
            <c:strRef>
              <c:f>'[ny (10).xls]Sheet1'!$B$97:$B$110</c:f>
              <c:strCache>
                <c:ptCount val="14"/>
                <c:pt idx="0">
                  <c:v>NTNU</c:v>
                </c:pt>
                <c:pt idx="1">
                  <c:v>HIM</c:v>
                </c:pt>
                <c:pt idx="2">
                  <c:v>HVO</c:v>
                </c:pt>
                <c:pt idx="3">
                  <c:v>UIB</c:v>
                </c:pt>
                <c:pt idx="4">
                  <c:v>UIO</c:v>
                </c:pt>
                <c:pt idx="5">
                  <c:v>HVL</c:v>
                </c:pt>
                <c:pt idx="6">
                  <c:v>OSLOMET</c:v>
                </c:pt>
                <c:pt idx="7">
                  <c:v>HINN</c:v>
                </c:pt>
                <c:pt idx="8">
                  <c:v>NORD</c:v>
                </c:pt>
                <c:pt idx="9">
                  <c:v>USN</c:v>
                </c:pt>
                <c:pt idx="10">
                  <c:v>UIT</c:v>
                </c:pt>
                <c:pt idx="11">
                  <c:v>UIA</c:v>
                </c:pt>
                <c:pt idx="12">
                  <c:v>UIS</c:v>
                </c:pt>
                <c:pt idx="13">
                  <c:v>NMBU</c:v>
                </c:pt>
              </c:strCache>
            </c:strRef>
          </c:cat>
          <c:val>
            <c:numRef>
              <c:f>'[ny (10).xls]Sheet1'!$C$97:$C$110</c:f>
              <c:numCache>
                <c:formatCode>General</c:formatCode>
                <c:ptCount val="14"/>
                <c:pt idx="0">
                  <c:v>2175</c:v>
                </c:pt>
                <c:pt idx="1">
                  <c:v>649</c:v>
                </c:pt>
                <c:pt idx="2">
                  <c:v>629</c:v>
                </c:pt>
                <c:pt idx="3">
                  <c:v>452</c:v>
                </c:pt>
                <c:pt idx="4">
                  <c:v>391</c:v>
                </c:pt>
                <c:pt idx="5">
                  <c:v>314</c:v>
                </c:pt>
                <c:pt idx="6">
                  <c:v>311</c:v>
                </c:pt>
                <c:pt idx="7">
                  <c:v>186</c:v>
                </c:pt>
                <c:pt idx="8">
                  <c:v>160</c:v>
                </c:pt>
                <c:pt idx="9">
                  <c:v>145</c:v>
                </c:pt>
                <c:pt idx="10">
                  <c:v>140</c:v>
                </c:pt>
                <c:pt idx="11">
                  <c:v>104</c:v>
                </c:pt>
                <c:pt idx="12">
                  <c:v>80</c:v>
                </c:pt>
                <c:pt idx="13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B7-44AD-9416-1ED750EC7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7865416"/>
        <c:axId val="597881488"/>
      </c:barChart>
      <c:catAx>
        <c:axId val="597865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7881488"/>
        <c:crosses val="autoZero"/>
        <c:auto val="1"/>
        <c:lblAlgn val="ctr"/>
        <c:lblOffset val="100"/>
        <c:noMultiLvlLbl val="0"/>
      </c:catAx>
      <c:valAx>
        <c:axId val="59788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786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Rogaland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DF-4DEA-8450-E075F562C4FA}"/>
              </c:ext>
            </c:extLst>
          </c:dPt>
          <c:cat>
            <c:strRef>
              <c:f>'[ny (10).xls]Sheet1'!$B$160:$B$172</c:f>
              <c:strCache>
                <c:ptCount val="13"/>
                <c:pt idx="0">
                  <c:v>UIS</c:v>
                </c:pt>
                <c:pt idx="1">
                  <c:v>HVL</c:v>
                </c:pt>
                <c:pt idx="2">
                  <c:v>NTNU</c:v>
                </c:pt>
                <c:pt idx="3">
                  <c:v>UIB</c:v>
                </c:pt>
                <c:pt idx="4">
                  <c:v>UIO</c:v>
                </c:pt>
                <c:pt idx="5">
                  <c:v>UIA</c:v>
                </c:pt>
                <c:pt idx="6">
                  <c:v>OSLOMET</c:v>
                </c:pt>
                <c:pt idx="7">
                  <c:v>USN</c:v>
                </c:pt>
                <c:pt idx="8">
                  <c:v>UIT</c:v>
                </c:pt>
                <c:pt idx="9">
                  <c:v>HINN</c:v>
                </c:pt>
                <c:pt idx="10">
                  <c:v>NMBU</c:v>
                </c:pt>
                <c:pt idx="11">
                  <c:v>NORD</c:v>
                </c:pt>
                <c:pt idx="12">
                  <c:v>NHH</c:v>
                </c:pt>
              </c:strCache>
            </c:strRef>
          </c:cat>
          <c:val>
            <c:numRef>
              <c:f>'[ny (10).xls]Sheet1'!$C$160:$C$172</c:f>
              <c:numCache>
                <c:formatCode>General</c:formatCode>
                <c:ptCount val="13"/>
                <c:pt idx="0">
                  <c:v>4117</c:v>
                </c:pt>
                <c:pt idx="1">
                  <c:v>1127</c:v>
                </c:pt>
                <c:pt idx="2">
                  <c:v>1125</c:v>
                </c:pt>
                <c:pt idx="3">
                  <c:v>1058</c:v>
                </c:pt>
                <c:pt idx="4">
                  <c:v>643</c:v>
                </c:pt>
                <c:pt idx="5">
                  <c:v>623</c:v>
                </c:pt>
                <c:pt idx="6">
                  <c:v>487</c:v>
                </c:pt>
                <c:pt idx="7">
                  <c:v>280</c:v>
                </c:pt>
                <c:pt idx="8">
                  <c:v>249</c:v>
                </c:pt>
                <c:pt idx="9">
                  <c:v>199</c:v>
                </c:pt>
                <c:pt idx="10">
                  <c:v>165</c:v>
                </c:pt>
                <c:pt idx="11">
                  <c:v>133</c:v>
                </c:pt>
                <c:pt idx="12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DF-4DEA-8450-E075F562C4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7863776"/>
        <c:axId val="597873616"/>
      </c:barChart>
      <c:catAx>
        <c:axId val="59786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7873616"/>
        <c:crosses val="autoZero"/>
        <c:auto val="1"/>
        <c:lblAlgn val="ctr"/>
        <c:lblOffset val="100"/>
        <c:noMultiLvlLbl val="0"/>
      </c:catAx>
      <c:valAx>
        <c:axId val="59787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786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30577427821522E-2"/>
          <c:y val="3.4426232740061985E-2"/>
          <c:w val="0.89513867016622917"/>
          <c:h val="0.73295075939784404"/>
        </c:manualLayout>
      </c:layout>
      <c:lineChart>
        <c:grouping val="standard"/>
        <c:varyColors val="0"/>
        <c:ser>
          <c:idx val="0"/>
          <c:order val="0"/>
          <c:tx>
            <c:strRef>
              <c:f>'[ny (1).xls]Sheet1'!$A$2</c:f>
              <c:strCache>
                <c:ptCount val="1"/>
                <c:pt idx="0">
                  <c:v>NMBU</c:v>
                </c:pt>
              </c:strCache>
            </c:strRef>
          </c:tx>
          <c:spPr>
            <a:ln w="28575" cap="rnd">
              <a:solidFill>
                <a:srgbClr val="009D7D"/>
              </a:solidFill>
              <a:round/>
            </a:ln>
            <a:effectLst/>
          </c:spPr>
          <c:marker>
            <c:symbol val="none"/>
          </c:marker>
          <c:cat>
            <c:numRef>
              <c:f>'[ny (1).xls]Sheet1'!$B$1:$H$1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'[ny (1).xls]Sheet1'!$B$2:$H$2</c:f>
              <c:numCache>
                <c:formatCode>General</c:formatCode>
                <c:ptCount val="7"/>
                <c:pt idx="0">
                  <c:v>3.17</c:v>
                </c:pt>
                <c:pt idx="1">
                  <c:v>3.39</c:v>
                </c:pt>
                <c:pt idx="2">
                  <c:v>3.5300000000000002</c:v>
                </c:pt>
                <c:pt idx="3">
                  <c:v>3.3559999999999999</c:v>
                </c:pt>
                <c:pt idx="4">
                  <c:v>3.06</c:v>
                </c:pt>
                <c:pt idx="5">
                  <c:v>3.11</c:v>
                </c:pt>
                <c:pt idx="6">
                  <c:v>2.86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B7-4EAA-9218-304645D13C0A}"/>
            </c:ext>
          </c:extLst>
        </c:ser>
        <c:ser>
          <c:idx val="1"/>
          <c:order val="1"/>
          <c:tx>
            <c:strRef>
              <c:f>'[ny (1).xls]Sheet1'!$A$3</c:f>
              <c:strCache>
                <c:ptCount val="1"/>
                <c:pt idx="0">
                  <c:v>NORD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'[ny (1).xls]Sheet1'!$B$1:$H$1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'[ny (1).xls]Sheet1'!$B$3:$H$3</c:f>
              <c:numCache>
                <c:formatCode>General</c:formatCode>
                <c:ptCount val="7"/>
                <c:pt idx="0">
                  <c:v>1.56</c:v>
                </c:pt>
                <c:pt idx="1">
                  <c:v>1.51</c:v>
                </c:pt>
                <c:pt idx="2">
                  <c:v>1.74</c:v>
                </c:pt>
                <c:pt idx="3">
                  <c:v>1.6520000000000001</c:v>
                </c:pt>
                <c:pt idx="4">
                  <c:v>1.75</c:v>
                </c:pt>
                <c:pt idx="5">
                  <c:v>1.85</c:v>
                </c:pt>
                <c:pt idx="6">
                  <c:v>1.71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B7-4EAA-9218-304645D13C0A}"/>
            </c:ext>
          </c:extLst>
        </c:ser>
        <c:ser>
          <c:idx val="2"/>
          <c:order val="2"/>
          <c:tx>
            <c:strRef>
              <c:f>'[ny (1).xls]Sheet1'!$A$4</c:f>
              <c:strCache>
                <c:ptCount val="1"/>
                <c:pt idx="0">
                  <c:v>NTNU</c:v>
                </c:pt>
              </c:strCache>
            </c:strRef>
          </c:tx>
          <c:spPr>
            <a:ln w="28575" cap="rnd">
              <a:solidFill>
                <a:srgbClr val="0C0087"/>
              </a:solidFill>
              <a:round/>
            </a:ln>
            <a:effectLst/>
          </c:spPr>
          <c:marker>
            <c:symbol val="none"/>
          </c:marker>
          <c:cat>
            <c:numRef>
              <c:f>'[ny (1).xls]Sheet1'!$B$1:$H$1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'[ny (1).xls]Sheet1'!$B$4:$H$4</c:f>
              <c:numCache>
                <c:formatCode>General</c:formatCode>
                <c:ptCount val="7"/>
                <c:pt idx="0">
                  <c:v>2.48</c:v>
                </c:pt>
                <c:pt idx="1">
                  <c:v>2.4699999999999998</c:v>
                </c:pt>
                <c:pt idx="2">
                  <c:v>2.58</c:v>
                </c:pt>
                <c:pt idx="3">
                  <c:v>2.665</c:v>
                </c:pt>
                <c:pt idx="4">
                  <c:v>2.61</c:v>
                </c:pt>
                <c:pt idx="5">
                  <c:v>2.71</c:v>
                </c:pt>
                <c:pt idx="6">
                  <c:v>2.62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FB7-4EAA-9218-304645D13C0A}"/>
            </c:ext>
          </c:extLst>
        </c:ser>
        <c:ser>
          <c:idx val="3"/>
          <c:order val="3"/>
          <c:tx>
            <c:strRef>
              <c:f>'[ny (1).xls]Sheet1'!$A$5</c:f>
              <c:strCache>
                <c:ptCount val="1"/>
                <c:pt idx="0">
                  <c:v>OSLOMET</c:v>
                </c:pt>
              </c:strCache>
            </c:strRef>
          </c:tx>
          <c:spPr>
            <a:ln w="28575" cap="rnd">
              <a:solidFill>
                <a:srgbClr val="FEDC00"/>
              </a:solidFill>
              <a:round/>
            </a:ln>
            <a:effectLst/>
          </c:spPr>
          <c:marker>
            <c:symbol val="none"/>
          </c:marker>
          <c:cat>
            <c:numRef>
              <c:f>'[ny (1).xls]Sheet1'!$B$1:$H$1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'[ny (1).xls]Sheet1'!$B$5:$H$5</c:f>
              <c:numCache>
                <c:formatCode>General</c:formatCode>
                <c:ptCount val="7"/>
                <c:pt idx="0">
                  <c:v>2.93</c:v>
                </c:pt>
                <c:pt idx="1">
                  <c:v>3.1</c:v>
                </c:pt>
                <c:pt idx="2">
                  <c:v>3.14</c:v>
                </c:pt>
                <c:pt idx="3">
                  <c:v>3.4699999999999998</c:v>
                </c:pt>
                <c:pt idx="4">
                  <c:v>3.4</c:v>
                </c:pt>
                <c:pt idx="5">
                  <c:v>3.5</c:v>
                </c:pt>
                <c:pt idx="6">
                  <c:v>3.4699999999999998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FB7-4EAA-9218-304645D13C0A}"/>
            </c:ext>
          </c:extLst>
        </c:ser>
        <c:ser>
          <c:idx val="4"/>
          <c:order val="4"/>
          <c:tx>
            <c:strRef>
              <c:f>'[ny (1).xls]Sheet1'!$A$6</c:f>
              <c:strCache>
                <c:ptCount val="1"/>
                <c:pt idx="0">
                  <c:v>UIA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numRef>
              <c:f>'[ny (1).xls]Sheet1'!$B$1:$H$1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'[ny (1).xls]Sheet1'!$B$6:$H$6</c:f>
              <c:numCache>
                <c:formatCode>General</c:formatCode>
                <c:ptCount val="7"/>
                <c:pt idx="0">
                  <c:v>2.08</c:v>
                </c:pt>
                <c:pt idx="1">
                  <c:v>2.2200000000000002</c:v>
                </c:pt>
                <c:pt idx="2">
                  <c:v>2.46</c:v>
                </c:pt>
                <c:pt idx="3">
                  <c:v>2.2810000000000001</c:v>
                </c:pt>
                <c:pt idx="4">
                  <c:v>2.04</c:v>
                </c:pt>
                <c:pt idx="5">
                  <c:v>2.0699999999999998</c:v>
                </c:pt>
                <c:pt idx="6">
                  <c:v>2.0099999999999998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FB7-4EAA-9218-304645D13C0A}"/>
            </c:ext>
          </c:extLst>
        </c:ser>
        <c:ser>
          <c:idx val="5"/>
          <c:order val="5"/>
          <c:tx>
            <c:strRef>
              <c:f>'[ny (1).xls]Sheet1'!$A$7</c:f>
              <c:strCache>
                <c:ptCount val="1"/>
                <c:pt idx="0">
                  <c:v>UIB</c:v>
                </c:pt>
              </c:strCache>
            </c:strRef>
          </c:tx>
          <c:spPr>
            <a:ln w="28575" cap="rnd">
              <a:solidFill>
                <a:srgbClr val="ED1C24"/>
              </a:solidFill>
              <a:round/>
            </a:ln>
            <a:effectLst/>
          </c:spPr>
          <c:marker>
            <c:symbol val="none"/>
          </c:marker>
          <c:cat>
            <c:numRef>
              <c:f>'[ny (1).xls]Sheet1'!$B$1:$H$1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'[ny (1).xls]Sheet1'!$B$7:$H$7</c:f>
              <c:numCache>
                <c:formatCode>General</c:formatCode>
                <c:ptCount val="7"/>
                <c:pt idx="0">
                  <c:v>2.34</c:v>
                </c:pt>
                <c:pt idx="1">
                  <c:v>2.23</c:v>
                </c:pt>
                <c:pt idx="2">
                  <c:v>2.38</c:v>
                </c:pt>
                <c:pt idx="3">
                  <c:v>2.5380000000000003</c:v>
                </c:pt>
                <c:pt idx="4">
                  <c:v>2.67</c:v>
                </c:pt>
                <c:pt idx="5">
                  <c:v>2.57</c:v>
                </c:pt>
                <c:pt idx="6">
                  <c:v>2.56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FB7-4EAA-9218-304645D13C0A}"/>
            </c:ext>
          </c:extLst>
        </c:ser>
        <c:ser>
          <c:idx val="6"/>
          <c:order val="6"/>
          <c:tx>
            <c:strRef>
              <c:f>'[ny (1).xls]Sheet1'!$A$8</c:f>
              <c:strCache>
                <c:ptCount val="1"/>
                <c:pt idx="0">
                  <c:v>UIO</c:v>
                </c:pt>
              </c:strCache>
            </c:strRef>
          </c:tx>
          <c:spPr>
            <a:ln w="28575" cap="rnd">
              <a:solidFill>
                <a:srgbClr val="ED1C24"/>
              </a:solidFill>
              <a:round/>
            </a:ln>
            <a:effectLst/>
          </c:spPr>
          <c:marker>
            <c:symbol val="none"/>
          </c:marker>
          <c:cat>
            <c:numRef>
              <c:f>'[ny (1).xls]Sheet1'!$B$1:$H$1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'[ny (1).xls]Sheet1'!$B$8:$H$8</c:f>
              <c:numCache>
                <c:formatCode>General</c:formatCode>
                <c:ptCount val="7"/>
                <c:pt idx="0">
                  <c:v>2.89</c:v>
                </c:pt>
                <c:pt idx="1">
                  <c:v>2.87</c:v>
                </c:pt>
                <c:pt idx="2">
                  <c:v>2.96</c:v>
                </c:pt>
                <c:pt idx="3">
                  <c:v>2.9590000000000001</c:v>
                </c:pt>
                <c:pt idx="4">
                  <c:v>3.05</c:v>
                </c:pt>
                <c:pt idx="5">
                  <c:v>3.12</c:v>
                </c:pt>
                <c:pt idx="6">
                  <c:v>2.96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FB7-4EAA-9218-304645D13C0A}"/>
            </c:ext>
          </c:extLst>
        </c:ser>
        <c:ser>
          <c:idx val="7"/>
          <c:order val="7"/>
          <c:tx>
            <c:strRef>
              <c:f>'[ny (1).xls]Sheet1'!$A$9</c:f>
              <c:strCache>
                <c:ptCount val="1"/>
                <c:pt idx="0">
                  <c:v>UIS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'[ny (1).xls]Sheet1'!$B$1:$H$1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'[ny (1).xls]Sheet1'!$B$9:$H$9</c:f>
              <c:numCache>
                <c:formatCode>General</c:formatCode>
                <c:ptCount val="7"/>
                <c:pt idx="0">
                  <c:v>2.42</c:v>
                </c:pt>
                <c:pt idx="1">
                  <c:v>2.39</c:v>
                </c:pt>
                <c:pt idx="2">
                  <c:v>2.62</c:v>
                </c:pt>
                <c:pt idx="3">
                  <c:v>2.6930000000000001</c:v>
                </c:pt>
                <c:pt idx="4">
                  <c:v>2.54</c:v>
                </c:pt>
                <c:pt idx="5">
                  <c:v>2.66</c:v>
                </c:pt>
                <c:pt idx="6">
                  <c:v>2.64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FB7-4EAA-9218-304645D13C0A}"/>
            </c:ext>
          </c:extLst>
        </c:ser>
        <c:ser>
          <c:idx val="8"/>
          <c:order val="8"/>
          <c:tx>
            <c:strRef>
              <c:f>'[ny (1).xls]Sheet1'!$A$10</c:f>
              <c:strCache>
                <c:ptCount val="1"/>
                <c:pt idx="0">
                  <c:v>UIT</c:v>
                </c:pt>
              </c:strCache>
            </c:strRef>
          </c:tx>
          <c:spPr>
            <a:ln w="28575" cap="rnd">
              <a:solidFill>
                <a:srgbClr val="F7A7CF"/>
              </a:solidFill>
              <a:round/>
            </a:ln>
            <a:effectLst/>
          </c:spPr>
          <c:marker>
            <c:symbol val="none"/>
          </c:marker>
          <c:cat>
            <c:numRef>
              <c:f>'[ny (1).xls]Sheet1'!$B$1:$H$1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'[ny (1).xls]Sheet1'!$B$10:$H$10</c:f>
              <c:numCache>
                <c:formatCode>General</c:formatCode>
                <c:ptCount val="7"/>
                <c:pt idx="0">
                  <c:v>1.46</c:v>
                </c:pt>
                <c:pt idx="1">
                  <c:v>1.6099999999999999</c:v>
                </c:pt>
                <c:pt idx="2">
                  <c:v>1.6400000000000001</c:v>
                </c:pt>
                <c:pt idx="3">
                  <c:v>1.5939999999999999</c:v>
                </c:pt>
                <c:pt idx="4">
                  <c:v>1.8</c:v>
                </c:pt>
                <c:pt idx="5">
                  <c:v>1.8199999999999998</c:v>
                </c:pt>
                <c:pt idx="6">
                  <c:v>1.52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FB7-4EAA-9218-304645D13C0A}"/>
            </c:ext>
          </c:extLst>
        </c:ser>
        <c:ser>
          <c:idx val="9"/>
          <c:order val="9"/>
          <c:tx>
            <c:strRef>
              <c:f>'[ny (1).xls]Sheet1'!$A$11</c:f>
              <c:strCache>
                <c:ptCount val="1"/>
                <c:pt idx="0">
                  <c:v>USN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'[ny (1).xls]Sheet1'!$B$1:$H$1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'[ny (1).xls]Sheet1'!$B$11:$H$11</c:f>
              <c:numCache>
                <c:formatCode>General</c:formatCode>
                <c:ptCount val="7"/>
                <c:pt idx="0">
                  <c:v>1.74</c:v>
                </c:pt>
                <c:pt idx="1">
                  <c:v>1.76</c:v>
                </c:pt>
                <c:pt idx="2">
                  <c:v>1.8399999999999999</c:v>
                </c:pt>
                <c:pt idx="3">
                  <c:v>1.7170000000000001</c:v>
                </c:pt>
                <c:pt idx="4">
                  <c:v>2.02</c:v>
                </c:pt>
                <c:pt idx="5">
                  <c:v>2.1</c:v>
                </c:pt>
                <c:pt idx="6">
                  <c:v>2.04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FB7-4EAA-9218-304645D13C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6203464"/>
        <c:axId val="496202808"/>
      </c:lineChart>
      <c:catAx>
        <c:axId val="496203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96202808"/>
        <c:crosses val="autoZero"/>
        <c:auto val="1"/>
        <c:lblAlgn val="ctr"/>
        <c:lblOffset val="100"/>
        <c:noMultiLvlLbl val="0"/>
      </c:catAx>
      <c:valAx>
        <c:axId val="496202808"/>
        <c:scaling>
          <c:orientation val="minMax"/>
          <c:max val="3.6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96203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Sogn og Fjordane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AA-4F34-8772-C90DBBF0769A}"/>
              </c:ext>
            </c:extLst>
          </c:dPt>
          <c:cat>
            <c:strRef>
              <c:f>'[ny (10).xls]Sheet1'!$B$176:$B$187</c:f>
              <c:strCache>
                <c:ptCount val="12"/>
                <c:pt idx="0">
                  <c:v>HVL</c:v>
                </c:pt>
                <c:pt idx="1">
                  <c:v>UIB</c:v>
                </c:pt>
                <c:pt idx="2">
                  <c:v>NTNU</c:v>
                </c:pt>
                <c:pt idx="3">
                  <c:v>UIO</c:v>
                </c:pt>
                <c:pt idx="4">
                  <c:v>HVO</c:v>
                </c:pt>
                <c:pt idx="5">
                  <c:v>OSLOMET</c:v>
                </c:pt>
                <c:pt idx="6">
                  <c:v>UIT</c:v>
                </c:pt>
                <c:pt idx="7">
                  <c:v>NORD</c:v>
                </c:pt>
                <c:pt idx="8">
                  <c:v>USN</c:v>
                </c:pt>
                <c:pt idx="9">
                  <c:v>UIS</c:v>
                </c:pt>
                <c:pt idx="10">
                  <c:v>UIA</c:v>
                </c:pt>
                <c:pt idx="11">
                  <c:v>NMBU</c:v>
                </c:pt>
              </c:strCache>
            </c:strRef>
          </c:cat>
          <c:val>
            <c:numRef>
              <c:f>'[ny (10).xls]Sheet1'!$C$176:$C$187</c:f>
              <c:numCache>
                <c:formatCode>General</c:formatCode>
                <c:ptCount val="12"/>
                <c:pt idx="0">
                  <c:v>944</c:v>
                </c:pt>
                <c:pt idx="1">
                  <c:v>417</c:v>
                </c:pt>
                <c:pt idx="2">
                  <c:v>298</c:v>
                </c:pt>
                <c:pt idx="3">
                  <c:v>124</c:v>
                </c:pt>
                <c:pt idx="4">
                  <c:v>117</c:v>
                </c:pt>
                <c:pt idx="5">
                  <c:v>112</c:v>
                </c:pt>
                <c:pt idx="6">
                  <c:v>64</c:v>
                </c:pt>
                <c:pt idx="7">
                  <c:v>61</c:v>
                </c:pt>
                <c:pt idx="8">
                  <c:v>56</c:v>
                </c:pt>
                <c:pt idx="9">
                  <c:v>40</c:v>
                </c:pt>
                <c:pt idx="10">
                  <c:v>38</c:v>
                </c:pt>
                <c:pt idx="1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AA-4F34-8772-C90DBBF076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5555392"/>
        <c:axId val="485553752"/>
      </c:barChart>
      <c:catAx>
        <c:axId val="48555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85553752"/>
        <c:crosses val="autoZero"/>
        <c:auto val="1"/>
        <c:lblAlgn val="ctr"/>
        <c:lblOffset val="100"/>
        <c:noMultiLvlLbl val="0"/>
      </c:catAx>
      <c:valAx>
        <c:axId val="485553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85555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Hordaland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81-41A0-904A-A4629AB04099}"/>
              </c:ext>
            </c:extLst>
          </c:dPt>
          <c:cat>
            <c:strRef>
              <c:f>'[ny (10).xls]Sheet1'!$B$82:$B$93</c:f>
              <c:strCache>
                <c:ptCount val="12"/>
                <c:pt idx="0">
                  <c:v>UIB</c:v>
                </c:pt>
                <c:pt idx="1">
                  <c:v>HVL</c:v>
                </c:pt>
                <c:pt idx="2">
                  <c:v>NTNU</c:v>
                </c:pt>
                <c:pt idx="3">
                  <c:v>UIO</c:v>
                </c:pt>
                <c:pt idx="4">
                  <c:v>NHH</c:v>
                </c:pt>
                <c:pt idx="5">
                  <c:v>UIS</c:v>
                </c:pt>
                <c:pt idx="6">
                  <c:v>OSLOMET</c:v>
                </c:pt>
                <c:pt idx="7">
                  <c:v>UIT</c:v>
                </c:pt>
                <c:pt idx="8">
                  <c:v>USN</c:v>
                </c:pt>
                <c:pt idx="9">
                  <c:v>UIA</c:v>
                </c:pt>
                <c:pt idx="10">
                  <c:v>NMBU</c:v>
                </c:pt>
                <c:pt idx="11">
                  <c:v>NORD</c:v>
                </c:pt>
              </c:strCache>
            </c:strRef>
          </c:cat>
          <c:val>
            <c:numRef>
              <c:f>'[ny (10).xls]Sheet1'!$C$82:$C$93</c:f>
              <c:numCache>
                <c:formatCode>General</c:formatCode>
                <c:ptCount val="12"/>
                <c:pt idx="0">
                  <c:v>4614</c:v>
                </c:pt>
                <c:pt idx="1">
                  <c:v>4046</c:v>
                </c:pt>
                <c:pt idx="2">
                  <c:v>1218</c:v>
                </c:pt>
                <c:pt idx="3">
                  <c:v>528</c:v>
                </c:pt>
                <c:pt idx="4">
                  <c:v>387</c:v>
                </c:pt>
                <c:pt idx="5">
                  <c:v>380</c:v>
                </c:pt>
                <c:pt idx="6">
                  <c:v>379</c:v>
                </c:pt>
                <c:pt idx="7">
                  <c:v>260</c:v>
                </c:pt>
                <c:pt idx="8">
                  <c:v>222</c:v>
                </c:pt>
                <c:pt idx="9">
                  <c:v>211</c:v>
                </c:pt>
                <c:pt idx="10">
                  <c:v>186</c:v>
                </c:pt>
                <c:pt idx="11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81-41A0-904A-A4629AB040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5675488"/>
        <c:axId val="605675816"/>
      </c:barChart>
      <c:catAx>
        <c:axId val="60567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5675816"/>
        <c:crosses val="autoZero"/>
        <c:auto val="1"/>
        <c:lblAlgn val="ctr"/>
        <c:lblOffset val="100"/>
        <c:noMultiLvlLbl val="0"/>
      </c:catAx>
      <c:valAx>
        <c:axId val="605675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567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Trøndelag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A9-4956-A35A-A581A424D4A4}"/>
              </c:ext>
            </c:extLst>
          </c:dPt>
          <c:cat>
            <c:strRef>
              <c:f>'[ny (10).xls]Sheet1'!$B$234:$B$244</c:f>
              <c:strCache>
                <c:ptCount val="11"/>
                <c:pt idx="0">
                  <c:v>NTNU</c:v>
                </c:pt>
                <c:pt idx="1">
                  <c:v>NORD</c:v>
                </c:pt>
                <c:pt idx="2">
                  <c:v>UIO</c:v>
                </c:pt>
                <c:pt idx="3">
                  <c:v>UIT</c:v>
                </c:pt>
                <c:pt idx="4">
                  <c:v>HINN</c:v>
                </c:pt>
                <c:pt idx="5">
                  <c:v>OSLOMET</c:v>
                </c:pt>
                <c:pt idx="6">
                  <c:v>UIB</c:v>
                </c:pt>
                <c:pt idx="7">
                  <c:v>USN</c:v>
                </c:pt>
                <c:pt idx="8">
                  <c:v>NMBU</c:v>
                </c:pt>
                <c:pt idx="9">
                  <c:v>UIS</c:v>
                </c:pt>
                <c:pt idx="10">
                  <c:v>UIA</c:v>
                </c:pt>
              </c:strCache>
            </c:strRef>
          </c:cat>
          <c:val>
            <c:numRef>
              <c:f>'[ny (10).xls]Sheet1'!$C$234:$C$244</c:f>
              <c:numCache>
                <c:formatCode>General</c:formatCode>
                <c:ptCount val="11"/>
                <c:pt idx="0">
                  <c:v>6950</c:v>
                </c:pt>
                <c:pt idx="1">
                  <c:v>1659</c:v>
                </c:pt>
                <c:pt idx="2">
                  <c:v>659</c:v>
                </c:pt>
                <c:pt idx="3">
                  <c:v>426</c:v>
                </c:pt>
                <c:pt idx="4">
                  <c:v>412</c:v>
                </c:pt>
                <c:pt idx="5">
                  <c:v>403</c:v>
                </c:pt>
                <c:pt idx="6">
                  <c:v>375</c:v>
                </c:pt>
                <c:pt idx="7">
                  <c:v>209</c:v>
                </c:pt>
                <c:pt idx="8">
                  <c:v>165</c:v>
                </c:pt>
                <c:pt idx="9">
                  <c:v>154</c:v>
                </c:pt>
                <c:pt idx="10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A9-4956-A35A-A581A424D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7803064"/>
        <c:axId val="497802408"/>
      </c:barChart>
      <c:catAx>
        <c:axId val="497803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97802408"/>
        <c:crosses val="autoZero"/>
        <c:auto val="1"/>
        <c:lblAlgn val="ctr"/>
        <c:lblOffset val="100"/>
        <c:noMultiLvlLbl val="0"/>
      </c:catAx>
      <c:valAx>
        <c:axId val="497802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97803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Nordland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68-4651-B479-CB6FBDCC9B6C}"/>
              </c:ext>
            </c:extLst>
          </c:dPt>
          <c:cat>
            <c:strRef>
              <c:f>'[ny (10).xls]Sheet1'!$B$114:$B$124</c:f>
              <c:strCache>
                <c:ptCount val="11"/>
                <c:pt idx="0">
                  <c:v>NORD</c:v>
                </c:pt>
                <c:pt idx="1">
                  <c:v>NTNU</c:v>
                </c:pt>
                <c:pt idx="2">
                  <c:v>UIT</c:v>
                </c:pt>
                <c:pt idx="3">
                  <c:v>UIO</c:v>
                </c:pt>
                <c:pt idx="4">
                  <c:v>OSLOMET</c:v>
                </c:pt>
                <c:pt idx="5">
                  <c:v>USN</c:v>
                </c:pt>
                <c:pt idx="6">
                  <c:v>UIB</c:v>
                </c:pt>
                <c:pt idx="7">
                  <c:v>HINN</c:v>
                </c:pt>
                <c:pt idx="8">
                  <c:v>UIA</c:v>
                </c:pt>
                <c:pt idx="9">
                  <c:v>NMBU</c:v>
                </c:pt>
                <c:pt idx="10">
                  <c:v>UIS</c:v>
                </c:pt>
              </c:strCache>
            </c:strRef>
          </c:cat>
          <c:val>
            <c:numRef>
              <c:f>'[ny (10).xls]Sheet1'!$C$114:$C$124</c:f>
              <c:numCache>
                <c:formatCode>General</c:formatCode>
                <c:ptCount val="11"/>
                <c:pt idx="0">
                  <c:v>2004</c:v>
                </c:pt>
                <c:pt idx="1">
                  <c:v>1180</c:v>
                </c:pt>
                <c:pt idx="2">
                  <c:v>1150</c:v>
                </c:pt>
                <c:pt idx="3">
                  <c:v>252</c:v>
                </c:pt>
                <c:pt idx="4">
                  <c:v>206</c:v>
                </c:pt>
                <c:pt idx="5">
                  <c:v>125</c:v>
                </c:pt>
                <c:pt idx="6">
                  <c:v>107</c:v>
                </c:pt>
                <c:pt idx="7">
                  <c:v>104</c:v>
                </c:pt>
                <c:pt idx="8">
                  <c:v>63</c:v>
                </c:pt>
                <c:pt idx="9">
                  <c:v>61</c:v>
                </c:pt>
                <c:pt idx="1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68-4651-B479-CB6FBDCC9B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5685984"/>
        <c:axId val="605681392"/>
      </c:barChart>
      <c:catAx>
        <c:axId val="60568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5681392"/>
        <c:crosses val="autoZero"/>
        <c:auto val="1"/>
        <c:lblAlgn val="ctr"/>
        <c:lblOffset val="100"/>
        <c:noMultiLvlLbl val="0"/>
      </c:catAx>
      <c:valAx>
        <c:axId val="60568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568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Finnmark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C5-4EF6-83DB-80FA247C27D9}"/>
              </c:ext>
            </c:extLst>
          </c:dPt>
          <c:cat>
            <c:strRef>
              <c:f>'[ny (10).xls]Sheet1'!$B$51:$B$61</c:f>
              <c:strCache>
                <c:ptCount val="11"/>
                <c:pt idx="0">
                  <c:v>UIT</c:v>
                </c:pt>
                <c:pt idx="1">
                  <c:v>NTNU</c:v>
                </c:pt>
                <c:pt idx="2">
                  <c:v>UIO</c:v>
                </c:pt>
                <c:pt idx="3">
                  <c:v>NORD</c:v>
                </c:pt>
                <c:pt idx="4">
                  <c:v>OSLOMET</c:v>
                </c:pt>
                <c:pt idx="5">
                  <c:v>USN</c:v>
                </c:pt>
                <c:pt idx="6">
                  <c:v>HINN</c:v>
                </c:pt>
                <c:pt idx="7">
                  <c:v>UIB</c:v>
                </c:pt>
                <c:pt idx="8">
                  <c:v>UIA</c:v>
                </c:pt>
                <c:pt idx="9">
                  <c:v>NMBU</c:v>
                </c:pt>
                <c:pt idx="10">
                  <c:v>UIS</c:v>
                </c:pt>
              </c:strCache>
            </c:strRef>
          </c:cat>
          <c:val>
            <c:numRef>
              <c:f>'[ny (10).xls]Sheet1'!$C$51:$C$61</c:f>
              <c:numCache>
                <c:formatCode>General</c:formatCode>
                <c:ptCount val="11"/>
                <c:pt idx="0">
                  <c:v>1121</c:v>
                </c:pt>
                <c:pt idx="1">
                  <c:v>194</c:v>
                </c:pt>
                <c:pt idx="2">
                  <c:v>88</c:v>
                </c:pt>
                <c:pt idx="3">
                  <c:v>80</c:v>
                </c:pt>
                <c:pt idx="4">
                  <c:v>67</c:v>
                </c:pt>
                <c:pt idx="5">
                  <c:v>61</c:v>
                </c:pt>
                <c:pt idx="6">
                  <c:v>57</c:v>
                </c:pt>
                <c:pt idx="7">
                  <c:v>45</c:v>
                </c:pt>
                <c:pt idx="8">
                  <c:v>24</c:v>
                </c:pt>
                <c:pt idx="9">
                  <c:v>19</c:v>
                </c:pt>
                <c:pt idx="1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C5-4EF6-83DB-80FA247C27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7864432"/>
        <c:axId val="597871976"/>
      </c:barChart>
      <c:catAx>
        <c:axId val="59786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7871976"/>
        <c:crosses val="autoZero"/>
        <c:auto val="1"/>
        <c:lblAlgn val="ctr"/>
        <c:lblOffset val="100"/>
        <c:noMultiLvlLbl val="0"/>
      </c:catAx>
      <c:valAx>
        <c:axId val="597871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786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Troms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7A-4BEE-95E1-3A5525A2AC6D}"/>
              </c:ext>
            </c:extLst>
          </c:dPt>
          <c:cat>
            <c:strRef>
              <c:f>'[ny (10).xls]Sheet1'!$B$218:$B$230</c:f>
              <c:strCache>
                <c:ptCount val="13"/>
                <c:pt idx="0">
                  <c:v>UIT</c:v>
                </c:pt>
                <c:pt idx="1">
                  <c:v>NTNU</c:v>
                </c:pt>
                <c:pt idx="2">
                  <c:v>UIO</c:v>
                </c:pt>
                <c:pt idx="3">
                  <c:v>NORD</c:v>
                </c:pt>
                <c:pt idx="4">
                  <c:v>OSLOMET</c:v>
                </c:pt>
                <c:pt idx="5">
                  <c:v>UIB</c:v>
                </c:pt>
                <c:pt idx="6">
                  <c:v>USN</c:v>
                </c:pt>
                <c:pt idx="7">
                  <c:v>HINN</c:v>
                </c:pt>
                <c:pt idx="8">
                  <c:v>PHS</c:v>
                </c:pt>
                <c:pt idx="9">
                  <c:v>NMBU</c:v>
                </c:pt>
                <c:pt idx="10">
                  <c:v>UIA</c:v>
                </c:pt>
                <c:pt idx="11">
                  <c:v>HVL</c:v>
                </c:pt>
                <c:pt idx="12">
                  <c:v>UIS</c:v>
                </c:pt>
              </c:strCache>
            </c:strRef>
          </c:cat>
          <c:val>
            <c:numRef>
              <c:f>'[ny (10).xls]Sheet1'!$C$218:$C$230</c:f>
              <c:numCache>
                <c:formatCode>General</c:formatCode>
                <c:ptCount val="13"/>
                <c:pt idx="0">
                  <c:v>2913</c:v>
                </c:pt>
                <c:pt idx="1">
                  <c:v>508</c:v>
                </c:pt>
                <c:pt idx="2">
                  <c:v>205</c:v>
                </c:pt>
                <c:pt idx="3">
                  <c:v>197</c:v>
                </c:pt>
                <c:pt idx="4">
                  <c:v>164</c:v>
                </c:pt>
                <c:pt idx="5">
                  <c:v>101</c:v>
                </c:pt>
                <c:pt idx="6">
                  <c:v>101</c:v>
                </c:pt>
                <c:pt idx="7">
                  <c:v>70</c:v>
                </c:pt>
                <c:pt idx="8">
                  <c:v>69</c:v>
                </c:pt>
                <c:pt idx="9">
                  <c:v>50</c:v>
                </c:pt>
                <c:pt idx="10">
                  <c:v>45</c:v>
                </c:pt>
                <c:pt idx="11">
                  <c:v>40</c:v>
                </c:pt>
                <c:pt idx="1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7A-4BEE-95E1-3A5525A2AC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6642776"/>
        <c:axId val="616643760"/>
      </c:barChart>
      <c:catAx>
        <c:axId val="616642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16643760"/>
        <c:crosses val="autoZero"/>
        <c:auto val="1"/>
        <c:lblAlgn val="ctr"/>
        <c:lblOffset val="100"/>
        <c:noMultiLvlLbl val="0"/>
      </c:catAx>
      <c:valAx>
        <c:axId val="616643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16642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9D7D"/>
            </a:solidFill>
            <a:ln>
              <a:noFill/>
            </a:ln>
            <a:effectLst/>
          </c:spPr>
          <c:invertIfNegative val="0"/>
          <c:cat>
            <c:strRef>
              <c:f>Sheet1!$E$7:$E$23</c:f>
              <c:strCache>
                <c:ptCount val="17"/>
                <c:pt idx="0">
                  <c:v>Oslo</c:v>
                </c:pt>
                <c:pt idx="1">
                  <c:v>Akershus</c:v>
                </c:pt>
                <c:pt idx="2">
                  <c:v>Buskerud</c:v>
                </c:pt>
                <c:pt idx="3">
                  <c:v>Vestfold</c:v>
                </c:pt>
                <c:pt idx="4">
                  <c:v>Hedmark</c:v>
                </c:pt>
                <c:pt idx="5">
                  <c:v>Telemark</c:v>
                </c:pt>
                <c:pt idx="6">
                  <c:v>Oppland</c:v>
                </c:pt>
                <c:pt idx="7">
                  <c:v>Vest-Agder</c:v>
                </c:pt>
                <c:pt idx="8">
                  <c:v>Aust-Agder</c:v>
                </c:pt>
                <c:pt idx="9">
                  <c:v>Møre og Romsdal</c:v>
                </c:pt>
                <c:pt idx="10">
                  <c:v>Rogaland</c:v>
                </c:pt>
                <c:pt idx="11">
                  <c:v>Trøndelag</c:v>
                </c:pt>
                <c:pt idx="12">
                  <c:v>Sogn og Fjordane</c:v>
                </c:pt>
                <c:pt idx="13">
                  <c:v>Finnmark</c:v>
                </c:pt>
                <c:pt idx="14">
                  <c:v>Nordland</c:v>
                </c:pt>
                <c:pt idx="15">
                  <c:v>Troms</c:v>
                </c:pt>
                <c:pt idx="16">
                  <c:v>Hordaland</c:v>
                </c:pt>
              </c:strCache>
            </c:strRef>
          </c:cat>
          <c:val>
            <c:numRef>
              <c:f>Sheet1!$F$7:$F$23</c:f>
              <c:numCache>
                <c:formatCode>0%</c:formatCode>
                <c:ptCount val="17"/>
                <c:pt idx="0" formatCode="0.0\ %">
                  <c:v>0.32889679031328078</c:v>
                </c:pt>
                <c:pt idx="1">
                  <c:v>0.21099895123230206</c:v>
                </c:pt>
                <c:pt idx="2" formatCode="0.0\ %">
                  <c:v>0.15615859603509913</c:v>
                </c:pt>
                <c:pt idx="3" formatCode="0.0\ %">
                  <c:v>0.13120630937443986</c:v>
                </c:pt>
                <c:pt idx="4" formatCode="0.0\ %">
                  <c:v>0.11092783505154639</c:v>
                </c:pt>
                <c:pt idx="5" formatCode="0.0\ %">
                  <c:v>0.10377588306942753</c:v>
                </c:pt>
                <c:pt idx="6" formatCode="0.0\ %">
                  <c:v>9.657811796488068E-2</c:v>
                </c:pt>
                <c:pt idx="7" formatCode="0.0\ %">
                  <c:v>8.0470001780309774E-2</c:v>
                </c:pt>
                <c:pt idx="8" formatCode="0.0\ %">
                  <c:v>7.412898443291327E-2</c:v>
                </c:pt>
                <c:pt idx="9" formatCode="0.0\ %">
                  <c:v>6.0846560846560843E-2</c:v>
                </c:pt>
                <c:pt idx="10" formatCode="0.0\ %">
                  <c:v>5.5651722347239051E-2</c:v>
                </c:pt>
                <c:pt idx="11" formatCode="0.0\ %">
                  <c:v>5.1597243971186972E-2</c:v>
                </c:pt>
                <c:pt idx="12" formatCode="0.0\ %">
                  <c:v>4.7491382612026047E-2</c:v>
                </c:pt>
                <c:pt idx="13" formatCode="0.0\ %">
                  <c:v>4.5666839647119872E-2</c:v>
                </c:pt>
                <c:pt idx="14" formatCode="0.0\ %">
                  <c:v>4.4195019291476678E-2</c:v>
                </c:pt>
                <c:pt idx="15" formatCode="0.0\ %">
                  <c:v>4.3972543972543972E-2</c:v>
                </c:pt>
                <c:pt idx="16" formatCode="0.0\ %">
                  <c:v>3.6710004866856709E-2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D5-478E-B1F4-3B303EF1B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9950072"/>
        <c:axId val="599951712"/>
      </c:barChart>
      <c:catAx>
        <c:axId val="599950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9951712"/>
        <c:crosses val="autoZero"/>
        <c:auto val="1"/>
        <c:lblAlgn val="ctr"/>
        <c:lblOffset val="100"/>
        <c:noMultiLvlLbl val="0"/>
      </c:catAx>
      <c:valAx>
        <c:axId val="59995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 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99950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Sheet1!$K$15</c:f>
              <c:strCache>
                <c:ptCount val="1"/>
                <c:pt idx="0">
                  <c:v>TF</c:v>
                </c:pt>
              </c:strCache>
            </c:strRef>
          </c:tx>
          <c:spPr>
            <a:ln w="28575" cap="rnd">
              <a:solidFill>
                <a:srgbClr val="F7A7CF"/>
              </a:solidFill>
              <a:round/>
            </a:ln>
            <a:effectLst/>
          </c:spPr>
          <c:marker>
            <c:symbol val="none"/>
          </c:marker>
          <c:cat>
            <c:numRef>
              <c:f>Sheet1!$L$14:$P$14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Sheet1!$L$15:$P$15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0.7</c:v>
                </c:pt>
                <c:pt idx="2">
                  <c:v>0.9</c:v>
                </c:pt>
                <c:pt idx="3">
                  <c:v>1.1000000000000001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B1-4F8C-8B69-707D24A0EA07}"/>
            </c:ext>
          </c:extLst>
        </c:ser>
        <c:ser>
          <c:idx val="1"/>
          <c:order val="1"/>
          <c:tx>
            <c:strRef>
              <c:f>Sheet1!$K$16</c:f>
              <c:strCache>
                <c:ptCount val="1"/>
                <c:pt idx="0">
                  <c:v>JF</c:v>
                </c:pt>
              </c:strCache>
            </c:strRef>
          </c:tx>
          <c:spPr>
            <a:ln w="28575" cap="rnd">
              <a:solidFill>
                <a:srgbClr val="32868D"/>
              </a:solidFill>
              <a:round/>
            </a:ln>
            <a:effectLst/>
          </c:spPr>
          <c:marker>
            <c:symbol val="none"/>
          </c:marker>
          <c:cat>
            <c:numRef>
              <c:f>Sheet1!$L$14:$P$14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Sheet1!$L$16:$P$16</c:f>
              <c:numCache>
                <c:formatCode>General</c:formatCode>
                <c:ptCount val="5"/>
                <c:pt idx="0">
                  <c:v>6.7</c:v>
                </c:pt>
                <c:pt idx="1">
                  <c:v>6.5</c:v>
                </c:pt>
                <c:pt idx="2">
                  <c:v>6.7</c:v>
                </c:pt>
                <c:pt idx="3">
                  <c:v>6.7</c:v>
                </c:pt>
                <c:pt idx="4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B1-4F8C-8B69-707D24A0EA07}"/>
            </c:ext>
          </c:extLst>
        </c:ser>
        <c:ser>
          <c:idx val="2"/>
          <c:order val="2"/>
          <c:tx>
            <c:strRef>
              <c:f>Sheet1!$K$17</c:f>
              <c:strCache>
                <c:ptCount val="1"/>
                <c:pt idx="0">
                  <c:v>HF</c:v>
                </c:pt>
              </c:strCache>
            </c:strRef>
          </c:tx>
          <c:spPr>
            <a:ln w="28575" cap="rnd">
              <a:solidFill>
                <a:srgbClr val="262692"/>
              </a:solidFill>
              <a:round/>
            </a:ln>
            <a:effectLst/>
          </c:spPr>
          <c:marker>
            <c:symbol val="none"/>
          </c:marker>
          <c:cat>
            <c:numRef>
              <c:f>Sheet1!$L$14:$P$14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Sheet1!$L$17:$P$17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2.1</c:v>
                </c:pt>
                <c:pt idx="3">
                  <c:v>2.1</c:v>
                </c:pt>
                <c:pt idx="4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6B1-4F8C-8B69-707D24A0EA07}"/>
            </c:ext>
          </c:extLst>
        </c:ser>
        <c:ser>
          <c:idx val="3"/>
          <c:order val="3"/>
          <c:tx>
            <c:strRef>
              <c:f>Sheet1!$K$18</c:f>
              <c:strCache>
                <c:ptCount val="1"/>
                <c:pt idx="0">
                  <c:v>MN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Sheet1!$L$14:$P$14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Sheet1!$L$18:$P$18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2.4</c:v>
                </c:pt>
                <c:pt idx="3">
                  <c:v>2.2000000000000002</c:v>
                </c:pt>
                <c:pt idx="4">
                  <c:v>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6B1-4F8C-8B69-707D24A0EA07}"/>
            </c:ext>
          </c:extLst>
        </c:ser>
        <c:ser>
          <c:idx val="4"/>
          <c:order val="4"/>
          <c:tx>
            <c:strRef>
              <c:f>Sheet1!$K$19</c:f>
              <c:strCache>
                <c:ptCount val="1"/>
                <c:pt idx="0">
                  <c:v>OD</c:v>
                </c:pt>
              </c:strCache>
            </c:strRef>
          </c:tx>
          <c:spPr>
            <a:ln w="28575" cap="rnd">
              <a:solidFill>
                <a:srgbClr val="BCBCE9"/>
              </a:solidFill>
              <a:round/>
            </a:ln>
            <a:effectLst/>
          </c:spPr>
          <c:marker>
            <c:symbol val="none"/>
          </c:marker>
          <c:cat>
            <c:numRef>
              <c:f>Sheet1!$L$14:$P$14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Sheet1!$L$19:$P$19</c:f>
              <c:numCache>
                <c:formatCode>General</c:formatCode>
                <c:ptCount val="5"/>
                <c:pt idx="0">
                  <c:v>4.7</c:v>
                </c:pt>
                <c:pt idx="1">
                  <c:v>4.7</c:v>
                </c:pt>
                <c:pt idx="2">
                  <c:v>4.5</c:v>
                </c:pt>
                <c:pt idx="3">
                  <c:v>4.8</c:v>
                </c:pt>
                <c:pt idx="4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6B1-4F8C-8B69-707D24A0EA07}"/>
            </c:ext>
          </c:extLst>
        </c:ser>
        <c:ser>
          <c:idx val="5"/>
          <c:order val="5"/>
          <c:tx>
            <c:strRef>
              <c:f>Sheet1!$K$20</c:f>
              <c:strCache>
                <c:ptCount val="1"/>
                <c:pt idx="0">
                  <c:v>SV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Sheet1!$L$14:$P$14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Sheet1!$L$20:$P$20</c:f>
              <c:numCache>
                <c:formatCode>General</c:formatCode>
                <c:ptCount val="5"/>
                <c:pt idx="0">
                  <c:v>3.7</c:v>
                </c:pt>
                <c:pt idx="1">
                  <c:v>3.8</c:v>
                </c:pt>
                <c:pt idx="2">
                  <c:v>3.7</c:v>
                </c:pt>
                <c:pt idx="3">
                  <c:v>4.0999999999999996</c:v>
                </c:pt>
                <c:pt idx="4">
                  <c:v>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6B1-4F8C-8B69-707D24A0EA07}"/>
            </c:ext>
          </c:extLst>
        </c:ser>
        <c:ser>
          <c:idx val="6"/>
          <c:order val="6"/>
          <c:tx>
            <c:strRef>
              <c:f>Sheet1!$K$21</c:f>
              <c:strCache>
                <c:ptCount val="1"/>
                <c:pt idx="0">
                  <c:v>UV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Sheet1!$L$14:$P$14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Sheet1!$L$21:$P$21</c:f>
              <c:numCache>
                <c:formatCode>General</c:formatCode>
                <c:ptCount val="5"/>
                <c:pt idx="0">
                  <c:v>2.1</c:v>
                </c:pt>
                <c:pt idx="1">
                  <c:v>2.1</c:v>
                </c:pt>
                <c:pt idx="2">
                  <c:v>2.2000000000000002</c:v>
                </c:pt>
                <c:pt idx="3">
                  <c:v>2.2000000000000002</c:v>
                </c:pt>
                <c:pt idx="4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6B1-4F8C-8B69-707D24A0EA07}"/>
            </c:ext>
          </c:extLst>
        </c:ser>
        <c:ser>
          <c:idx val="7"/>
          <c:order val="7"/>
          <c:tx>
            <c:strRef>
              <c:f>Sheet1!$K$22</c:f>
              <c:strCache>
                <c:ptCount val="1"/>
                <c:pt idx="0">
                  <c:v>MED</c:v>
                </c:pt>
              </c:strCache>
            </c:strRef>
          </c:tx>
          <c:spPr>
            <a:ln w="28575" cap="rnd">
              <a:solidFill>
                <a:srgbClr val="29AA95"/>
              </a:solidFill>
              <a:round/>
            </a:ln>
            <a:effectLst/>
          </c:spPr>
          <c:marker>
            <c:symbol val="none"/>
          </c:marker>
          <c:cat>
            <c:numRef>
              <c:f>Sheet1!$L$14:$P$14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Sheet1!$L$22:$P$22</c:f>
              <c:numCache>
                <c:formatCode>General</c:formatCode>
                <c:ptCount val="5"/>
                <c:pt idx="0">
                  <c:v>4.8</c:v>
                </c:pt>
                <c:pt idx="1">
                  <c:v>5.3</c:v>
                </c:pt>
                <c:pt idx="2">
                  <c:v>5.3</c:v>
                </c:pt>
                <c:pt idx="3">
                  <c:v>5.6</c:v>
                </c:pt>
                <c:pt idx="4">
                  <c:v>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6B1-4F8C-8B69-707D24A0EA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5400736"/>
        <c:axId val="435401064"/>
      </c:lineChart>
      <c:catAx>
        <c:axId val="43540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35401064"/>
        <c:crosses val="autoZero"/>
        <c:auto val="1"/>
        <c:lblAlgn val="ctr"/>
        <c:lblOffset val="100"/>
        <c:noMultiLvlLbl val="0"/>
      </c:catAx>
      <c:valAx>
        <c:axId val="435401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35400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Diagram!$B$1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Diagram!$A$2:$A$21</c:f>
              <c:strCache>
                <c:ptCount val="20"/>
                <c:pt idx="0">
                  <c:v>Årsenhet i informatikk</c:v>
                </c:pt>
                <c:pt idx="1">
                  <c:v>Honours: studieretning humaniora</c:v>
                </c:pt>
                <c:pt idx="2">
                  <c:v>Honours: studieretning realfag</c:v>
                </c:pt>
                <c:pt idx="3">
                  <c:v>Informatikk: digital økonomi og ledelse</c:v>
                </c:pt>
                <c:pt idx="4">
                  <c:v>Informatikk: design, bruk og interaksjon</c:v>
                </c:pt>
                <c:pt idx="5">
                  <c:v>Farmasi</c:v>
                </c:pt>
                <c:pt idx="6">
                  <c:v>Informatikk: robotikk og intelligente systemer</c:v>
                </c:pt>
                <c:pt idx="7">
                  <c:v>Informatikk: språkteknologi</c:v>
                </c:pt>
                <c:pt idx="8">
                  <c:v>Informatikk: programmering og systemarkitektur</c:v>
                </c:pt>
                <c:pt idx="9">
                  <c:v>Fysikk og astronomi</c:v>
                </c:pt>
                <c:pt idx="10">
                  <c:v>Matematikk med informatikk</c:v>
                </c:pt>
                <c:pt idx="11">
                  <c:v>Matematikk og økonomi</c:v>
                </c:pt>
                <c:pt idx="12">
                  <c:v>Elektronikk, informatikk og teknologi</c:v>
                </c:pt>
                <c:pt idx="13">
                  <c:v>Realfag</c:v>
                </c:pt>
                <c:pt idx="14">
                  <c:v>Biovitenskap</c:v>
                </c:pt>
                <c:pt idx="15">
                  <c:v>Kjemi og biokjemi</c:v>
                </c:pt>
                <c:pt idx="16">
                  <c:v>Geofysikk og klima</c:v>
                </c:pt>
                <c:pt idx="17">
                  <c:v>Materialvitenskap for energi- og nanoteknologi</c:v>
                </c:pt>
                <c:pt idx="18">
                  <c:v>Geologi og geografi</c:v>
                </c:pt>
                <c:pt idx="19">
                  <c:v>Lektor, 8.-13. trinn, realfag</c:v>
                </c:pt>
              </c:strCache>
            </c:strRef>
          </c:cat>
          <c:val>
            <c:numRef>
              <c:f>Diagram!$B$2:$B$21</c:f>
              <c:numCache>
                <c:formatCode>General</c:formatCode>
                <c:ptCount val="20"/>
                <c:pt idx="3">
                  <c:v>6.3</c:v>
                </c:pt>
                <c:pt idx="4">
                  <c:v>3.2</c:v>
                </c:pt>
                <c:pt idx="5">
                  <c:v>3</c:v>
                </c:pt>
                <c:pt idx="6">
                  <c:v>2.9</c:v>
                </c:pt>
                <c:pt idx="7">
                  <c:v>2.4</c:v>
                </c:pt>
                <c:pt idx="8">
                  <c:v>2.4</c:v>
                </c:pt>
                <c:pt idx="9">
                  <c:v>2</c:v>
                </c:pt>
                <c:pt idx="10">
                  <c:v>2</c:v>
                </c:pt>
                <c:pt idx="11">
                  <c:v>1.8</c:v>
                </c:pt>
                <c:pt idx="12">
                  <c:v>1.6</c:v>
                </c:pt>
                <c:pt idx="13">
                  <c:v>1.3</c:v>
                </c:pt>
                <c:pt idx="14">
                  <c:v>1.6</c:v>
                </c:pt>
                <c:pt idx="15">
                  <c:v>1.2</c:v>
                </c:pt>
                <c:pt idx="16">
                  <c:v>0.9</c:v>
                </c:pt>
                <c:pt idx="17">
                  <c:v>1</c:v>
                </c:pt>
                <c:pt idx="18">
                  <c:v>0.9</c:v>
                </c:pt>
                <c:pt idx="19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C6-4BAF-80C7-2DE920884F45}"/>
            </c:ext>
          </c:extLst>
        </c:ser>
        <c:ser>
          <c:idx val="1"/>
          <c:order val="1"/>
          <c:tx>
            <c:strRef>
              <c:f>Diagram!$C$1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Diagram!$A$2:$A$21</c:f>
              <c:strCache>
                <c:ptCount val="20"/>
                <c:pt idx="0">
                  <c:v>Årsenhet i informatikk</c:v>
                </c:pt>
                <c:pt idx="1">
                  <c:v>Honours: studieretning humaniora</c:v>
                </c:pt>
                <c:pt idx="2">
                  <c:v>Honours: studieretning realfag</c:v>
                </c:pt>
                <c:pt idx="3">
                  <c:v>Informatikk: digital økonomi og ledelse</c:v>
                </c:pt>
                <c:pt idx="4">
                  <c:v>Informatikk: design, bruk og interaksjon</c:v>
                </c:pt>
                <c:pt idx="5">
                  <c:v>Farmasi</c:v>
                </c:pt>
                <c:pt idx="6">
                  <c:v>Informatikk: robotikk og intelligente systemer</c:v>
                </c:pt>
                <c:pt idx="7">
                  <c:v>Informatikk: språkteknologi</c:v>
                </c:pt>
                <c:pt idx="8">
                  <c:v>Informatikk: programmering og systemarkitektur</c:v>
                </c:pt>
                <c:pt idx="9">
                  <c:v>Fysikk og astronomi</c:v>
                </c:pt>
                <c:pt idx="10">
                  <c:v>Matematikk med informatikk</c:v>
                </c:pt>
                <c:pt idx="11">
                  <c:v>Matematikk og økonomi</c:v>
                </c:pt>
                <c:pt idx="12">
                  <c:v>Elektronikk, informatikk og teknologi</c:v>
                </c:pt>
                <c:pt idx="13">
                  <c:v>Realfag</c:v>
                </c:pt>
                <c:pt idx="14">
                  <c:v>Biovitenskap</c:v>
                </c:pt>
                <c:pt idx="15">
                  <c:v>Kjemi og biokjemi</c:v>
                </c:pt>
                <c:pt idx="16">
                  <c:v>Geofysikk og klima</c:v>
                </c:pt>
                <c:pt idx="17">
                  <c:v>Materialvitenskap for energi- og nanoteknologi</c:v>
                </c:pt>
                <c:pt idx="18">
                  <c:v>Geologi og geografi</c:v>
                </c:pt>
                <c:pt idx="19">
                  <c:v>Lektor, 8.-13. trinn, realfag</c:v>
                </c:pt>
              </c:strCache>
            </c:strRef>
          </c:cat>
          <c:val>
            <c:numRef>
              <c:f>Diagram!$C$2:$C$21</c:f>
              <c:numCache>
                <c:formatCode>General</c:formatCode>
                <c:ptCount val="20"/>
                <c:pt idx="0">
                  <c:v>7.4</c:v>
                </c:pt>
                <c:pt idx="1">
                  <c:v>6.4</c:v>
                </c:pt>
                <c:pt idx="2">
                  <c:v>7.3</c:v>
                </c:pt>
                <c:pt idx="3">
                  <c:v>4.9000000000000004</c:v>
                </c:pt>
                <c:pt idx="4">
                  <c:v>2.6</c:v>
                </c:pt>
                <c:pt idx="5">
                  <c:v>2.6</c:v>
                </c:pt>
                <c:pt idx="6">
                  <c:v>1.7</c:v>
                </c:pt>
                <c:pt idx="7">
                  <c:v>1.9</c:v>
                </c:pt>
                <c:pt idx="8">
                  <c:v>1.8</c:v>
                </c:pt>
                <c:pt idx="9">
                  <c:v>1.8</c:v>
                </c:pt>
                <c:pt idx="10">
                  <c:v>1.8</c:v>
                </c:pt>
                <c:pt idx="11">
                  <c:v>1.8</c:v>
                </c:pt>
                <c:pt idx="12">
                  <c:v>1.4</c:v>
                </c:pt>
                <c:pt idx="13">
                  <c:v>1.4</c:v>
                </c:pt>
                <c:pt idx="14">
                  <c:v>1</c:v>
                </c:pt>
                <c:pt idx="15">
                  <c:v>1</c:v>
                </c:pt>
                <c:pt idx="16">
                  <c:v>1.1000000000000001</c:v>
                </c:pt>
                <c:pt idx="17">
                  <c:v>0.9</c:v>
                </c:pt>
                <c:pt idx="18">
                  <c:v>1</c:v>
                </c:pt>
                <c:pt idx="19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C6-4BAF-80C7-2DE920884F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0375784"/>
        <c:axId val="520380704"/>
      </c:barChart>
      <c:catAx>
        <c:axId val="520375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20380704"/>
        <c:crosses val="autoZero"/>
        <c:auto val="1"/>
        <c:lblAlgn val="ctr"/>
        <c:lblOffset val="100"/>
        <c:noMultiLvlLbl val="0"/>
      </c:catAx>
      <c:valAx>
        <c:axId val="520380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20375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76-4871-89E9-B4D743A46245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676-4871-89E9-B4D743A46245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76-4871-89E9-B4D743A462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'[ny (14).xls]Sheet1'!$I$12:$I$19</c:f>
              <c:strCache>
                <c:ptCount val="8"/>
                <c:pt idx="0">
                  <c:v>Informatikk</c:v>
                </c:pt>
                <c:pt idx="1">
                  <c:v>Honours-programmet, studieretning realfag</c:v>
                </c:pt>
                <c:pt idx="2">
                  <c:v>Honours-programmet, studieretning humaniora</c:v>
                </c:pt>
                <c:pt idx="3">
                  <c:v>Nye programmer UiO</c:v>
                </c:pt>
                <c:pt idx="4">
                  <c:v>Nye programmer nasjonalt</c:v>
                </c:pt>
                <c:pt idx="5">
                  <c:v>UiO gjennomsnitt</c:v>
                </c:pt>
                <c:pt idx="6">
                  <c:v>Klart språk</c:v>
                </c:pt>
                <c:pt idx="7">
                  <c:v>Teologi, årsstudium</c:v>
                </c:pt>
              </c:strCache>
            </c:strRef>
          </c:cat>
          <c:val>
            <c:numRef>
              <c:f>'[ny (14).xls]Sheet1'!$J$12:$J$19</c:f>
              <c:numCache>
                <c:formatCode>General</c:formatCode>
                <c:ptCount val="8"/>
                <c:pt idx="0">
                  <c:v>7.44</c:v>
                </c:pt>
                <c:pt idx="1">
                  <c:v>7.3</c:v>
                </c:pt>
                <c:pt idx="2">
                  <c:v>6.4</c:v>
                </c:pt>
                <c:pt idx="3">
                  <c:v>5.67</c:v>
                </c:pt>
                <c:pt idx="4">
                  <c:v>3.33</c:v>
                </c:pt>
                <c:pt idx="5">
                  <c:v>2.96</c:v>
                </c:pt>
                <c:pt idx="6">
                  <c:v>2.25</c:v>
                </c:pt>
                <c:pt idx="7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76-4871-89E9-B4D743A46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3181088"/>
        <c:axId val="623179120"/>
      </c:barChart>
      <c:catAx>
        <c:axId val="62318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23179120"/>
        <c:crosses val="autoZero"/>
        <c:auto val="1"/>
        <c:lblAlgn val="ctr"/>
        <c:lblOffset val="100"/>
        <c:noMultiLvlLbl val="0"/>
      </c:catAx>
      <c:valAx>
        <c:axId val="62317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23181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5CC3AF"/>
            </a:solidFill>
            <a:ln>
              <a:noFill/>
            </a:ln>
            <a:effectLst/>
          </c:spPr>
          <c:invertIfNegative val="0"/>
          <c:cat>
            <c:strRef>
              <c:f>'[ny (7).xls]Sheet1'!$A$3:$A$21</c:f>
              <c:strCache>
                <c:ptCount val="19"/>
                <c:pt idx="0">
                  <c:v>Oslo</c:v>
                </c:pt>
                <c:pt idx="1">
                  <c:v>Akershus</c:v>
                </c:pt>
                <c:pt idx="2">
                  <c:v>Buskerud</c:v>
                </c:pt>
                <c:pt idx="3">
                  <c:v>Østfold</c:v>
                </c:pt>
                <c:pt idx="4">
                  <c:v>Vestfold</c:v>
                </c:pt>
                <c:pt idx="5">
                  <c:v>Trøndelag</c:v>
                </c:pt>
                <c:pt idx="6">
                  <c:v>Rogaland</c:v>
                </c:pt>
                <c:pt idx="7">
                  <c:v>Hedmark</c:v>
                </c:pt>
                <c:pt idx="8">
                  <c:v>Hordaland</c:v>
                </c:pt>
                <c:pt idx="9">
                  <c:v>UKJENT</c:v>
                </c:pt>
                <c:pt idx="10">
                  <c:v>Vest-Agder</c:v>
                </c:pt>
                <c:pt idx="11">
                  <c:v>Oppland</c:v>
                </c:pt>
                <c:pt idx="12">
                  <c:v>Telemark</c:v>
                </c:pt>
                <c:pt idx="13">
                  <c:v>Møre og Romsdal</c:v>
                </c:pt>
                <c:pt idx="14">
                  <c:v>Nordland</c:v>
                </c:pt>
                <c:pt idx="15">
                  <c:v>Troms</c:v>
                </c:pt>
                <c:pt idx="16">
                  <c:v>Aust-Agder</c:v>
                </c:pt>
                <c:pt idx="17">
                  <c:v>Sogn og Fjordane</c:v>
                </c:pt>
                <c:pt idx="18">
                  <c:v>Finnmark</c:v>
                </c:pt>
              </c:strCache>
            </c:strRef>
          </c:cat>
          <c:val>
            <c:numRef>
              <c:f>'[ny (7).xls]Sheet1'!$B$3:$B$21</c:f>
              <c:numCache>
                <c:formatCode>General</c:formatCode>
                <c:ptCount val="19"/>
                <c:pt idx="0">
                  <c:v>6845</c:v>
                </c:pt>
                <c:pt idx="1">
                  <c:v>3219</c:v>
                </c:pt>
                <c:pt idx="2">
                  <c:v>961</c:v>
                </c:pt>
                <c:pt idx="3">
                  <c:v>948</c:v>
                </c:pt>
                <c:pt idx="4">
                  <c:v>732</c:v>
                </c:pt>
                <c:pt idx="5">
                  <c:v>659</c:v>
                </c:pt>
                <c:pt idx="6">
                  <c:v>643</c:v>
                </c:pt>
                <c:pt idx="7">
                  <c:v>538</c:v>
                </c:pt>
                <c:pt idx="8">
                  <c:v>528</c:v>
                </c:pt>
                <c:pt idx="9">
                  <c:v>524</c:v>
                </c:pt>
                <c:pt idx="10">
                  <c:v>452</c:v>
                </c:pt>
                <c:pt idx="11">
                  <c:v>429</c:v>
                </c:pt>
                <c:pt idx="12">
                  <c:v>426</c:v>
                </c:pt>
                <c:pt idx="13">
                  <c:v>391</c:v>
                </c:pt>
                <c:pt idx="14">
                  <c:v>252</c:v>
                </c:pt>
                <c:pt idx="15">
                  <c:v>205</c:v>
                </c:pt>
                <c:pt idx="16">
                  <c:v>200</c:v>
                </c:pt>
                <c:pt idx="17">
                  <c:v>124</c:v>
                </c:pt>
                <c:pt idx="18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26-427B-8FAD-87710B0E5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7549128"/>
        <c:axId val="607548800"/>
      </c:barChart>
      <c:catAx>
        <c:axId val="607549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7548800"/>
        <c:crosses val="autoZero"/>
        <c:auto val="1"/>
        <c:lblAlgn val="ctr"/>
        <c:lblOffset val="100"/>
        <c:noMultiLvlLbl val="0"/>
      </c:catAx>
      <c:valAx>
        <c:axId val="60754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7549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34793"/>
            </a:solidFill>
            <a:ln>
              <a:noFill/>
            </a:ln>
            <a:effectLst/>
          </c:spPr>
          <c:invertIfNegative val="0"/>
          <c:cat>
            <c:strRef>
              <c:f>'[ny (8).xls]Sheet1'!$A$3:$A$21</c:f>
              <c:strCache>
                <c:ptCount val="19"/>
                <c:pt idx="0">
                  <c:v>Trøndelag</c:v>
                </c:pt>
                <c:pt idx="1">
                  <c:v>Akershus</c:v>
                </c:pt>
                <c:pt idx="2">
                  <c:v>Møre og Romsdal</c:v>
                </c:pt>
                <c:pt idx="3">
                  <c:v>Oslo</c:v>
                </c:pt>
                <c:pt idx="4">
                  <c:v>Oppland</c:v>
                </c:pt>
                <c:pt idx="5">
                  <c:v>Hordaland</c:v>
                </c:pt>
                <c:pt idx="6">
                  <c:v>Nordland</c:v>
                </c:pt>
                <c:pt idx="7">
                  <c:v>Rogaland</c:v>
                </c:pt>
                <c:pt idx="8">
                  <c:v>Buskerud</c:v>
                </c:pt>
                <c:pt idx="9">
                  <c:v>Hedmark</c:v>
                </c:pt>
                <c:pt idx="10">
                  <c:v>Vestfold</c:v>
                </c:pt>
                <c:pt idx="11">
                  <c:v>Østfold</c:v>
                </c:pt>
                <c:pt idx="12">
                  <c:v>Troms</c:v>
                </c:pt>
                <c:pt idx="13">
                  <c:v>Vest-Agder</c:v>
                </c:pt>
                <c:pt idx="14">
                  <c:v>Telemark</c:v>
                </c:pt>
                <c:pt idx="15">
                  <c:v>Sogn og Fjordane</c:v>
                </c:pt>
                <c:pt idx="16">
                  <c:v>Aust-Agder</c:v>
                </c:pt>
                <c:pt idx="17">
                  <c:v>UKJENT</c:v>
                </c:pt>
                <c:pt idx="18">
                  <c:v>Finnmark</c:v>
                </c:pt>
              </c:strCache>
            </c:strRef>
          </c:cat>
          <c:val>
            <c:numRef>
              <c:f>'[ny (8).xls]Sheet1'!$B$3:$B$21</c:f>
              <c:numCache>
                <c:formatCode>General</c:formatCode>
                <c:ptCount val="19"/>
                <c:pt idx="0">
                  <c:v>6950</c:v>
                </c:pt>
                <c:pt idx="1">
                  <c:v>2449</c:v>
                </c:pt>
                <c:pt idx="2">
                  <c:v>2175</c:v>
                </c:pt>
                <c:pt idx="3">
                  <c:v>2055</c:v>
                </c:pt>
                <c:pt idx="4">
                  <c:v>1247</c:v>
                </c:pt>
                <c:pt idx="5">
                  <c:v>1218</c:v>
                </c:pt>
                <c:pt idx="6">
                  <c:v>1180</c:v>
                </c:pt>
                <c:pt idx="7">
                  <c:v>1125</c:v>
                </c:pt>
                <c:pt idx="8">
                  <c:v>815</c:v>
                </c:pt>
                <c:pt idx="9">
                  <c:v>775</c:v>
                </c:pt>
                <c:pt idx="10">
                  <c:v>664</c:v>
                </c:pt>
                <c:pt idx="11">
                  <c:v>652</c:v>
                </c:pt>
                <c:pt idx="12">
                  <c:v>508</c:v>
                </c:pt>
                <c:pt idx="13">
                  <c:v>458</c:v>
                </c:pt>
                <c:pt idx="14">
                  <c:v>385</c:v>
                </c:pt>
                <c:pt idx="15">
                  <c:v>298</c:v>
                </c:pt>
                <c:pt idx="16">
                  <c:v>273</c:v>
                </c:pt>
                <c:pt idx="17">
                  <c:v>271</c:v>
                </c:pt>
                <c:pt idx="18">
                  <c:v>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D8-493A-8EAE-6A38EC36E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6"/>
        <c:overlap val="-27"/>
        <c:axId val="416238256"/>
        <c:axId val="416240880"/>
      </c:barChart>
      <c:catAx>
        <c:axId val="41623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16240880"/>
        <c:crosses val="autoZero"/>
        <c:auto val="1"/>
        <c:lblAlgn val="ctr"/>
        <c:lblOffset val="100"/>
        <c:noMultiLvlLbl val="0"/>
      </c:catAx>
      <c:valAx>
        <c:axId val="416240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1623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Sheet1!$J$29</c:f>
              <c:strCache>
                <c:ptCount val="1"/>
                <c:pt idx="0">
                  <c:v>TF</c:v>
                </c:pt>
              </c:strCache>
            </c:strRef>
          </c:tx>
          <c:spPr>
            <a:ln w="28575" cap="rnd">
              <a:solidFill>
                <a:srgbClr val="F7A7C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BE9-4033-BC70-96BA1B9EF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Sheet1!$O$28:$P$28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Sheet1!$O$29:$P$29</c:f>
              <c:numCache>
                <c:formatCode>0.0\ %</c:formatCode>
                <c:ptCount val="2"/>
                <c:pt idx="0">
                  <c:v>0.32600000000000001</c:v>
                </c:pt>
                <c:pt idx="1">
                  <c:v>0.28299999999999997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E9-4033-BC70-96BA1B9EF463}"/>
            </c:ext>
          </c:extLst>
        </c:ser>
        <c:ser>
          <c:idx val="1"/>
          <c:order val="1"/>
          <c:tx>
            <c:strRef>
              <c:f>Sheet1!$J$30</c:f>
              <c:strCache>
                <c:ptCount val="1"/>
                <c:pt idx="0">
                  <c:v>JF</c:v>
                </c:pt>
              </c:strCache>
            </c:strRef>
          </c:tx>
          <c:spPr>
            <a:ln w="28575" cap="rnd">
              <a:solidFill>
                <a:srgbClr val="32868D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BE9-4033-BC70-96BA1B9EF463}"/>
                </c:ext>
              </c:extLst>
            </c:dLbl>
            <c:dLbl>
              <c:idx val="1"/>
              <c:layout>
                <c:manualLayout>
                  <c:x val="-7.4947787358375139E-3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BE9-4033-BC70-96BA1B9EF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Sheet1!$O$28:$P$28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Sheet1!$O$30:$P$30</c:f>
              <c:numCache>
                <c:formatCode>0.0\ %</c:formatCode>
                <c:ptCount val="2"/>
                <c:pt idx="0">
                  <c:v>0.52400000000000002</c:v>
                </c:pt>
                <c:pt idx="1">
                  <c:v>0.54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E9-4033-BC70-96BA1B9EF463}"/>
            </c:ext>
          </c:extLst>
        </c:ser>
        <c:ser>
          <c:idx val="2"/>
          <c:order val="2"/>
          <c:tx>
            <c:strRef>
              <c:f>Sheet1!$J$31</c:f>
              <c:strCache>
                <c:ptCount val="1"/>
                <c:pt idx="0">
                  <c:v>HF</c:v>
                </c:pt>
              </c:strCache>
            </c:strRef>
          </c:tx>
          <c:spPr>
            <a:ln w="28575" cap="rnd">
              <a:solidFill>
                <a:srgbClr val="26269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BE9-4033-BC70-96BA1B9EF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Sheet1!$O$28:$P$28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Sheet1!$O$31:$P$31</c:f>
              <c:numCache>
                <c:formatCode>0.0\ %</c:formatCode>
                <c:ptCount val="2"/>
                <c:pt idx="0">
                  <c:v>0.316</c:v>
                </c:pt>
                <c:pt idx="1">
                  <c:v>0.29799999999999999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BE9-4033-BC70-96BA1B9EF463}"/>
            </c:ext>
          </c:extLst>
        </c:ser>
        <c:ser>
          <c:idx val="3"/>
          <c:order val="3"/>
          <c:tx>
            <c:strRef>
              <c:f>Sheet1!$J$32</c:f>
              <c:strCache>
                <c:ptCount val="1"/>
                <c:pt idx="0">
                  <c:v>MN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BE9-4033-BC70-96BA1B9EF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Sheet1!$O$28:$P$28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Sheet1!$O$32:$P$32</c:f>
              <c:numCache>
                <c:formatCode>0.0\ %</c:formatCode>
                <c:ptCount val="2"/>
                <c:pt idx="0">
                  <c:v>0.41300000000000003</c:v>
                </c:pt>
                <c:pt idx="1">
                  <c:v>0.38300000000000001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BE9-4033-BC70-96BA1B9EF463}"/>
            </c:ext>
          </c:extLst>
        </c:ser>
        <c:ser>
          <c:idx val="4"/>
          <c:order val="4"/>
          <c:tx>
            <c:strRef>
              <c:f>Sheet1!$J$33</c:f>
              <c:strCache>
                <c:ptCount val="1"/>
                <c:pt idx="0">
                  <c:v>OD</c:v>
                </c:pt>
              </c:strCache>
            </c:strRef>
          </c:tx>
          <c:spPr>
            <a:ln w="28575" cap="rnd">
              <a:solidFill>
                <a:srgbClr val="BCBCE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BE9-4033-BC70-96BA1B9EF463}"/>
                </c:ext>
              </c:extLst>
            </c:dLbl>
            <c:dLbl>
              <c:idx val="1"/>
              <c:layout>
                <c:manualLayout>
                  <c:x val="-7.4947787358375139E-3"/>
                  <c:y val="1.8518518518518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EBE9-4033-BC70-96BA1B9EF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Sheet1!$O$28:$P$28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Sheet1!$O$33:$P$33</c:f>
              <c:numCache>
                <c:formatCode>0.0\ %</c:formatCode>
                <c:ptCount val="2"/>
                <c:pt idx="0">
                  <c:v>0.48499999999999999</c:v>
                </c:pt>
                <c:pt idx="1">
                  <c:v>0.53499999999999992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BE9-4033-BC70-96BA1B9EF463}"/>
            </c:ext>
          </c:extLst>
        </c:ser>
        <c:ser>
          <c:idx val="5"/>
          <c:order val="5"/>
          <c:tx>
            <c:strRef>
              <c:f>Sheet1!$J$34</c:f>
              <c:strCache>
                <c:ptCount val="1"/>
                <c:pt idx="0">
                  <c:v>SV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BE9-4033-BC70-96BA1B9EF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Sheet1!$O$28:$P$28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Sheet1!$O$34:$P$34</c:f>
              <c:numCache>
                <c:formatCode>0.0\ %</c:formatCode>
                <c:ptCount val="2"/>
                <c:pt idx="0">
                  <c:v>0.46200000000000002</c:v>
                </c:pt>
                <c:pt idx="1">
                  <c:v>0.48199999999999998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BE9-4033-BC70-96BA1B9EF463}"/>
            </c:ext>
          </c:extLst>
        </c:ser>
        <c:ser>
          <c:idx val="6"/>
          <c:order val="6"/>
          <c:tx>
            <c:strRef>
              <c:f>Sheet1!$J$35</c:f>
              <c:strCache>
                <c:ptCount val="1"/>
                <c:pt idx="0">
                  <c:v>UV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BE9-4033-BC70-96BA1B9EF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Sheet1!$O$28:$P$28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Sheet1!$O$35:$P$35</c:f>
              <c:numCache>
                <c:formatCode>0.0\ %</c:formatCode>
                <c:ptCount val="2"/>
                <c:pt idx="0">
                  <c:v>0.44499999999999995</c:v>
                </c:pt>
                <c:pt idx="1">
                  <c:v>0.45199999999999996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BE9-4033-BC70-96BA1B9EF463}"/>
            </c:ext>
          </c:extLst>
        </c:ser>
        <c:ser>
          <c:idx val="7"/>
          <c:order val="7"/>
          <c:tx>
            <c:strRef>
              <c:f>Sheet1!$J$36</c:f>
              <c:strCache>
                <c:ptCount val="1"/>
                <c:pt idx="0">
                  <c:v>MED</c:v>
                </c:pt>
              </c:strCache>
            </c:strRef>
          </c:tx>
          <c:spPr>
            <a:ln w="28575" cap="rnd">
              <a:solidFill>
                <a:srgbClr val="29AA9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BE9-4033-BC70-96BA1B9EF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Sheet1!$O$28:$P$28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Sheet1!$O$36:$P$36</c:f>
              <c:numCache>
                <c:formatCode>0.0\ %</c:formatCode>
                <c:ptCount val="2"/>
                <c:pt idx="0">
                  <c:v>0.45699999999999996</c:v>
                </c:pt>
                <c:pt idx="1">
                  <c:v>0.46599999999999997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BE9-4033-BC70-96BA1B9EF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0788160"/>
        <c:axId val="439233952"/>
      </c:lineChart>
      <c:catAx>
        <c:axId val="44078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39233952"/>
        <c:crosses val="autoZero"/>
        <c:auto val="1"/>
        <c:lblAlgn val="ctr"/>
        <c:lblOffset val="100"/>
        <c:noMultiLvlLbl val="0"/>
      </c:catAx>
      <c:valAx>
        <c:axId val="439233952"/>
        <c:scaling>
          <c:orientation val="minMax"/>
          <c:max val="0.55000000000000004"/>
          <c:min val="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 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40788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Oslo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1C2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85-416B-923F-1E262D762613}"/>
              </c:ext>
            </c:extLst>
          </c:dPt>
          <c:cat>
            <c:strRef>
              <c:f>'[ny (10).xls]Sheet1'!$B$145:$B$156</c:f>
              <c:strCache>
                <c:ptCount val="12"/>
                <c:pt idx="0">
                  <c:v>UIO</c:v>
                </c:pt>
                <c:pt idx="1">
                  <c:v>OSLOMET</c:v>
                </c:pt>
                <c:pt idx="2">
                  <c:v>NTNU</c:v>
                </c:pt>
                <c:pt idx="3">
                  <c:v>UIB</c:v>
                </c:pt>
                <c:pt idx="4">
                  <c:v>HINN</c:v>
                </c:pt>
                <c:pt idx="5">
                  <c:v>USN</c:v>
                </c:pt>
                <c:pt idx="6">
                  <c:v>NMBU</c:v>
                </c:pt>
                <c:pt idx="7">
                  <c:v>UIT</c:v>
                </c:pt>
                <c:pt idx="8">
                  <c:v>NHH</c:v>
                </c:pt>
                <c:pt idx="9">
                  <c:v>UIA</c:v>
                </c:pt>
                <c:pt idx="10">
                  <c:v>UIS</c:v>
                </c:pt>
                <c:pt idx="11">
                  <c:v>NORD</c:v>
                </c:pt>
              </c:strCache>
            </c:strRef>
          </c:cat>
          <c:val>
            <c:numRef>
              <c:f>'[ny (10).xls]Sheet1'!$C$145:$C$156</c:f>
              <c:numCache>
                <c:formatCode>General</c:formatCode>
                <c:ptCount val="12"/>
                <c:pt idx="0">
                  <c:v>6845</c:v>
                </c:pt>
                <c:pt idx="1">
                  <c:v>5231</c:v>
                </c:pt>
                <c:pt idx="2">
                  <c:v>2055</c:v>
                </c:pt>
                <c:pt idx="3">
                  <c:v>796</c:v>
                </c:pt>
                <c:pt idx="4">
                  <c:v>765</c:v>
                </c:pt>
                <c:pt idx="5">
                  <c:v>737</c:v>
                </c:pt>
                <c:pt idx="6">
                  <c:v>499</c:v>
                </c:pt>
                <c:pt idx="7">
                  <c:v>475</c:v>
                </c:pt>
                <c:pt idx="8">
                  <c:v>288</c:v>
                </c:pt>
                <c:pt idx="9">
                  <c:v>213</c:v>
                </c:pt>
                <c:pt idx="10">
                  <c:v>158</c:v>
                </c:pt>
                <c:pt idx="11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85-416B-923F-1E262D7626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4235600"/>
        <c:axId val="794239864"/>
      </c:barChart>
      <c:catAx>
        <c:axId val="79423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94239864"/>
        <c:crosses val="autoZero"/>
        <c:auto val="1"/>
        <c:lblAlgn val="ctr"/>
        <c:lblOffset val="100"/>
        <c:noMultiLvlLbl val="0"/>
      </c:catAx>
      <c:valAx>
        <c:axId val="794239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94235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26B28-05F7-4B9A-886D-4BC25C4DD1A3}" type="datetimeFigureOut">
              <a:rPr lang="nb-NO" smtClean="0"/>
              <a:t>08.05.2019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89657-5CA7-4C25-BAF7-E81056E8CC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202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89657-5CA7-4C25-BAF7-E81056E8CCE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5881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3D8EFE-216C-FA41-B0EC-19250690C629}" type="slidenum">
              <a:rPr lang="en-US"/>
              <a:pPr/>
              <a:t>14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Hva gjør NTNU som lykkes på Geofag? </a:t>
            </a:r>
          </a:p>
          <a:p>
            <a:pPr marL="0" indent="0">
              <a:buFontTx/>
              <a:buNone/>
            </a:pPr>
            <a:endParaRPr lang="nb-NO" altLang="nb-NO" dirty="0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283175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UiO har større prosentvis nedgang enn andre universitet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skolekullet lavere? Hvor mange 19-åringer i år kontra i fjor? (Dette vet vi ikke enda, men det er generelt 0,23% nedgang i 19-åringer som søker).</a:t>
            </a:r>
            <a:r>
              <a:rPr lang="nb-NO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89657-5CA7-4C25-BAF7-E81056E8CCE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7714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3D8EFE-216C-FA41-B0EC-19250690C629}" type="slidenum">
              <a:rPr lang="en-US"/>
              <a:pPr/>
              <a:t>3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>
              <a:buFontTx/>
              <a:buNone/>
            </a:pPr>
            <a:endParaRPr lang="nb-NO" altLang="nb-NO" dirty="0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7553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3D8EFE-216C-FA41-B0EC-19250690C629}" type="slidenum">
              <a:rPr lang="en-US"/>
              <a:pPr/>
              <a:t>4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>
              <a:buFontTx/>
              <a:buNone/>
            </a:pPr>
            <a:endParaRPr lang="nb-NO" altLang="nb-NO" dirty="0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74035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89657-5CA7-4C25-BAF7-E81056E8CCE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598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1CEB0D-248D-A94B-8C34-DF0A71FD338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07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Vi hadde</a:t>
            </a:r>
            <a:r>
              <a:rPr lang="nb-NO" baseline="0" dirty="0" smtClean="0"/>
              <a:t> et mål om presseoppslag: Fikk allerede i desember i gang en debatt. Kronikk fra både Solveig og daværende studiedekan på HF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89657-5CA7-4C25-BAF7-E81056E8CCE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25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89657-5CA7-4C25-BAF7-E81056E8CCEA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7095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3D8EFE-216C-FA41-B0EC-19250690C629}" type="slidenum">
              <a:rPr lang="en-US"/>
              <a:pPr/>
              <a:t>13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>
              <a:buFontTx/>
              <a:buNone/>
            </a:pPr>
            <a:endParaRPr lang="nb-NO" altLang="nb-NO" dirty="0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17742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9A03E78E-A3A3-4B18-96BB-369B77EDA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1" y="1121728"/>
            <a:ext cx="9137078" cy="402335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143000" y="1676405"/>
            <a:ext cx="6858000" cy="987362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lt1"/>
                </a:solidFill>
              </a:defRPr>
            </a:lvl1pPr>
          </a:lstStyle>
          <a:p>
            <a:r>
              <a:rPr lang="nn-NO" baseline="0"/>
              <a:t>Klikk her for å leggje til ein tittel</a:t>
            </a:r>
            <a:endParaRPr lang="nn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687124"/>
            <a:ext cx="6858000" cy="58947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n-NO" baseline="0"/>
              <a:t>Klikk for å leggje til ein undertittel</a:t>
            </a:r>
            <a:endParaRPr lang="nn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71B160B-9A00-4EFC-AFE8-9655D5BA2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90" y="3924491"/>
            <a:ext cx="1631950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nn-NO" baseline="0"/>
              <a:t>Klikk for å leggje til tekst </a:t>
            </a:r>
            <a:endParaRPr lang="nn-NO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AD0B27C-B238-4423-8677-A476C443572C}"/>
              </a:ext>
            </a:extLst>
          </p:cNvPr>
          <p:cNvSpPr>
            <a:spLocks noChangeAspect="1"/>
          </p:cNvSpPr>
          <p:nvPr userDrawn="1"/>
        </p:nvSpPr>
        <p:spPr>
          <a:xfrm>
            <a:off x="450056" y="3888486"/>
            <a:ext cx="162000" cy="16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>
              <a:solidFill>
                <a:schemeClr val="lt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64D657-7885-4533-95E9-07977EB1E5F6}"/>
              </a:ext>
            </a:extLst>
          </p:cNvPr>
          <p:cNvSpPr>
            <a:spLocks noChangeAspect="1"/>
          </p:cNvSpPr>
          <p:nvPr userDrawn="1"/>
        </p:nvSpPr>
        <p:spPr>
          <a:xfrm>
            <a:off x="450056" y="4086226"/>
            <a:ext cx="162000" cy="16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>
              <a:solidFill>
                <a:schemeClr val="lt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D367748-7BE7-44EC-81BA-3B5C2C15E7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1A4B4FE-9DF4-4F75-9702-F81B6EE27EDE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b="1" noProof="0" dirty="0"/>
              <a:t>Det matematisk-naturvitskaplege fakultet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BF8729D-EC26-46E0-A463-FFB60D8A4A7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2E83AD0-CDBE-4F26-A2BE-5B57E7C52D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466584F-AD67-4585-ACAD-663074782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37D1EBF0-5C4C-4CD1-B463-32F29047B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58A0F797-8B20-460D-9AF2-ED6C18AE2A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CC79193-2924-4E4D-90DA-E7B8FF8B1A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F0B1522-DAF1-4576-BC24-C4B07F3C7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e 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CC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n-NO" dirty="0"/>
              <a:t>Klikk for å leggje til </a:t>
            </a:r>
            <a:r>
              <a:rPr lang="nn-NO"/>
              <a:t>ein tittel</a:t>
            </a:r>
            <a:endParaRPr lang="nn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n-NO" smtClean="0"/>
              <a:pPr/>
              <a:t>08.05.2019</a:t>
            </a:fld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n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07FAE4-AE58-4689-84EB-3770B2E581C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289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dirty="0"/>
              <a:t>Klikk for å leggje til </a:t>
            </a:r>
            <a:r>
              <a:rPr lang="nn-NO"/>
              <a:t>ein tittel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576073" y="1440180"/>
            <a:ext cx="3780473" cy="30603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n-NO" dirty="0"/>
              <a:t>Klikk for å leggje </a:t>
            </a:r>
            <a:r>
              <a:rPr lang="nn-NO"/>
              <a:t>til tekst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n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718302" y="1440180"/>
            <a:ext cx="3780473" cy="30603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n-NO" dirty="0"/>
              <a:t>Klikk for å leggje </a:t>
            </a:r>
            <a:r>
              <a:rPr lang="nn-NO"/>
              <a:t>til tekst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n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n-NO" smtClean="0"/>
              <a:t>08.05.2019</a:t>
            </a:fld>
            <a:endParaRPr lang="nn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n-NO" smtClean="0"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57607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n-NO" dirty="0"/>
              <a:t>Klikk for å leggje </a:t>
            </a:r>
            <a:r>
              <a:rPr lang="nn-NO"/>
              <a:t>til tekst</a:t>
            </a:r>
            <a:endParaRPr lang="nn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576072" y="1655624"/>
            <a:ext cx="3780473" cy="28449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n-NO" dirty="0"/>
              <a:t>Klikk for å leggje </a:t>
            </a:r>
            <a:r>
              <a:rPr lang="nn-NO"/>
              <a:t>til tekst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n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71830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n-NO" dirty="0"/>
              <a:t>Klikk for å leggje </a:t>
            </a:r>
            <a:r>
              <a:rPr lang="nn-NO"/>
              <a:t>til tekst</a:t>
            </a:r>
            <a:endParaRPr lang="nn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4718302" y="1655624"/>
            <a:ext cx="3780473" cy="28449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n-NO" dirty="0"/>
              <a:t>Klikk for å leggje </a:t>
            </a:r>
            <a:r>
              <a:rPr lang="nn-NO"/>
              <a:t>til tekst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n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n-NO" smtClean="0"/>
              <a:t>08.05.2019</a:t>
            </a:fld>
            <a:endParaRPr lang="nn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n-NO" smtClean="0"/>
              <a:t>‹#›</a:t>
            </a:fld>
            <a:endParaRPr lang="nn-NO" dirty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dirty="0"/>
              <a:t>Klikk for å leggje til </a:t>
            </a:r>
            <a:r>
              <a:rPr lang="nn-NO"/>
              <a:t>ein tittel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dirty="0"/>
              <a:t>Klikk for å leggje til </a:t>
            </a:r>
            <a:r>
              <a:rPr lang="nn-NO"/>
              <a:t>ein tittel</a:t>
            </a:r>
            <a:endParaRPr lang="nn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n-NO" smtClean="0"/>
              <a:t>08.05.2019</a:t>
            </a:fld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n-NO" smtClean="0"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n-NO" smtClean="0"/>
              <a:t>08.05.2019</a:t>
            </a:fld>
            <a:endParaRPr lang="nn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n-NO" smtClean="0"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ED4FAE7-FE04-470F-A322-C6BD7F0DD75D}"/>
              </a:ext>
            </a:extLst>
          </p:cNvPr>
          <p:cNvSpPr/>
          <p:nvPr userDrawn="1"/>
        </p:nvSpPr>
        <p:spPr>
          <a:xfrm>
            <a:off x="0" y="1121728"/>
            <a:ext cx="9144000" cy="402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143000" y="1810875"/>
            <a:ext cx="6858000" cy="987362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lt1"/>
                </a:solidFill>
              </a:defRPr>
            </a:lvl1pPr>
          </a:lstStyle>
          <a:p>
            <a:r>
              <a:rPr lang="nn-NO" dirty="0"/>
              <a:t>Klikk for å leggje til </a:t>
            </a:r>
            <a:r>
              <a:rPr lang="nn-NO"/>
              <a:t>ein tittel</a:t>
            </a:r>
            <a:endParaRPr lang="nn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848487"/>
            <a:ext cx="6858000" cy="58947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n-NO" baseline="0"/>
              <a:t>Klikk for å leggje til ein undertittel</a:t>
            </a:r>
            <a:endParaRPr lang="nn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5627A1A-62D2-42A8-ACC3-ED6BFFA3B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BC08FEA-29FA-4633-9EE6-4D5DF453B752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b="1"/>
              <a:t>Det matematisk-naturvitenskapelige fakultet</a:t>
            </a:r>
            <a:endParaRPr lang="nn-NO" sz="1400" b="1" dirty="0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A78B141A-E1F9-4B6B-AB06-A43A9B333B6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3F472EC-14D5-4FFE-9D7A-766A00F736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60137B8-8336-444A-8450-141A9D3377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5B1F1AD-9372-40BA-B71A-E501F11B84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F9CDD28-40F9-4656-8D6C-8B93880DF9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50472E25-ADE3-410A-85EF-F10FB0955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B20A05F-2A56-4823-9122-8B62D8BADD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19" name="Ellipse 18">
            <a:extLst>
              <a:ext uri="{FF2B5EF4-FFF2-40B4-BE49-F238E27FC236}">
                <a16:creationId xmlns:a16="http://schemas.microsoft.com/office/drawing/2014/main" id="{6AFCA1C8-BACB-4544-8D6F-E9DED43E23B9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315762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>
              <a:solidFill>
                <a:schemeClr val="lt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14A7285-3055-4647-BC2A-C6D5A8AF103F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774449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43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948"/>
            <a:ext cx="7543800" cy="857515"/>
          </a:xfrm>
        </p:spPr>
        <p:txBody>
          <a:bodyPr anchor="b"/>
          <a:lstStyle>
            <a:lvl1pPr>
              <a:defRPr sz="14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2544"/>
            <a:ext cx="7543800" cy="1314856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40823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E862B-79CF-F94D-B10C-D9E36ADC4C08}" type="datetime1">
              <a:rPr lang="nb-NO"/>
              <a:pPr>
                <a:defRPr/>
              </a:pPr>
              <a:t>08.05.2019</a:t>
            </a:fld>
            <a:endParaRPr 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D7203-3013-D749-ADA2-C23176B40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19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7"/>
            <a:ext cx="7772400" cy="1021872"/>
          </a:xfrm>
        </p:spPr>
        <p:txBody>
          <a:bodyPr anchor="t"/>
          <a:lstStyle>
            <a:lvl1pPr algn="l">
              <a:defRPr sz="2881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9"/>
            <a:ext cx="7772400" cy="1125487"/>
          </a:xfrm>
        </p:spPr>
        <p:txBody>
          <a:bodyPr anchor="b"/>
          <a:lstStyle>
            <a:lvl1pPr marL="0" indent="0">
              <a:buNone/>
              <a:defRPr sz="1440"/>
            </a:lvl1pPr>
            <a:lvl2pPr marL="326741" indent="0">
              <a:buNone/>
              <a:defRPr sz="1260"/>
            </a:lvl2pPr>
            <a:lvl3pPr marL="653484" indent="0">
              <a:buNone/>
              <a:defRPr sz="1170"/>
            </a:lvl3pPr>
            <a:lvl4pPr marL="980225" indent="0">
              <a:buNone/>
              <a:defRPr sz="990"/>
            </a:lvl4pPr>
            <a:lvl5pPr marL="1306966" indent="0">
              <a:buNone/>
              <a:defRPr sz="990"/>
            </a:lvl5pPr>
            <a:lvl6pPr marL="1633709" indent="0">
              <a:buNone/>
              <a:defRPr sz="990"/>
            </a:lvl6pPr>
            <a:lvl7pPr marL="1960450" indent="0">
              <a:buNone/>
              <a:defRPr sz="990"/>
            </a:lvl7pPr>
            <a:lvl8pPr marL="2287192" indent="0">
              <a:buNone/>
              <a:defRPr sz="990"/>
            </a:lvl8pPr>
            <a:lvl9pPr marL="2613934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9966B-9BF2-6642-BA3E-7F6C4B6B5B48}" type="datetime1">
              <a:rPr lang="nb-NO"/>
              <a:pPr>
                <a:defRPr/>
              </a:pPr>
              <a:t>08.05.2019</a:t>
            </a:fld>
            <a:endParaRPr 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4BAE5-1A3D-6C4B-A19B-A21CA952B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03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6359"/>
            <a:ext cx="3771900" cy="3087053"/>
          </a:xfrm>
        </p:spPr>
        <p:txBody>
          <a:bodyPr/>
          <a:lstStyle>
            <a:lvl1pPr>
              <a:defRPr sz="1981"/>
            </a:lvl1pPr>
            <a:lvl2pPr>
              <a:defRPr sz="1711"/>
            </a:lvl2pPr>
            <a:lvl3pPr>
              <a:defRPr sz="144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6359"/>
            <a:ext cx="3771900" cy="3087053"/>
          </a:xfrm>
        </p:spPr>
        <p:txBody>
          <a:bodyPr/>
          <a:lstStyle>
            <a:lvl1pPr>
              <a:defRPr sz="1981"/>
            </a:lvl1pPr>
            <a:lvl2pPr>
              <a:defRPr sz="1711"/>
            </a:lvl2pPr>
            <a:lvl3pPr>
              <a:defRPr sz="144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76BBB-3F6B-FE47-9B20-0E604178B90B}" type="datetime1">
              <a:rPr lang="nb-NO"/>
              <a:pPr>
                <a:defRPr/>
              </a:pPr>
              <a:t>08.05.2019</a:t>
            </a:fld>
            <a:endParaRPr 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E65EC-C774-EF4B-9967-F30DBC9C3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57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21CF630B-3D3D-45F0-AFAF-5BAFF77886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08126"/>
            <a:ext cx="9145143" cy="4136962"/>
          </a:xfrm>
          <a:custGeom>
            <a:avLst/>
            <a:gdLst>
              <a:gd name="connsiteX0" fmla="*/ 7461922 w 9145143"/>
              <a:gd name="connsiteY0" fmla="*/ 3078100 h 4136962"/>
              <a:gd name="connsiteX1" fmla="*/ 7380922 w 9145143"/>
              <a:gd name="connsiteY1" fmla="*/ 3159100 h 4136962"/>
              <a:gd name="connsiteX2" fmla="*/ 7461922 w 9145143"/>
              <a:gd name="connsiteY2" fmla="*/ 3240100 h 4136962"/>
              <a:gd name="connsiteX3" fmla="*/ 7542922 w 9145143"/>
              <a:gd name="connsiteY3" fmla="*/ 3159100 h 4136962"/>
              <a:gd name="connsiteX4" fmla="*/ 7461922 w 9145143"/>
              <a:gd name="connsiteY4" fmla="*/ 3078100 h 4136962"/>
              <a:gd name="connsiteX5" fmla="*/ 7461922 w 9145143"/>
              <a:gd name="connsiteY5" fmla="*/ 2880360 h 4136962"/>
              <a:gd name="connsiteX6" fmla="*/ 7380922 w 9145143"/>
              <a:gd name="connsiteY6" fmla="*/ 2961360 h 4136962"/>
              <a:gd name="connsiteX7" fmla="*/ 7461922 w 9145143"/>
              <a:gd name="connsiteY7" fmla="*/ 3042360 h 4136962"/>
              <a:gd name="connsiteX8" fmla="*/ 7542922 w 9145143"/>
              <a:gd name="connsiteY8" fmla="*/ 2961360 h 4136962"/>
              <a:gd name="connsiteX9" fmla="*/ 7461922 w 9145143"/>
              <a:gd name="connsiteY9" fmla="*/ 2880360 h 4136962"/>
              <a:gd name="connsiteX10" fmla="*/ 0 w 9145143"/>
              <a:gd name="connsiteY10" fmla="*/ 0 h 4136962"/>
              <a:gd name="connsiteX11" fmla="*/ 9145143 w 9145143"/>
              <a:gd name="connsiteY11" fmla="*/ 0 h 4136962"/>
              <a:gd name="connsiteX12" fmla="*/ 9145143 w 9145143"/>
              <a:gd name="connsiteY12" fmla="*/ 4136962 h 4136962"/>
              <a:gd name="connsiteX13" fmla="*/ 0 w 9145143"/>
              <a:gd name="connsiteY13" fmla="*/ 4136962 h 413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5143" h="4136962">
                <a:moveTo>
                  <a:pt x="7461922" y="3078100"/>
                </a:moveTo>
                <a:cubicBezTo>
                  <a:pt x="7417187" y="3078100"/>
                  <a:pt x="7380922" y="3114365"/>
                  <a:pt x="7380922" y="3159100"/>
                </a:cubicBezTo>
                <a:cubicBezTo>
                  <a:pt x="7380922" y="3203835"/>
                  <a:pt x="7417187" y="3240100"/>
                  <a:pt x="7461922" y="3240100"/>
                </a:cubicBezTo>
                <a:cubicBezTo>
                  <a:pt x="7506657" y="3240100"/>
                  <a:pt x="7542922" y="3203835"/>
                  <a:pt x="7542922" y="3159100"/>
                </a:cubicBezTo>
                <a:cubicBezTo>
                  <a:pt x="7542922" y="3114365"/>
                  <a:pt x="7506657" y="3078100"/>
                  <a:pt x="7461922" y="3078100"/>
                </a:cubicBezTo>
                <a:close/>
                <a:moveTo>
                  <a:pt x="7461922" y="2880360"/>
                </a:moveTo>
                <a:cubicBezTo>
                  <a:pt x="7417187" y="2880360"/>
                  <a:pt x="7380922" y="2916625"/>
                  <a:pt x="7380922" y="2961360"/>
                </a:cubicBezTo>
                <a:cubicBezTo>
                  <a:pt x="7380922" y="3006095"/>
                  <a:pt x="7417187" y="3042360"/>
                  <a:pt x="7461922" y="3042360"/>
                </a:cubicBezTo>
                <a:cubicBezTo>
                  <a:pt x="7506657" y="3042360"/>
                  <a:pt x="7542922" y="3006095"/>
                  <a:pt x="7542922" y="2961360"/>
                </a:cubicBezTo>
                <a:cubicBezTo>
                  <a:pt x="7542922" y="2916625"/>
                  <a:pt x="7506657" y="2880360"/>
                  <a:pt x="7461922" y="2880360"/>
                </a:cubicBezTo>
                <a:close/>
                <a:moveTo>
                  <a:pt x="0" y="0"/>
                </a:moveTo>
                <a:lnTo>
                  <a:pt x="9145143" y="0"/>
                </a:lnTo>
                <a:lnTo>
                  <a:pt x="9145143" y="4136962"/>
                </a:lnTo>
                <a:lnTo>
                  <a:pt x="0" y="41369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n-NO" noProof="0" dirty="0"/>
              <a:t>Sett inn bilete via menyen «Sett inn» og knappen «Bilde» </a:t>
            </a:r>
          </a:p>
        </p:txBody>
      </p:sp>
      <p:sp>
        <p:nvSpPr>
          <p:cNvPr id="2" name="Tit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3798000" y="1396975"/>
            <a:ext cx="1548000" cy="1548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lt1"/>
                </a:solidFill>
              </a:defRPr>
            </a:lvl1pPr>
          </a:lstStyle>
          <a:p>
            <a:r>
              <a:rPr lang="nn-NO" noProof="0" dirty="0"/>
              <a:t>Tittel</a:t>
            </a:r>
          </a:p>
        </p:txBody>
      </p:sp>
      <p:sp>
        <p:nvSpPr>
          <p:cNvPr id="3" name="Undertit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3798000" y="3150394"/>
            <a:ext cx="1548000" cy="1548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n-NO" noProof="0" dirty="0"/>
              <a:t>Undertittel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B181E55-BA4E-41F3-878C-77EB660DC1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0956" y="3924491"/>
            <a:ext cx="1125487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nn-NO" baseline="0" noProof="0" dirty="0"/>
              <a:t>Klikk for å leggje til tekst</a:t>
            </a:r>
            <a:endParaRPr lang="nn-NO" noProof="0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011AA87-01BC-457A-9D24-F263E5A933A7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3884886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FCCCC5A-87C6-451E-AB30-6B75040B830A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4082910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noProof="0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C0CF3A2-BB35-4B5B-985F-C9049CE10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19B5DF3-76D1-4FB2-B03A-558958BEEB81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b="1" noProof="0" dirty="0"/>
              <a:t>Det matematisk-naturvitskaplege fakultet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AC493A5E-9BD3-4E8F-9929-DFF150B39C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9AC40A2-48E8-4E38-A0D0-CAEFC7530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n-NO" noProof="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F7D78F3-9CE5-4553-8D36-258A12EF6A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n-NO" noProof="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5AC0C3A-7F3C-451F-B739-CDD50839D7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n-NO" noProof="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31EAB8D2-F0B4-4FAC-B38F-64CE67089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n-NO" noProof="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AF9656E-399E-4288-8913-4F1031205C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n-NO" noProof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1C1BAEC-C920-477B-B026-EFE81143DC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n-NO" noProof="0"/>
            </a:p>
          </p:txBody>
        </p:sp>
      </p:grpSp>
    </p:spTree>
    <p:extLst>
      <p:ext uri="{BB962C8B-B14F-4D97-AF65-F5344CB8AC3E}">
        <p14:creationId xmlns:p14="http://schemas.microsoft.com/office/powerpoint/2010/main" val="59459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690"/>
            <a:ext cx="4040188" cy="479970"/>
          </a:xfrm>
        </p:spPr>
        <p:txBody>
          <a:bodyPr anchor="b"/>
          <a:lstStyle>
            <a:lvl1pPr marL="0" indent="0">
              <a:buNone/>
              <a:defRPr sz="1711" b="1"/>
            </a:lvl1pPr>
            <a:lvl2pPr marL="326741" indent="0">
              <a:buNone/>
              <a:defRPr sz="1440" b="1"/>
            </a:lvl2pPr>
            <a:lvl3pPr marL="653484" indent="0">
              <a:buNone/>
              <a:defRPr sz="1260" b="1"/>
            </a:lvl3pPr>
            <a:lvl4pPr marL="980225" indent="0">
              <a:buNone/>
              <a:defRPr sz="1170" b="1"/>
            </a:lvl4pPr>
            <a:lvl5pPr marL="1306966" indent="0">
              <a:buNone/>
              <a:defRPr sz="1170" b="1"/>
            </a:lvl5pPr>
            <a:lvl6pPr marL="1633709" indent="0">
              <a:buNone/>
              <a:defRPr sz="1170" b="1"/>
            </a:lvl6pPr>
            <a:lvl7pPr marL="1960450" indent="0">
              <a:buNone/>
              <a:defRPr sz="1170" b="1"/>
            </a:lvl7pPr>
            <a:lvl8pPr marL="2287192" indent="0">
              <a:buNone/>
              <a:defRPr sz="1170" b="1"/>
            </a:lvl8pPr>
            <a:lvl9pPr marL="2613934" indent="0">
              <a:buNone/>
              <a:defRPr sz="117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661"/>
            <a:ext cx="4040188" cy="2964381"/>
          </a:xfrm>
        </p:spPr>
        <p:txBody>
          <a:bodyPr/>
          <a:lstStyle>
            <a:lvl1pPr>
              <a:defRPr sz="1711"/>
            </a:lvl1pPr>
            <a:lvl2pPr>
              <a:defRPr sz="1440"/>
            </a:lvl2pPr>
            <a:lvl3pPr>
              <a:defRPr sz="1260"/>
            </a:lvl3pPr>
            <a:lvl4pPr>
              <a:defRPr sz="1170"/>
            </a:lvl4pPr>
            <a:lvl5pPr>
              <a:defRPr sz="1170"/>
            </a:lvl5pPr>
            <a:lvl6pPr>
              <a:defRPr sz="1170"/>
            </a:lvl6pPr>
            <a:lvl7pPr>
              <a:defRPr sz="1170"/>
            </a:lvl7pPr>
            <a:lvl8pPr>
              <a:defRPr sz="1170"/>
            </a:lvl8pPr>
            <a:lvl9pPr>
              <a:defRPr sz="11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690"/>
            <a:ext cx="4041775" cy="479970"/>
          </a:xfrm>
        </p:spPr>
        <p:txBody>
          <a:bodyPr anchor="b"/>
          <a:lstStyle>
            <a:lvl1pPr marL="0" indent="0">
              <a:buNone/>
              <a:defRPr sz="1711" b="1"/>
            </a:lvl1pPr>
            <a:lvl2pPr marL="326741" indent="0">
              <a:buNone/>
              <a:defRPr sz="1440" b="1"/>
            </a:lvl2pPr>
            <a:lvl3pPr marL="653484" indent="0">
              <a:buNone/>
              <a:defRPr sz="1260" b="1"/>
            </a:lvl3pPr>
            <a:lvl4pPr marL="980225" indent="0">
              <a:buNone/>
              <a:defRPr sz="1170" b="1"/>
            </a:lvl4pPr>
            <a:lvl5pPr marL="1306966" indent="0">
              <a:buNone/>
              <a:defRPr sz="1170" b="1"/>
            </a:lvl5pPr>
            <a:lvl6pPr marL="1633709" indent="0">
              <a:buNone/>
              <a:defRPr sz="1170" b="1"/>
            </a:lvl6pPr>
            <a:lvl7pPr marL="1960450" indent="0">
              <a:buNone/>
              <a:defRPr sz="1170" b="1"/>
            </a:lvl7pPr>
            <a:lvl8pPr marL="2287192" indent="0">
              <a:buNone/>
              <a:defRPr sz="1170" b="1"/>
            </a:lvl8pPr>
            <a:lvl9pPr marL="2613934" indent="0">
              <a:buNone/>
              <a:defRPr sz="117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661"/>
            <a:ext cx="4041775" cy="2964381"/>
          </a:xfrm>
        </p:spPr>
        <p:txBody>
          <a:bodyPr/>
          <a:lstStyle>
            <a:lvl1pPr>
              <a:defRPr sz="1711"/>
            </a:lvl1pPr>
            <a:lvl2pPr>
              <a:defRPr sz="1440"/>
            </a:lvl2pPr>
            <a:lvl3pPr>
              <a:defRPr sz="1260"/>
            </a:lvl3pPr>
            <a:lvl4pPr>
              <a:defRPr sz="1170"/>
            </a:lvl4pPr>
            <a:lvl5pPr>
              <a:defRPr sz="1170"/>
            </a:lvl5pPr>
            <a:lvl6pPr>
              <a:defRPr sz="1170"/>
            </a:lvl6pPr>
            <a:lvl7pPr>
              <a:defRPr sz="1170"/>
            </a:lvl7pPr>
            <a:lvl8pPr>
              <a:defRPr sz="1170"/>
            </a:lvl8pPr>
            <a:lvl9pPr>
              <a:defRPr sz="11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D70CB-25CB-BE44-8267-D24E2D49FE8A}" type="datetime1">
              <a:rPr lang="nb-NO"/>
              <a:pPr>
                <a:defRPr/>
              </a:pPr>
              <a:t>08.05.2019</a:t>
            </a:fld>
            <a:endParaRPr 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FD7A5-C8F5-1448-9D00-39B245CDA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45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3A17C-8D7E-DE49-B1B2-99C5899E63E4}" type="datetime1">
              <a:rPr lang="nb-NO"/>
              <a:pPr>
                <a:defRPr/>
              </a:pPr>
              <a:t>08.05.2019</a:t>
            </a:fld>
            <a:endParaRPr 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2A21F-DA23-814C-9F57-78C93D663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9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2FEF2-E4BD-6348-BAE6-B5F400DE8733}" type="datetime1">
              <a:rPr lang="nb-NO"/>
              <a:pPr>
                <a:defRPr/>
              </a:pPr>
              <a:t>08.05.2019</a:t>
            </a:fld>
            <a:endParaRPr 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74A88-5B81-1D4F-823C-6256520B3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6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850"/>
            <a:ext cx="3008313" cy="871807"/>
          </a:xfrm>
        </p:spPr>
        <p:txBody>
          <a:bodyPr anchor="b"/>
          <a:lstStyle>
            <a:lvl1pPr algn="l">
              <a:defRPr sz="144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52"/>
            <a:ext cx="5111750" cy="4391191"/>
          </a:xfrm>
        </p:spPr>
        <p:txBody>
          <a:bodyPr/>
          <a:lstStyle>
            <a:lvl1pPr>
              <a:defRPr sz="2251"/>
            </a:lvl1pPr>
            <a:lvl2pPr>
              <a:defRPr sz="1981"/>
            </a:lvl2pPr>
            <a:lvl3pPr>
              <a:defRPr sz="1711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658"/>
            <a:ext cx="3008313" cy="3519383"/>
          </a:xfrm>
        </p:spPr>
        <p:txBody>
          <a:bodyPr/>
          <a:lstStyle>
            <a:lvl1pPr marL="0" indent="0">
              <a:buNone/>
              <a:defRPr sz="990"/>
            </a:lvl1pPr>
            <a:lvl2pPr marL="326741" indent="0">
              <a:buNone/>
              <a:defRPr sz="900"/>
            </a:lvl2pPr>
            <a:lvl3pPr marL="653484" indent="0">
              <a:buNone/>
              <a:defRPr sz="720"/>
            </a:lvl3pPr>
            <a:lvl4pPr marL="980225" indent="0">
              <a:buNone/>
              <a:defRPr sz="630"/>
            </a:lvl4pPr>
            <a:lvl5pPr marL="1306966" indent="0">
              <a:buNone/>
              <a:defRPr sz="630"/>
            </a:lvl5pPr>
            <a:lvl6pPr marL="1633709" indent="0">
              <a:buNone/>
              <a:defRPr sz="630"/>
            </a:lvl6pPr>
            <a:lvl7pPr marL="1960450" indent="0">
              <a:buNone/>
              <a:defRPr sz="630"/>
            </a:lvl7pPr>
            <a:lvl8pPr marL="2287192" indent="0">
              <a:buNone/>
              <a:defRPr sz="630"/>
            </a:lvl8pPr>
            <a:lvl9pPr marL="2613934" indent="0">
              <a:buNone/>
              <a:defRPr sz="6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3178-3325-B448-BCA2-C606C2543C23}" type="datetime1">
              <a:rPr lang="nb-NO"/>
              <a:pPr>
                <a:defRPr/>
              </a:pPr>
              <a:t>08.05.2019</a:t>
            </a:fld>
            <a:endParaRPr 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258ED-E363-D542-BB05-DA75DAA1F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35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1563"/>
            <a:ext cx="5486400" cy="425184"/>
          </a:xfrm>
        </p:spPr>
        <p:txBody>
          <a:bodyPr anchor="b"/>
          <a:lstStyle>
            <a:lvl1pPr algn="l">
              <a:defRPr sz="144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723"/>
            <a:ext cx="5486400" cy="3087053"/>
          </a:xfrm>
        </p:spPr>
        <p:txBody>
          <a:bodyPr/>
          <a:lstStyle>
            <a:lvl1pPr marL="0" indent="0">
              <a:buNone/>
              <a:defRPr sz="2251"/>
            </a:lvl1pPr>
            <a:lvl2pPr marL="326741" indent="0">
              <a:buNone/>
              <a:defRPr sz="1981"/>
            </a:lvl2pPr>
            <a:lvl3pPr marL="653484" indent="0">
              <a:buNone/>
              <a:defRPr sz="1711"/>
            </a:lvl3pPr>
            <a:lvl4pPr marL="980225" indent="0">
              <a:buNone/>
              <a:defRPr sz="1440"/>
            </a:lvl4pPr>
            <a:lvl5pPr marL="1306966" indent="0">
              <a:buNone/>
              <a:defRPr sz="1440"/>
            </a:lvl5pPr>
            <a:lvl6pPr marL="1633709" indent="0">
              <a:buNone/>
              <a:defRPr sz="1440"/>
            </a:lvl6pPr>
            <a:lvl7pPr marL="1960450" indent="0">
              <a:buNone/>
              <a:defRPr sz="1440"/>
            </a:lvl7pPr>
            <a:lvl8pPr marL="2287192" indent="0">
              <a:buNone/>
              <a:defRPr sz="1440"/>
            </a:lvl8pPr>
            <a:lvl9pPr marL="2613934" indent="0">
              <a:buNone/>
              <a:defRPr sz="144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6747"/>
            <a:ext cx="5486400" cy="603833"/>
          </a:xfrm>
        </p:spPr>
        <p:txBody>
          <a:bodyPr/>
          <a:lstStyle>
            <a:lvl1pPr marL="0" indent="0">
              <a:buNone/>
              <a:defRPr sz="990"/>
            </a:lvl1pPr>
            <a:lvl2pPr marL="326741" indent="0">
              <a:buNone/>
              <a:defRPr sz="900"/>
            </a:lvl2pPr>
            <a:lvl3pPr marL="653484" indent="0">
              <a:buNone/>
              <a:defRPr sz="720"/>
            </a:lvl3pPr>
            <a:lvl4pPr marL="980225" indent="0">
              <a:buNone/>
              <a:defRPr sz="630"/>
            </a:lvl4pPr>
            <a:lvl5pPr marL="1306966" indent="0">
              <a:buNone/>
              <a:defRPr sz="630"/>
            </a:lvl5pPr>
            <a:lvl6pPr marL="1633709" indent="0">
              <a:buNone/>
              <a:defRPr sz="630"/>
            </a:lvl6pPr>
            <a:lvl7pPr marL="1960450" indent="0">
              <a:buNone/>
              <a:defRPr sz="630"/>
            </a:lvl7pPr>
            <a:lvl8pPr marL="2287192" indent="0">
              <a:buNone/>
              <a:defRPr sz="630"/>
            </a:lvl8pPr>
            <a:lvl9pPr marL="2613934" indent="0">
              <a:buNone/>
              <a:defRPr sz="6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1D0FA-0760-EC4E-B2CF-78F622ECA4CF}" type="datetime1">
              <a:rPr lang="nb-NO"/>
              <a:pPr>
                <a:defRPr/>
              </a:pPr>
              <a:t>08.05.2019</a:t>
            </a:fld>
            <a:endParaRPr 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EC82D-BBE7-BE49-AC35-8BE46C8CE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45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/m bilde og stor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>
            <a:extLst>
              <a:ext uri="{FF2B5EF4-FFF2-40B4-BE49-F238E27FC236}">
                <a16:creationId xmlns:a16="http://schemas.microsoft.com/office/drawing/2014/main" id="{34E270BA-1CD5-4957-84D6-18A400390989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3884886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1A0141D-73F1-4F3B-9CD6-75FDD560D760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4082910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36B2E708-3A4F-47DB-8C8F-7EC057EF7A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08126"/>
            <a:ext cx="9145143" cy="4136962"/>
          </a:xfrm>
          <a:custGeom>
            <a:avLst/>
            <a:gdLst>
              <a:gd name="connsiteX0" fmla="*/ 7461922 w 9145143"/>
              <a:gd name="connsiteY0" fmla="*/ 3078100 h 4136962"/>
              <a:gd name="connsiteX1" fmla="*/ 7380922 w 9145143"/>
              <a:gd name="connsiteY1" fmla="*/ 3159100 h 4136962"/>
              <a:gd name="connsiteX2" fmla="*/ 7461922 w 9145143"/>
              <a:gd name="connsiteY2" fmla="*/ 3240100 h 4136962"/>
              <a:gd name="connsiteX3" fmla="*/ 7542922 w 9145143"/>
              <a:gd name="connsiteY3" fmla="*/ 3159100 h 4136962"/>
              <a:gd name="connsiteX4" fmla="*/ 7461922 w 9145143"/>
              <a:gd name="connsiteY4" fmla="*/ 3078100 h 4136962"/>
              <a:gd name="connsiteX5" fmla="*/ 7461922 w 9145143"/>
              <a:gd name="connsiteY5" fmla="*/ 2880360 h 4136962"/>
              <a:gd name="connsiteX6" fmla="*/ 7380922 w 9145143"/>
              <a:gd name="connsiteY6" fmla="*/ 2961360 h 4136962"/>
              <a:gd name="connsiteX7" fmla="*/ 7461922 w 9145143"/>
              <a:gd name="connsiteY7" fmla="*/ 3042360 h 4136962"/>
              <a:gd name="connsiteX8" fmla="*/ 7542922 w 9145143"/>
              <a:gd name="connsiteY8" fmla="*/ 2961360 h 4136962"/>
              <a:gd name="connsiteX9" fmla="*/ 7461922 w 9145143"/>
              <a:gd name="connsiteY9" fmla="*/ 2880360 h 4136962"/>
              <a:gd name="connsiteX10" fmla="*/ 0 w 9145143"/>
              <a:gd name="connsiteY10" fmla="*/ 0 h 4136962"/>
              <a:gd name="connsiteX11" fmla="*/ 9145143 w 9145143"/>
              <a:gd name="connsiteY11" fmla="*/ 0 h 4136962"/>
              <a:gd name="connsiteX12" fmla="*/ 9145143 w 9145143"/>
              <a:gd name="connsiteY12" fmla="*/ 4136962 h 4136962"/>
              <a:gd name="connsiteX13" fmla="*/ 0 w 9145143"/>
              <a:gd name="connsiteY13" fmla="*/ 4136962 h 413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5143" h="4136962">
                <a:moveTo>
                  <a:pt x="7461922" y="3078100"/>
                </a:moveTo>
                <a:cubicBezTo>
                  <a:pt x="7417187" y="3078100"/>
                  <a:pt x="7380922" y="3114365"/>
                  <a:pt x="7380922" y="3159100"/>
                </a:cubicBezTo>
                <a:cubicBezTo>
                  <a:pt x="7380922" y="3203835"/>
                  <a:pt x="7417187" y="3240100"/>
                  <a:pt x="7461922" y="3240100"/>
                </a:cubicBezTo>
                <a:cubicBezTo>
                  <a:pt x="7506657" y="3240100"/>
                  <a:pt x="7542922" y="3203835"/>
                  <a:pt x="7542922" y="3159100"/>
                </a:cubicBezTo>
                <a:cubicBezTo>
                  <a:pt x="7542922" y="3114365"/>
                  <a:pt x="7506657" y="3078100"/>
                  <a:pt x="7461922" y="3078100"/>
                </a:cubicBezTo>
                <a:close/>
                <a:moveTo>
                  <a:pt x="7461922" y="2880360"/>
                </a:moveTo>
                <a:cubicBezTo>
                  <a:pt x="7417187" y="2880360"/>
                  <a:pt x="7380922" y="2916625"/>
                  <a:pt x="7380922" y="2961360"/>
                </a:cubicBezTo>
                <a:cubicBezTo>
                  <a:pt x="7380922" y="3006095"/>
                  <a:pt x="7417187" y="3042360"/>
                  <a:pt x="7461922" y="3042360"/>
                </a:cubicBezTo>
                <a:cubicBezTo>
                  <a:pt x="7506657" y="3042360"/>
                  <a:pt x="7542922" y="3006095"/>
                  <a:pt x="7542922" y="2961360"/>
                </a:cubicBezTo>
                <a:cubicBezTo>
                  <a:pt x="7542922" y="2916625"/>
                  <a:pt x="7506657" y="2880360"/>
                  <a:pt x="7461922" y="2880360"/>
                </a:cubicBezTo>
                <a:close/>
                <a:moveTo>
                  <a:pt x="0" y="0"/>
                </a:moveTo>
                <a:lnTo>
                  <a:pt x="9145143" y="0"/>
                </a:lnTo>
                <a:lnTo>
                  <a:pt x="9145143" y="4136962"/>
                </a:lnTo>
                <a:lnTo>
                  <a:pt x="0" y="41369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n-NO"/>
              <a:t>Sett inn bilete via menyen «Sett inn» og knappen «Bilde»</a:t>
            </a:r>
            <a:endParaRPr lang="nn-NO" dirty="0"/>
          </a:p>
        </p:txBody>
      </p:sp>
      <p:sp>
        <p:nvSpPr>
          <p:cNvPr id="2" name="Tit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2790905" y="1361116"/>
            <a:ext cx="3024000" cy="3024000"/>
          </a:xfrm>
          <a:prstGeom prst="ellipse">
            <a:avLst/>
          </a:prstGeom>
          <a:solidFill>
            <a:schemeClr val="bg1"/>
          </a:solidFill>
        </p:spPr>
        <p:txBody>
          <a:bodyPr lIns="36000" tIns="36000" rIns="36000" bIns="1080000" anchor="b">
            <a:normAutofit/>
          </a:bodyPr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nn-NO" dirty="0"/>
              <a:t>Tittel</a:t>
            </a:r>
          </a:p>
        </p:txBody>
      </p:sp>
      <p:sp>
        <p:nvSpPr>
          <p:cNvPr id="3" name="Undertit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2904564" y="2941568"/>
            <a:ext cx="2788023" cy="542291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n-NO" dirty="0"/>
              <a:t>Undertittel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B181E55-BA4E-41F3-878C-77EB660DC1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0956" y="3924491"/>
            <a:ext cx="1125487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nn-NO" baseline="0"/>
              <a:t>Klikk for å leggje til tekst</a:t>
            </a:r>
            <a:endParaRPr lang="nn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6D3BBD-497E-444D-8817-667147E479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2DCEEDE-996F-4F53-AA53-892FCAE5A1F3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b="1"/>
              <a:t>Det matematisk-naturvitskaplege fakultet</a:t>
            </a:r>
            <a:endParaRPr lang="nn-NO" sz="1400" b="1" dirty="0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E6B1FFA4-DB8A-453A-866D-42BEE933553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E559E31-041D-4610-A582-C8215B7875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DFF11FF-8985-45B8-87AD-4F75F97CF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299177C8-B844-4593-8A4D-6028B89B0D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C206DB3E-7E5A-4118-A58E-D28E6B6BEE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BAE402C-300B-4295-A825-9A43E9C92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7BBA4532-2A30-40BC-97E0-29A2E60C6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066989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6258D59-7168-4E0B-A9D6-8E1FF9EA5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8185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90970" y="1410933"/>
            <a:ext cx="6562060" cy="1261884"/>
          </a:xfrm>
        </p:spPr>
        <p:txBody>
          <a:bodyPr wrap="square" anchor="ctr">
            <a:spAutoFit/>
          </a:bodyPr>
          <a:lstStyle>
            <a:lvl1pPr algn="ctr">
              <a:defRPr sz="4100">
                <a:solidFill>
                  <a:schemeClr val="lt1"/>
                </a:solidFill>
              </a:defRPr>
            </a:lvl1pPr>
          </a:lstStyle>
          <a:p>
            <a:r>
              <a:rPr lang="nn-NO"/>
              <a:t>Klikk for å leggje til ein tittel</a:t>
            </a:r>
            <a:endParaRPr lang="nn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9831B6B-6892-4E24-A66F-0CE8685A2D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4847" y="4515703"/>
            <a:ext cx="425197" cy="42519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A88C679-3A11-42E0-9A8B-D596C63A662C}"/>
              </a:ext>
            </a:extLst>
          </p:cNvPr>
          <p:cNvSpPr txBox="1"/>
          <p:nvPr userDrawn="1"/>
        </p:nvSpPr>
        <p:spPr>
          <a:xfrm>
            <a:off x="3177587" y="4583354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b="1"/>
              <a:t>Det matematisk-naturvitskaplege fakultet</a:t>
            </a:r>
            <a:endParaRPr lang="nn-NO" sz="1400" b="1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1F52A8C7-01D7-48B7-A36C-B219C7E0197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782820" y="4667043"/>
            <a:ext cx="439200" cy="136098"/>
            <a:chOff x="699" y="-168"/>
            <a:chExt cx="810" cy="251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B391352-4D48-412C-8465-D30BD6C55E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19855DE-927D-4973-BC42-270C92843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A2B59B8-7CF6-4668-ABCB-F4A7DD75CE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74FD7DF4-3E30-4B20-A43D-1A4F8E8729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64B77F7-76E3-463F-986A-ED33F912AC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3D03E1DA-EBA2-4340-99A1-0AAE7C931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95209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EAB2FC4-B0AF-47B9-889E-B3D3131125B4}"/>
              </a:ext>
            </a:extLst>
          </p:cNvPr>
          <p:cNvSpPr/>
          <p:nvPr userDrawn="1"/>
        </p:nvSpPr>
        <p:spPr>
          <a:xfrm>
            <a:off x="0" y="905435"/>
            <a:ext cx="9144000" cy="4239653"/>
          </a:xfrm>
          <a:prstGeom prst="rect">
            <a:avLst/>
          </a:prstGeom>
          <a:solidFill>
            <a:srgbClr val="F5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576072" y="1182827"/>
            <a:ext cx="3600450" cy="215444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n-NO"/>
              <a:t>Klikk for å leggje til tekst</a:t>
            </a:r>
            <a:endParaRPr lang="nn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n-NO" smtClean="0"/>
              <a:t>08.05.2019</a:t>
            </a:fld>
            <a:endParaRPr lang="nn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n-NO" smtClean="0"/>
              <a:t>‹#›</a:t>
            </a:fld>
            <a:endParaRPr lang="nn-NO" dirty="0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Klikk for å leggje til ein tittel</a:t>
            </a:r>
            <a:endParaRPr lang="nn-NO" dirty="0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DFAD5ACB-59BB-4888-BC7A-DDBA47C2AC07}"/>
              </a:ext>
            </a:extLst>
          </p:cNvPr>
          <p:cNvCxnSpPr/>
          <p:nvPr userDrawn="1"/>
        </p:nvCxnSpPr>
        <p:spPr>
          <a:xfrm>
            <a:off x="4572000" y="1800225"/>
            <a:ext cx="0" cy="2736342"/>
          </a:xfrm>
          <a:prstGeom prst="line">
            <a:avLst/>
          </a:prstGeom>
          <a:ln w="12700">
            <a:solidFill>
              <a:srgbClr val="C7C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E0A86587-8C70-4A7E-BC3D-1C081336190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967479" y="1196893"/>
            <a:ext cx="3600450" cy="215444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n-NO"/>
              <a:t>Klikk for å leggje til tekst</a:t>
            </a:r>
            <a:endParaRPr lang="nn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46ECE5E-F8BE-4003-985D-ACB125166B6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76072" y="1764222"/>
            <a:ext cx="3600450" cy="2736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n-NO" dirty="0"/>
              <a:t>Klikk for å leggje til tekst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CAAB143-56E5-4980-95CB-926D5CE2E50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67479" y="1778288"/>
            <a:ext cx="3600450" cy="2736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n-NO"/>
              <a:t>Klikk for å leggje til tekst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261143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Klikk for å leggje til ein tittel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n-NO" dirty="0"/>
              <a:t>Klikk for å leggje til tekst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n-NO" smtClean="0"/>
              <a:t>08.05.2019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n-NO" smtClean="0"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Klikk for å leggje til ein tittel</a:t>
            </a:r>
            <a:endParaRPr lang="nn-NO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BE9E5DBC-1B8D-4A0A-BE15-FE75497EC9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074" y="1144943"/>
            <a:ext cx="250231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nn-NO"/>
              <a:t>Klikk ikonet for å leggje til eit bilete</a:t>
            </a:r>
            <a:endParaRPr lang="nn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547A535-64C8-47BA-A0EF-C549CE5A7A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074" y="2973972"/>
            <a:ext cx="2502313" cy="1782223"/>
          </a:xfrm>
          <a:prstGeom prst="rect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nn-NO"/>
              <a:t>Klikk for å leggje til tekst</a:t>
            </a:r>
            <a:endParaRPr lang="nn-NO" dirty="0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CD8D1D19-E2BC-466E-8814-43BE87BC13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32392" y="1144943"/>
            <a:ext cx="178222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nn-NO"/>
              <a:t>Klikk ikonet for å leggje til eit bilete</a:t>
            </a:r>
            <a:endParaRPr lang="nn-NO" dirty="0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07738B89-F2C1-41B7-92EF-E139FA97D3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1420" y="1144943"/>
            <a:ext cx="1782223" cy="1782223"/>
          </a:xfrm>
          <a:prstGeom prst="rect">
            <a:avLst/>
          </a:prstGeom>
          <a:solidFill>
            <a:schemeClr val="dk1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nn-NO"/>
              <a:t>Klikk for å leggje til tekst</a:t>
            </a:r>
            <a:endParaRPr lang="nn-NO" dirty="0"/>
          </a:p>
        </p:txBody>
      </p:sp>
      <p:sp>
        <p:nvSpPr>
          <p:cNvPr id="12" name="Plassholder for bilde 7">
            <a:extLst>
              <a:ext uri="{FF2B5EF4-FFF2-40B4-BE49-F238E27FC236}">
                <a16:creationId xmlns:a16="http://schemas.microsoft.com/office/drawing/2014/main" id="{0DD46E06-C6D2-4C10-BCA4-5D9757C332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90448" y="1144943"/>
            <a:ext cx="178222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nn-NO"/>
              <a:t>Klikk ikonet for å leggje til eit bilete</a:t>
            </a:r>
            <a:endParaRPr lang="nn-NO" dirty="0"/>
          </a:p>
        </p:txBody>
      </p:sp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D4494FC2-94A2-40B6-9782-976365B1D3F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32392" y="2973971"/>
            <a:ext cx="3611251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nn-NO"/>
              <a:t>Klikk ikonet for å leggje til eit bilete</a:t>
            </a:r>
            <a:endParaRPr lang="nn-NO" dirty="0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BD395384-2AA4-43C2-BA8A-F89CC7A4EA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90448" y="2973970"/>
            <a:ext cx="1782223" cy="1782223"/>
          </a:xfrm>
          <a:prstGeom prst="rect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nn-NO"/>
              <a:t>Klikk for å leggje til tekst</a:t>
            </a:r>
            <a:endParaRPr lang="nn-NO" dirty="0"/>
          </a:p>
        </p:txBody>
      </p:sp>
      <p:sp>
        <p:nvSpPr>
          <p:cNvPr id="15" name="Plassholder for dato 14">
            <a:extLst>
              <a:ext uri="{FF2B5EF4-FFF2-40B4-BE49-F238E27FC236}">
                <a16:creationId xmlns:a16="http://schemas.microsoft.com/office/drawing/2014/main" id="{1A23FB33-0C5E-433C-A6D7-C7CFF1937B2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83651F3-9B16-40C6-B209-3688FC9C95F6}" type="datetimeFigureOut">
              <a:rPr lang="nn-NO" smtClean="0"/>
              <a:pPr/>
              <a:t>08.05.2019</a:t>
            </a:fld>
            <a:endParaRPr lang="nn-NO" dirty="0"/>
          </a:p>
        </p:txBody>
      </p:sp>
      <p:sp>
        <p:nvSpPr>
          <p:cNvPr id="16" name="Plassholder for bunntekst 15">
            <a:extLst>
              <a:ext uri="{FF2B5EF4-FFF2-40B4-BE49-F238E27FC236}">
                <a16:creationId xmlns:a16="http://schemas.microsoft.com/office/drawing/2014/main" id="{B6FB1711-42FB-43A1-B5CC-7DF4096BB6B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17" name="Plassholder for lysbildenummer 16">
            <a:extLst>
              <a:ext uri="{FF2B5EF4-FFF2-40B4-BE49-F238E27FC236}">
                <a16:creationId xmlns:a16="http://schemas.microsoft.com/office/drawing/2014/main" id="{6CDFAB3E-FFBD-435E-867C-6F512F1938A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751DFAA-887F-4071-8EAD-E8CA316FCF06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85607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7612E60-73D6-4E03-A75B-7B60A12C2020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n-NO"/>
              <a:t>Klikk for å leggje til ein tittel</a:t>
            </a:r>
            <a:endParaRPr lang="nn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n-NO" smtClean="0"/>
              <a:pPr/>
              <a:t>08.05.2019</a:t>
            </a:fld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n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027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n-NO"/>
              <a:t>Klikk for å leggje til tekst</a:t>
            </a:r>
            <a:endParaRPr lang="nn-NO" dirty="0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A1B0674C-4CBD-4F5B-B1E6-8439D0BF788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1F14E1A4-E3DE-4BED-8514-C42A8BC81D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3400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n-NO" dirty="0"/>
              <a:t>Klikk for å leggje til tekst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E44EF5B2-5E6A-41CC-91F9-7BEF8B2EF3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773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n-NO" dirty="0"/>
              <a:t>Klikk for å leggje til tekst</a:t>
            </a:r>
          </a:p>
        </p:txBody>
      </p:sp>
      <p:sp>
        <p:nvSpPr>
          <p:cNvPr id="12" name="Plassholder for tekst 6">
            <a:extLst>
              <a:ext uri="{FF2B5EF4-FFF2-40B4-BE49-F238E27FC236}">
                <a16:creationId xmlns:a16="http://schemas.microsoft.com/office/drawing/2014/main" id="{2A9AA01A-7EA8-48B1-B72A-C38F2F418E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2569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anose="020B0604030504040204" pitchFamily="34" charset="0"/>
              <a:buNone/>
              <a:tabLst/>
              <a:defRPr sz="1200" b="1">
                <a:solidFill>
                  <a:schemeClr val="accent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lang="nn-NO"/>
              <a:t>Klikk for å leggje til tekst</a:t>
            </a:r>
            <a:endParaRPr lang="nn-NO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4B802FF4-92EA-42A7-BF43-5990B12890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942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n-NO" dirty="0"/>
              <a:t>Klikk for å leggje til tekst</a:t>
            </a:r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DAA5AE86-50F7-49C1-8D68-1C0A973192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315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n-NO" dirty="0"/>
              <a:t>Klikk for å leggje til tekst</a:t>
            </a:r>
          </a:p>
        </p:txBody>
      </p:sp>
    </p:spTree>
    <p:extLst>
      <p:ext uri="{BB962C8B-B14F-4D97-AF65-F5344CB8AC3E}">
        <p14:creationId xmlns:p14="http://schemas.microsoft.com/office/powerpoint/2010/main" val="319809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e 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CC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n-NO" dirty="0"/>
              <a:t>Klikk for å leggje til </a:t>
            </a:r>
            <a:r>
              <a:rPr lang="nn-NO"/>
              <a:t>ein tittel</a:t>
            </a:r>
            <a:endParaRPr lang="nn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n-NO" smtClean="0"/>
              <a:pPr/>
              <a:t>08.05.2019</a:t>
            </a:fld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n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296162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nn-NO" dirty="0"/>
              <a:t>Klikk for å leggje </a:t>
            </a:r>
            <a:r>
              <a:rPr lang="nn-NO"/>
              <a:t>til tekst</a:t>
            </a:r>
          </a:p>
          <a:p>
            <a:pPr lvl="1"/>
            <a:r>
              <a:rPr lang="nn-NO"/>
              <a:t>Andre nivå</a:t>
            </a:r>
            <a:endParaRPr lang="nn-NO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3C78C568-6550-42F2-AC83-DF36B9D86A68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618000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nn-NO" dirty="0"/>
              <a:t>Klikk for å leggje </a:t>
            </a:r>
            <a:r>
              <a:rPr lang="nn-NO"/>
              <a:t>til tekst</a:t>
            </a:r>
          </a:p>
          <a:p>
            <a:pPr lvl="1"/>
            <a:r>
              <a:rPr lang="nn-NO"/>
              <a:t>Andre nivå</a:t>
            </a:r>
            <a:endParaRPr lang="nn-NO" dirty="0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52A1348-F70D-4977-ABF0-B088B61478C8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939838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nn-NO"/>
              <a:t>Bruk Enter etterfulgt av Tab-knappen for nivå 2</a:t>
            </a:r>
          </a:p>
          <a:p>
            <a:pPr lvl="1"/>
            <a:r>
              <a:rPr lang="nn-NO"/>
              <a:t>Andre nivå</a:t>
            </a:r>
            <a:endParaRPr lang="nn-NO" dirty="0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07FAE4-AE58-4689-84EB-3770B2E581C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338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6072" y="288036"/>
            <a:ext cx="7922703" cy="36004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n-NO" baseline="0" noProof="0"/>
              <a:t>Klikk her for å leggje til ein tittel</a:t>
            </a:r>
            <a:endParaRPr lang="nn-NO" noProof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1"/>
            <a:ext cx="7920990" cy="30603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n-NO" baseline="0" noProof="0"/>
              <a:t>Klikk for å leggje til tekst</a:t>
            </a:r>
            <a:endParaRPr lang="nn-NO" noProof="0"/>
          </a:p>
          <a:p>
            <a:pPr lvl="1"/>
            <a:r>
              <a:rPr lang="nn-NO" noProof="0"/>
              <a:t>Andre nivå</a:t>
            </a:r>
          </a:p>
          <a:p>
            <a:pPr lvl="2"/>
            <a:r>
              <a:rPr lang="nn-NO" noProof="0"/>
              <a:t>Tredje nivå</a:t>
            </a:r>
          </a:p>
          <a:p>
            <a:pPr lvl="3"/>
            <a:r>
              <a:rPr lang="nn-NO" noProof="0"/>
              <a:t>Fjerde nivå</a:t>
            </a:r>
          </a:p>
          <a:p>
            <a:pPr lvl="4"/>
            <a:r>
              <a:rPr lang="nn-NO" noProof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" y="4860608"/>
            <a:ext cx="634666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n-NO" noProof="0" smtClean="0"/>
              <a:pPr/>
              <a:t>08.05.2019</a:t>
            </a:fld>
            <a:endParaRPr lang="nn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80674" y="4860608"/>
            <a:ext cx="5582653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endParaRPr lang="nn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283742" y="4860608"/>
            <a:ext cx="231608" cy="1800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n-NO" noProof="0" smtClean="0"/>
              <a:pPr/>
              <a:t>‹#›</a:t>
            </a:fld>
            <a:endParaRPr lang="nn-NO" noProof="0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B422D6A-1596-4F97-B0A0-875892A68C1A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63" r:id="rId4"/>
    <p:sldLayoutId id="2147483659" r:id="rId5"/>
    <p:sldLayoutId id="2147483650" r:id="rId6"/>
    <p:sldLayoutId id="2147483660" r:id="rId7"/>
    <p:sldLayoutId id="2147483661" r:id="rId8"/>
    <p:sldLayoutId id="2147483662" r:id="rId9"/>
    <p:sldLayoutId id="2147483664" r:id="rId10"/>
    <p:sldLayoutId id="2147483652" r:id="rId11"/>
    <p:sldLayoutId id="2147483653" r:id="rId12"/>
    <p:sldLayoutId id="2147483654" r:id="rId13"/>
    <p:sldLayoutId id="2147483655" r:id="rId14"/>
    <p:sldLayoutId id="2147483658" r:id="rId15"/>
  </p:sldLayoutIdLst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80000" algn="l" defTabSz="685800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Verdana" panose="020B060403050404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211" y="637886"/>
            <a:ext cx="7921944" cy="85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211" y="1486888"/>
            <a:ext cx="7924464" cy="30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211" y="4802309"/>
            <a:ext cx="1904895" cy="34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63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C7B76A9-D67D-FE47-B774-753115DD3D77}" type="datetime1">
              <a:rPr lang="nb-NO"/>
              <a:pPr>
                <a:defRPr/>
              </a:pPr>
              <a:t>08.05.2019</a:t>
            </a:fld>
            <a:endParaRPr 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954" y="4802309"/>
            <a:ext cx="685359" cy="34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63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FF88920-A570-764F-B75C-B0232A0E4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UiO_A_png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900" y="120881"/>
            <a:ext cx="2210742" cy="1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51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51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51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51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51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26741" algn="l" rtl="0" eaLnBrk="1" fontAlgn="base" hangingPunct="1">
        <a:spcBef>
          <a:spcPct val="0"/>
        </a:spcBef>
        <a:spcAft>
          <a:spcPct val="0"/>
        </a:spcAft>
        <a:defRPr sz="2251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653484" algn="l" rtl="0" eaLnBrk="1" fontAlgn="base" hangingPunct="1">
        <a:spcBef>
          <a:spcPct val="0"/>
        </a:spcBef>
        <a:spcAft>
          <a:spcPct val="0"/>
        </a:spcAft>
        <a:defRPr sz="2251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980225" algn="l" rtl="0" eaLnBrk="1" fontAlgn="base" hangingPunct="1">
        <a:spcBef>
          <a:spcPct val="0"/>
        </a:spcBef>
        <a:spcAft>
          <a:spcPct val="0"/>
        </a:spcAft>
        <a:defRPr sz="2251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306966" algn="l" rtl="0" eaLnBrk="1" fontAlgn="base" hangingPunct="1">
        <a:spcBef>
          <a:spcPct val="0"/>
        </a:spcBef>
        <a:spcAft>
          <a:spcPct val="0"/>
        </a:spcAft>
        <a:defRPr sz="2251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45056" indent="-245056" algn="l" rtl="0" eaLnBrk="1" fontAlgn="base" hangingPunct="1">
        <a:spcBef>
          <a:spcPct val="20000"/>
        </a:spcBef>
        <a:spcAft>
          <a:spcPct val="0"/>
        </a:spcAft>
        <a:buChar char="•"/>
        <a:defRPr sz="1981">
          <a:solidFill>
            <a:schemeClr val="tx1"/>
          </a:solidFill>
          <a:latin typeface="+mn-lt"/>
          <a:ea typeface="+mn-ea"/>
          <a:cs typeface="+mn-cs"/>
        </a:defRPr>
      </a:lvl1pPr>
      <a:lvl2pPr marL="530956" indent="-204213" algn="l" rtl="0" eaLnBrk="1" fontAlgn="base" hangingPunct="1">
        <a:spcBef>
          <a:spcPct val="20000"/>
        </a:spcBef>
        <a:spcAft>
          <a:spcPct val="0"/>
        </a:spcAft>
        <a:buChar char="–"/>
        <a:defRPr sz="1711">
          <a:solidFill>
            <a:schemeClr val="tx1"/>
          </a:solidFill>
          <a:latin typeface="+mn-lt"/>
          <a:ea typeface="+mn-ea"/>
          <a:cs typeface="+mn-cs"/>
        </a:defRPr>
      </a:lvl2pPr>
      <a:lvl3pPr marL="816854" indent="-163371" algn="l" rtl="0" eaLnBrk="1" fontAlgn="base" hangingPunct="1">
        <a:spcBef>
          <a:spcPct val="20000"/>
        </a:spcBef>
        <a:spcAft>
          <a:spcPct val="0"/>
        </a:spcAft>
        <a:buChar char="•"/>
        <a:defRPr sz="1440">
          <a:solidFill>
            <a:schemeClr val="tx1"/>
          </a:solidFill>
          <a:latin typeface="+mn-lt"/>
          <a:ea typeface="+mn-ea"/>
          <a:cs typeface="+mn-cs"/>
        </a:defRPr>
      </a:lvl3pPr>
      <a:lvl4pPr marL="1143596" indent="-163371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470338" indent="-163371" algn="l" rtl="0" eaLnBrk="1" fontAlgn="base" hangingPunct="1">
        <a:spcBef>
          <a:spcPct val="20000"/>
        </a:spcBef>
        <a:spcAft>
          <a:spcPct val="0"/>
        </a:spcAft>
        <a:buChar char="»"/>
        <a:defRPr sz="1170">
          <a:solidFill>
            <a:schemeClr val="tx1"/>
          </a:solidFill>
          <a:latin typeface="+mn-lt"/>
          <a:ea typeface="+mn-ea"/>
          <a:cs typeface="+mn-cs"/>
        </a:defRPr>
      </a:lvl5pPr>
      <a:lvl6pPr marL="1797079" indent="-163371" algn="l" rtl="0" eaLnBrk="1" fontAlgn="base" hangingPunct="1">
        <a:spcBef>
          <a:spcPct val="20000"/>
        </a:spcBef>
        <a:spcAft>
          <a:spcPct val="0"/>
        </a:spcAft>
        <a:buChar char="»"/>
        <a:defRPr sz="1170">
          <a:solidFill>
            <a:schemeClr val="tx1"/>
          </a:solidFill>
          <a:latin typeface="+mn-lt"/>
          <a:ea typeface="+mn-ea"/>
          <a:cs typeface="+mn-cs"/>
        </a:defRPr>
      </a:lvl6pPr>
      <a:lvl7pPr marL="2123821" indent="-163371" algn="l" rtl="0" eaLnBrk="1" fontAlgn="base" hangingPunct="1">
        <a:spcBef>
          <a:spcPct val="20000"/>
        </a:spcBef>
        <a:spcAft>
          <a:spcPct val="0"/>
        </a:spcAft>
        <a:buChar char="»"/>
        <a:defRPr sz="1170">
          <a:solidFill>
            <a:schemeClr val="tx1"/>
          </a:solidFill>
          <a:latin typeface="+mn-lt"/>
          <a:ea typeface="+mn-ea"/>
          <a:cs typeface="+mn-cs"/>
        </a:defRPr>
      </a:lvl7pPr>
      <a:lvl8pPr marL="2450563" indent="-163371" algn="l" rtl="0" eaLnBrk="1" fontAlgn="base" hangingPunct="1">
        <a:spcBef>
          <a:spcPct val="20000"/>
        </a:spcBef>
        <a:spcAft>
          <a:spcPct val="0"/>
        </a:spcAft>
        <a:buChar char="»"/>
        <a:defRPr sz="1170">
          <a:solidFill>
            <a:schemeClr val="tx1"/>
          </a:solidFill>
          <a:latin typeface="+mn-lt"/>
          <a:ea typeface="+mn-ea"/>
          <a:cs typeface="+mn-cs"/>
        </a:defRPr>
      </a:lvl8pPr>
      <a:lvl9pPr marL="2777305" indent="-163371" algn="l" rtl="0" eaLnBrk="1" fontAlgn="base" hangingPunct="1">
        <a:spcBef>
          <a:spcPct val="20000"/>
        </a:spcBef>
        <a:spcAft>
          <a:spcPct val="0"/>
        </a:spcAft>
        <a:buChar char="»"/>
        <a:defRPr sz="117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26741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1pPr>
      <a:lvl2pPr marL="326741" algn="l" defTabSz="326741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53484" algn="l" defTabSz="326741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980225" algn="l" defTabSz="326741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4pPr>
      <a:lvl5pPr marL="1306966" algn="l" defTabSz="326741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5pPr>
      <a:lvl6pPr marL="1633709" algn="l" defTabSz="326741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960450" algn="l" defTabSz="326741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287192" algn="l" defTabSz="326741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613934" algn="l" defTabSz="326741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hyperlink" Target="https://titan.uio.no/node/3152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1608807A-8710-4B6A-9AC1-DE33D6BA15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n-NO" dirty="0" err="1" smtClean="0"/>
              <a:t>Søkertall</a:t>
            </a:r>
            <a:r>
              <a:rPr lang="nn-NO" dirty="0" smtClean="0"/>
              <a:t>, opptak 2019</a:t>
            </a:r>
            <a:r>
              <a:rPr lang="nn-NO" dirty="0" smtClean="0"/>
              <a:t>	</a:t>
            </a:r>
            <a:endParaRPr lang="nn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C9E174F0-C544-46E3-B920-383A92EBB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89" y="3924491"/>
            <a:ext cx="5201740" cy="595258"/>
          </a:xfrm>
        </p:spPr>
        <p:txBody>
          <a:bodyPr>
            <a:normAutofit/>
          </a:bodyPr>
          <a:lstStyle/>
          <a:p>
            <a:r>
              <a:rPr lang="nb-NO" dirty="0" smtClean="0"/>
              <a:t>Anne-Lise og Hilde </a:t>
            </a:r>
            <a:r>
              <a:rPr lang="nb-NO" dirty="0" smtClean="0"/>
              <a:t>Omberg</a:t>
            </a:r>
            <a:endParaRPr lang="nb-NO" dirty="0"/>
          </a:p>
          <a:p>
            <a:r>
              <a:rPr lang="nn-NO" dirty="0" smtClean="0"/>
              <a:t>	</a:t>
            </a:r>
            <a:endParaRPr lang="nn-NO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63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2000" dirty="0" err="1" smtClean="0"/>
              <a:t>Honours</a:t>
            </a:r>
            <a:r>
              <a:rPr lang="nb-NO" sz="2000" dirty="0" smtClean="0"/>
              <a:t>-programmet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1300" dirty="0" smtClean="0"/>
              <a:t>Hva kan vi lære? Hvordan kan vi jobbe med målrettet markedsføring på andre studieprogram? </a:t>
            </a:r>
            <a:endParaRPr lang="nb-NO" sz="1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nb-NO" b="1" dirty="0"/>
              <a:t>Målrettet </a:t>
            </a:r>
            <a:r>
              <a:rPr lang="nb-NO" b="1" dirty="0" smtClean="0"/>
              <a:t>markedsføring ga resultater</a:t>
            </a:r>
            <a:endParaRPr lang="nb-NO" b="1" dirty="0"/>
          </a:p>
          <a:p>
            <a:pPr marL="285750" indent="-285750"/>
            <a:endParaRPr lang="nb-NO" dirty="0" smtClean="0"/>
          </a:p>
          <a:p>
            <a:pPr marL="285750" indent="-285750"/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936117" y="1848954"/>
            <a:ext cx="7425220" cy="3443710"/>
          </a:xfrm>
        </p:spPr>
        <p:txBody>
          <a:bodyPr>
            <a:normAutofit/>
          </a:bodyPr>
          <a:lstStyle/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nb-NO" sz="1200" dirty="0" smtClean="0"/>
              <a:t>Tydelig målgruppe</a:t>
            </a:r>
          </a:p>
          <a:p>
            <a:pPr marL="645750" lvl="1" indent="-285750" fontAlgn="base"/>
            <a:r>
              <a:rPr lang="nb-NO" sz="1050" u="sng" dirty="0" smtClean="0"/>
              <a:t>Hovedmålgruppe:</a:t>
            </a:r>
            <a:r>
              <a:rPr lang="nb-NO" sz="1050" dirty="0" smtClean="0"/>
              <a:t> Særskilt </a:t>
            </a:r>
            <a:r>
              <a:rPr lang="nb-NO" sz="1050" dirty="0"/>
              <a:t>dyktige videregående elever (og potensielle utenlandsstudenter</a:t>
            </a:r>
            <a:r>
              <a:rPr lang="nb-NO" sz="1050" dirty="0" smtClean="0"/>
              <a:t>) og særlig </a:t>
            </a:r>
            <a:r>
              <a:rPr lang="nb-NO" sz="1050" dirty="0"/>
              <a:t>idealistisk motiverte </a:t>
            </a:r>
            <a:r>
              <a:rPr lang="nb-NO" sz="1050" dirty="0" smtClean="0"/>
              <a:t>studenter</a:t>
            </a:r>
          </a:p>
          <a:p>
            <a:pPr marL="645750" lvl="1" indent="-285750" fontAlgn="base"/>
            <a:r>
              <a:rPr lang="nb-NO" sz="1050" u="sng" dirty="0" smtClean="0"/>
              <a:t>Sekundær </a:t>
            </a:r>
            <a:r>
              <a:rPr lang="nb-NO" sz="1050" u="sng" dirty="0"/>
              <a:t>målgruppe:</a:t>
            </a:r>
            <a:r>
              <a:rPr lang="nb-NO" sz="1050" dirty="0"/>
              <a:t> </a:t>
            </a:r>
            <a:r>
              <a:rPr lang="nb-NO" sz="1050" dirty="0" smtClean="0"/>
              <a:t>Særskilt </a:t>
            </a:r>
            <a:r>
              <a:rPr lang="nb-NO" sz="1050" dirty="0"/>
              <a:t>dyktige studenter som har begynt på et annet lærersted eller utdanning, men ønsker en annen </a:t>
            </a:r>
            <a:r>
              <a:rPr lang="nb-NO" sz="1050" dirty="0" smtClean="0"/>
              <a:t>vei. Og foreldre </a:t>
            </a:r>
            <a:r>
              <a:rPr lang="nb-NO" sz="1050" dirty="0"/>
              <a:t>som vurderer utenlandske institusjoner som bra </a:t>
            </a:r>
            <a:r>
              <a:rPr lang="nb-NO" sz="1050" dirty="0" smtClean="0"/>
              <a:t>alternativ</a:t>
            </a:r>
            <a:endParaRPr lang="nb-NO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 smtClean="0"/>
              <a:t>Grafisk </a:t>
            </a:r>
            <a:r>
              <a:rPr lang="nb-NO" sz="1200" dirty="0"/>
              <a:t>profil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/>
              <a:t>Samfunnsaktuelt tema å trekke frem: Kunstig intelligens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 smtClean="0"/>
              <a:t>Egen kommunikasjonsplan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 smtClean="0"/>
              <a:t>Nå gjenstår: </a:t>
            </a:r>
          </a:p>
          <a:p>
            <a:pPr marL="474300" lvl="1" indent="-285750"/>
            <a:r>
              <a:rPr lang="nb-NO" sz="1000" dirty="0" smtClean="0"/>
              <a:t>Oppfølging i studiestart. Hvor fikk de informasjon om </a:t>
            </a:r>
            <a:r>
              <a:rPr lang="nb-NO" sz="1000" dirty="0" err="1" smtClean="0"/>
              <a:t>Honours</a:t>
            </a:r>
            <a:r>
              <a:rPr lang="nb-NO" sz="1000" dirty="0" smtClean="0"/>
              <a:t>? Hvilken kanal? (Spørreskjema)</a:t>
            </a:r>
          </a:p>
          <a:p>
            <a:pPr marL="474300" lvl="1" indent="-285750"/>
            <a:r>
              <a:rPr lang="nb-NO" sz="1000" dirty="0" smtClean="0"/>
              <a:t>Hente ut rapport: Hvilke skoler kommer søkerne fra? Er det sammenheng mellom skolebesøkene og studentene som begynner? </a:t>
            </a:r>
          </a:p>
        </p:txBody>
      </p:sp>
    </p:spTree>
    <p:extLst>
      <p:ext uri="{BB962C8B-B14F-4D97-AF65-F5344CB8AC3E}">
        <p14:creationId xmlns:p14="http://schemas.microsoft.com/office/powerpoint/2010/main" val="1691030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Markedsføringstiltak </a:t>
            </a:r>
            <a:r>
              <a:rPr lang="nb-NO" dirty="0" err="1" smtClean="0"/>
              <a:t>Honours</a:t>
            </a:r>
            <a:endParaRPr lang="nb-NO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76072" y="820249"/>
            <a:ext cx="5913620" cy="412371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20000"/>
              </a:lnSpc>
            </a:pPr>
            <a:r>
              <a:rPr lang="nb-NO" dirty="0" smtClean="0"/>
              <a:t>Tiltak mot VGS og rådgivere</a:t>
            </a:r>
            <a:endParaRPr lang="nb-NO" dirty="0"/>
          </a:p>
          <a:p>
            <a:pPr marL="628650" lvl="1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nb-NO" dirty="0" err="1"/>
              <a:t>Skolenytt</a:t>
            </a:r>
            <a:r>
              <a:rPr lang="nb-NO" dirty="0"/>
              <a:t>, skolebesøk</a:t>
            </a:r>
          </a:p>
          <a:p>
            <a:pPr marL="628650" lvl="1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nb-NO" dirty="0"/>
              <a:t>Rådgiverdagen</a:t>
            </a:r>
          </a:p>
          <a:p>
            <a:pPr marL="628650" lvl="1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nb-NO" dirty="0"/>
              <a:t>Åpen dag (egen </a:t>
            </a:r>
            <a:r>
              <a:rPr lang="nb-NO" dirty="0" err="1"/>
              <a:t>rollup</a:t>
            </a:r>
            <a:r>
              <a:rPr lang="nb-NO" dirty="0"/>
              <a:t>, egen forelesning)</a:t>
            </a:r>
          </a:p>
          <a:p>
            <a:pPr marL="628650" lvl="1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nb-NO" dirty="0"/>
              <a:t>Studiekatalog for </a:t>
            </a:r>
            <a:r>
              <a:rPr lang="nb-NO" dirty="0" smtClean="0"/>
              <a:t>MN</a:t>
            </a:r>
          </a:p>
          <a:p>
            <a:pPr marL="628650" lvl="1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nb-NO" dirty="0" smtClean="0"/>
              <a:t>Skolebesøk (presentasjoner skolebesøk på UiO )</a:t>
            </a:r>
            <a:endParaRPr lang="nb-NO" dirty="0"/>
          </a:p>
          <a:p>
            <a:pPr marL="285750" indent="-285750">
              <a:lnSpc>
                <a:spcPct val="120000"/>
              </a:lnSpc>
            </a:pPr>
            <a:r>
              <a:rPr lang="nb-NO" dirty="0" smtClean="0"/>
              <a:t>Helhetlig </a:t>
            </a:r>
            <a:r>
              <a:rPr lang="nb-NO" dirty="0"/>
              <a:t>grafisk uttrykk med </a:t>
            </a:r>
            <a:r>
              <a:rPr lang="nb-NO" dirty="0" smtClean="0"/>
              <a:t>bildemateriell</a:t>
            </a:r>
          </a:p>
          <a:p>
            <a:pPr marL="474300" lvl="1" indent="-285750">
              <a:lnSpc>
                <a:spcPct val="120000"/>
              </a:lnSpc>
            </a:pPr>
            <a:r>
              <a:rPr lang="nb-NO" dirty="0" smtClean="0"/>
              <a:t>Høy </a:t>
            </a:r>
            <a:r>
              <a:rPr lang="nb-NO" dirty="0"/>
              <a:t>kvalitet, gjenkjennbart, eget «stempel», ikoner, bilder, profesjonell presentasjon og gode nettsider. Egen profil mot sin egen spesifikke </a:t>
            </a:r>
            <a:r>
              <a:rPr lang="nb-NO" dirty="0" smtClean="0"/>
              <a:t>målgruppe.</a:t>
            </a:r>
          </a:p>
          <a:p>
            <a:pPr marL="285750" indent="-285750">
              <a:lnSpc>
                <a:spcPct val="120000"/>
              </a:lnSpc>
            </a:pPr>
            <a:r>
              <a:rPr lang="nb-NO" dirty="0" smtClean="0"/>
              <a:t>Gjennomarbeidede nettsider</a:t>
            </a:r>
            <a:endParaRPr lang="nb-NO" dirty="0"/>
          </a:p>
          <a:p>
            <a:pPr marL="285750" indent="-285750">
              <a:lnSpc>
                <a:spcPct val="120000"/>
              </a:lnSpc>
            </a:pPr>
            <a:r>
              <a:rPr lang="nb-NO" dirty="0"/>
              <a:t>Grafisk materiell </a:t>
            </a:r>
            <a:endParaRPr lang="nb-NO" dirty="0" smtClean="0"/>
          </a:p>
          <a:p>
            <a:pPr marL="474300" lvl="1" indent="-285750">
              <a:lnSpc>
                <a:spcPct val="120000"/>
              </a:lnSpc>
            </a:pPr>
            <a:r>
              <a:rPr lang="nb-NO" dirty="0" err="1" smtClean="0"/>
              <a:t>Rollups</a:t>
            </a:r>
            <a:r>
              <a:rPr lang="nb-NO" dirty="0"/>
              <a:t>: Åpen dag, HF og MN </a:t>
            </a:r>
            <a:endParaRPr lang="nb-NO" dirty="0" smtClean="0"/>
          </a:p>
          <a:p>
            <a:pPr marL="474300" lvl="1" indent="-285750">
              <a:lnSpc>
                <a:spcPct val="120000"/>
              </a:lnSpc>
            </a:pPr>
            <a:r>
              <a:rPr lang="nb-NO" dirty="0" smtClean="0"/>
              <a:t>Brosjyre </a:t>
            </a:r>
            <a:r>
              <a:rPr lang="nb-NO" dirty="0"/>
              <a:t>til skolebesøk (MN har </a:t>
            </a:r>
            <a:r>
              <a:rPr lang="nb-NO" dirty="0" err="1"/>
              <a:t>Honours</a:t>
            </a:r>
            <a:r>
              <a:rPr lang="nb-NO" dirty="0"/>
              <a:t> i studiekatalogen, men HF skal dele ut på </a:t>
            </a:r>
            <a:r>
              <a:rPr lang="nb-NO" dirty="0" smtClean="0"/>
              <a:t>skolebesøk)</a:t>
            </a:r>
          </a:p>
          <a:p>
            <a:pPr marL="285750" indent="-285750">
              <a:lnSpc>
                <a:spcPct val="120000"/>
              </a:lnSpc>
            </a:pPr>
            <a:r>
              <a:rPr lang="nb-NO" dirty="0" smtClean="0"/>
              <a:t>PR </a:t>
            </a:r>
            <a:endParaRPr lang="nb-NO" dirty="0"/>
          </a:p>
          <a:p>
            <a:pPr marL="474300" lvl="1" indent="-285750">
              <a:lnSpc>
                <a:spcPct val="120000"/>
              </a:lnSpc>
            </a:pPr>
            <a:r>
              <a:rPr lang="nb-NO" dirty="0" smtClean="0"/>
              <a:t>Aktuelt-sak </a:t>
            </a:r>
            <a:r>
              <a:rPr lang="nb-NO" dirty="0"/>
              <a:t>om </a:t>
            </a:r>
            <a:r>
              <a:rPr lang="nb-NO" dirty="0" err="1"/>
              <a:t>Honours</a:t>
            </a:r>
            <a:r>
              <a:rPr lang="nb-NO" dirty="0"/>
              <a:t>-programmet, kronikk, debattinnlegg etc. </a:t>
            </a:r>
            <a:endParaRPr lang="nb-NO" dirty="0" smtClean="0"/>
          </a:p>
          <a:p>
            <a:pPr marL="474300" lvl="1" indent="-285750">
              <a:lnSpc>
                <a:spcPct val="120000"/>
              </a:lnSpc>
            </a:pPr>
            <a:r>
              <a:rPr lang="nb-NO" dirty="0" smtClean="0"/>
              <a:t>Pressedekning </a:t>
            </a:r>
            <a:r>
              <a:rPr lang="nb-NO" dirty="0"/>
              <a:t>av </a:t>
            </a:r>
            <a:r>
              <a:rPr lang="nb-NO" dirty="0" err="1"/>
              <a:t>Honours</a:t>
            </a:r>
            <a:r>
              <a:rPr lang="nb-NO" dirty="0"/>
              <a:t>-seminar</a:t>
            </a:r>
          </a:p>
          <a:p>
            <a:pPr marL="114300" indent="-285750">
              <a:lnSpc>
                <a:spcPct val="120000"/>
              </a:lnSpc>
            </a:pPr>
            <a:r>
              <a:rPr lang="nb-NO" dirty="0" smtClean="0"/>
              <a:t>Filmproduksjon og </a:t>
            </a:r>
            <a:r>
              <a:rPr lang="nb-NO" dirty="0" smtClean="0"/>
              <a:t>annonsering</a:t>
            </a:r>
          </a:p>
          <a:p>
            <a:pPr marL="482850" lvl="2" indent="-285750">
              <a:lnSpc>
                <a:spcPct val="120000"/>
              </a:lnSpc>
            </a:pPr>
            <a:r>
              <a:rPr lang="nb-NO" dirty="0" smtClean="0"/>
              <a:t>Ikke </a:t>
            </a:r>
            <a:r>
              <a:rPr lang="nb-NO" dirty="0" smtClean="0"/>
              <a:t>budsjett til dette. Laget egenproduserte filmer. </a:t>
            </a:r>
            <a:endParaRPr lang="nb-NO" dirty="0" smtClean="0"/>
          </a:p>
          <a:p>
            <a:pPr marL="482850" lvl="2" indent="-285750">
              <a:lnSpc>
                <a:spcPct val="120000"/>
              </a:lnSpc>
            </a:pPr>
            <a:r>
              <a:rPr lang="nb-NO" dirty="0" smtClean="0"/>
              <a:t>En </a:t>
            </a:r>
            <a:r>
              <a:rPr lang="nb-NO" dirty="0" smtClean="0"/>
              <a:t>grafikk-snutt og to ulike filmer om kunstig intelligens som gikk på tema og interesse. </a:t>
            </a:r>
            <a:endParaRPr lang="nb-NO" dirty="0" smtClean="0"/>
          </a:p>
          <a:p>
            <a:pPr marL="482850" lvl="2" indent="-285750">
              <a:lnSpc>
                <a:spcPct val="120000"/>
              </a:lnSpc>
            </a:pPr>
            <a:r>
              <a:rPr lang="nb-NO" dirty="0" smtClean="0"/>
              <a:t>Målrettet </a:t>
            </a:r>
            <a:r>
              <a:rPr lang="nb-NO" dirty="0" smtClean="0"/>
              <a:t>annonsering mot skoler på </a:t>
            </a:r>
            <a:r>
              <a:rPr lang="nb-NO" dirty="0" err="1" smtClean="0"/>
              <a:t>Facebook</a:t>
            </a:r>
            <a:r>
              <a:rPr lang="nb-NO" dirty="0" smtClean="0"/>
              <a:t> og interesse + bred annonsering </a:t>
            </a:r>
            <a:endParaRPr lang="nb-NO" dirty="0"/>
          </a:p>
          <a:p>
            <a:endParaRPr lang="nb-NO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4967478" y="1778288"/>
            <a:ext cx="3773565" cy="273634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800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endParaRPr lang="nb-NO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976" y="379708"/>
            <a:ext cx="1885066" cy="2026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94984" y="2474246"/>
            <a:ext cx="2006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«Jovisst skal vi satse på talentene» av Kristin Vinje og Ella Idsøe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73488" y="2768467"/>
            <a:ext cx="21790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nb-NO" sz="800" u="sng" dirty="0">
                <a:hlinkClick r:id="rId4"/>
              </a:rPr>
              <a:t>https://titan.uio.no/node/3152</a:t>
            </a:r>
            <a:r>
              <a:rPr lang="nb-NO" sz="800" u="sng" dirty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8863" t="242" r="20148" b="29443"/>
          <a:stretch/>
        </p:blipFill>
        <p:spPr>
          <a:xfrm>
            <a:off x="6692666" y="3105187"/>
            <a:ext cx="2018573" cy="18661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7922" y="76458"/>
            <a:ext cx="1728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 smtClean="0"/>
              <a:t>Eksempler på PR</a:t>
            </a:r>
            <a:endParaRPr lang="nb-NO" sz="1100" b="1" dirty="0"/>
          </a:p>
        </p:txBody>
      </p:sp>
    </p:spTree>
    <p:extLst>
      <p:ext uri="{BB962C8B-B14F-4D97-AF65-F5344CB8AC3E}">
        <p14:creationId xmlns:p14="http://schemas.microsoft.com/office/powerpoint/2010/main" val="3407750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Målrettet markedsføring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440181"/>
            <a:ext cx="5754986" cy="30603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1600" b="1" dirty="0" smtClean="0"/>
              <a:t>Vi </a:t>
            </a:r>
            <a:r>
              <a:rPr lang="nb-NO" sz="1600" b="1" dirty="0" smtClean="0"/>
              <a:t>kan</a:t>
            </a:r>
            <a:r>
              <a:rPr lang="nb-NO" sz="1600" b="1" dirty="0" smtClean="0"/>
              <a:t> </a:t>
            </a:r>
            <a:r>
              <a:rPr lang="nb-NO" sz="1600" b="1" dirty="0" smtClean="0"/>
              <a:t>jobbe mer målrettet i markedsføringen vår!</a:t>
            </a:r>
          </a:p>
          <a:p>
            <a:pPr marL="285750" indent="-285750"/>
            <a:r>
              <a:rPr lang="nb-NO" dirty="0" smtClean="0"/>
              <a:t>Vi bør vite «alt» </a:t>
            </a:r>
            <a:r>
              <a:rPr lang="nb-NO" dirty="0" smtClean="0"/>
              <a:t>om søkerne våre: </a:t>
            </a:r>
          </a:p>
          <a:p>
            <a:pPr marL="474300" lvl="1" indent="-285750"/>
            <a:r>
              <a:rPr lang="nb-NO" dirty="0" smtClean="0"/>
              <a:t>Hvor i Norge kommer de fra? Hvilke skoler? </a:t>
            </a:r>
          </a:p>
          <a:p>
            <a:pPr marL="474300" lvl="1" indent="-285750"/>
            <a:r>
              <a:rPr lang="nb-NO" dirty="0" smtClean="0"/>
              <a:t>Hvor gamle er de? (Hva fungerer i denne målgruppen)</a:t>
            </a:r>
          </a:p>
          <a:p>
            <a:pPr marL="474300" lvl="1" indent="-285750"/>
            <a:r>
              <a:rPr lang="nb-NO" dirty="0" smtClean="0"/>
              <a:t>Hva er søkerne våre opptatt av? </a:t>
            </a:r>
          </a:p>
          <a:p>
            <a:pPr marL="474300" lvl="1" indent="-285750"/>
            <a:r>
              <a:rPr lang="nb-NO" dirty="0" smtClean="0"/>
              <a:t>Bruke </a:t>
            </a:r>
            <a:r>
              <a:rPr lang="nb-NO" dirty="0" err="1" smtClean="0"/>
              <a:t>Tableu</a:t>
            </a:r>
            <a:r>
              <a:rPr lang="nb-NO" dirty="0"/>
              <a:t> </a:t>
            </a:r>
            <a:r>
              <a:rPr lang="nb-NO" dirty="0" smtClean="0"/>
              <a:t>for å finne svar</a:t>
            </a:r>
            <a:r>
              <a:rPr lang="nb-NO" dirty="0" smtClean="0"/>
              <a:t>! Er det behov for spesifikke rapporter?</a:t>
            </a:r>
            <a:endParaRPr lang="nb-NO" dirty="0" smtClean="0"/>
          </a:p>
          <a:p>
            <a:pPr marL="474300" lvl="1" indent="-285750"/>
            <a:endParaRPr lang="nb-NO" dirty="0"/>
          </a:p>
          <a:p>
            <a:pPr marL="285750" indent="-285750"/>
            <a:r>
              <a:rPr lang="nb-NO" dirty="0" smtClean="0"/>
              <a:t>Nettsider: </a:t>
            </a:r>
            <a:r>
              <a:rPr lang="nb-NO" dirty="0" smtClean="0"/>
              <a:t>Sørge for at vi snakker til målgruppen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1200" i="1" dirty="0" smtClean="0"/>
              <a:t>UiO.no </a:t>
            </a:r>
            <a:r>
              <a:rPr lang="nb-NO" sz="1200" i="1" dirty="0"/>
              <a:t>var den viktigste </a:t>
            </a:r>
            <a:r>
              <a:rPr lang="nb-NO" sz="1200" i="1" dirty="0" smtClean="0"/>
              <a:t>informasjonskilden </a:t>
            </a:r>
            <a:r>
              <a:rPr lang="nb-NO" sz="1200" i="1" dirty="0"/>
              <a:t>for halvparten </a:t>
            </a:r>
            <a:r>
              <a:rPr lang="nb-NO" sz="1200" i="1" dirty="0" smtClean="0"/>
              <a:t>da </a:t>
            </a:r>
            <a:r>
              <a:rPr lang="nb-NO" sz="1200" i="1" dirty="0"/>
              <a:t>de bestemte seg for hva de ville </a:t>
            </a:r>
            <a:r>
              <a:rPr lang="nb-NO" sz="1200" i="1" dirty="0" smtClean="0"/>
              <a:t>studere</a:t>
            </a:r>
            <a:r>
              <a:rPr lang="nb-NO" sz="1200" i="1" dirty="0" smtClean="0"/>
              <a:t>.</a:t>
            </a:r>
            <a:r>
              <a:rPr lang="nb-NO" sz="1200" i="1" dirty="0"/>
              <a:t> </a:t>
            </a:r>
            <a:r>
              <a:rPr lang="nb-NO" sz="1200" i="1" dirty="0" smtClean="0"/>
              <a:t>(Kilde: UiOs søkerundersøkelse 2018)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600" dirty="0" smtClean="0"/>
              <a:t> </a:t>
            </a:r>
            <a:endParaRPr lang="nb-NO" dirty="0"/>
          </a:p>
          <a:p>
            <a:pPr marL="474300" lvl="1" indent="-285750"/>
            <a:r>
              <a:rPr lang="nb-NO" dirty="0" smtClean="0"/>
              <a:t>Når vi </a:t>
            </a:r>
            <a:r>
              <a:rPr lang="nb-NO" dirty="0" smtClean="0"/>
              <a:t>frem til 19-åringer </a:t>
            </a:r>
            <a:r>
              <a:rPr lang="nb-NO" dirty="0" smtClean="0"/>
              <a:t>med innholdet på nett? </a:t>
            </a:r>
            <a:r>
              <a:rPr lang="nb-NO" dirty="0" smtClean="0"/>
              <a:t>Oppfatter de det slik vi ønsker?</a:t>
            </a:r>
            <a:endParaRPr lang="nb-NO" dirty="0" smtClean="0"/>
          </a:p>
          <a:p>
            <a:pPr marL="474300" lvl="1" indent="-285750"/>
            <a:r>
              <a:rPr lang="nb-NO" dirty="0" smtClean="0"/>
              <a:t>Vet vi hva de synes om innholdet nå? </a:t>
            </a:r>
            <a:r>
              <a:rPr lang="nb-NO" dirty="0" smtClean="0"/>
              <a:t>(Hvis ikke: Ta en enkel brukertest)</a:t>
            </a:r>
            <a:endParaRPr lang="nb-NO" dirty="0" smtClean="0"/>
          </a:p>
          <a:p>
            <a:pPr marL="474300" lvl="1" indent="-285750"/>
            <a:r>
              <a:rPr lang="nb-NO" dirty="0" smtClean="0"/>
              <a:t>Er </a:t>
            </a:r>
            <a:r>
              <a:rPr lang="nb-NO" dirty="0" smtClean="0"/>
              <a:t>det noe de ikke får svar på eller som er uklart?</a:t>
            </a:r>
          </a:p>
          <a:p>
            <a:pPr marL="474300" lvl="1" indent="-285750"/>
            <a:endParaRPr lang="nb-NO" dirty="0" smtClean="0"/>
          </a:p>
          <a:p>
            <a:pPr marL="188550" lvl="1" indent="0">
              <a:buNone/>
            </a:pPr>
            <a:endParaRPr lang="nb-NO" dirty="0" smtClean="0"/>
          </a:p>
          <a:p>
            <a:pPr marL="285750" indent="-285750"/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1549831"/>
            <a:ext cx="2347993" cy="24929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200" b="1" dirty="0" smtClean="0"/>
              <a:t>UiOs søkerundersøkelse 2018 viser: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 smtClean="0"/>
              <a:t>Faglige </a:t>
            </a:r>
            <a:r>
              <a:rPr lang="nb-NO" sz="1100" dirty="0"/>
              <a:t>elementer er viktigst for valg av </a:t>
            </a:r>
            <a:r>
              <a:rPr lang="nb-NO" sz="1100" dirty="0" smtClean="0"/>
              <a:t>studieprogram.</a:t>
            </a:r>
            <a:br>
              <a:rPr lang="nb-NO" sz="1100" dirty="0" smtClean="0"/>
            </a:br>
            <a:endParaRPr lang="nb-NO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 smtClean="0"/>
              <a:t>Personlig </a:t>
            </a:r>
            <a:r>
              <a:rPr lang="nb-NO" sz="1100" dirty="0"/>
              <a:t>interesse for fagområdet er den </a:t>
            </a:r>
            <a:r>
              <a:rPr lang="nb-NO" sz="1100" dirty="0" smtClean="0"/>
              <a:t>viktigste grunnen </a:t>
            </a:r>
            <a:r>
              <a:rPr lang="nb-NO" sz="1100" dirty="0"/>
              <a:t>til valg av </a:t>
            </a:r>
            <a:r>
              <a:rPr lang="nb-NO" sz="1100" dirty="0" smtClean="0"/>
              <a:t>studieprogram.</a:t>
            </a:r>
            <a:br>
              <a:rPr lang="nb-NO" sz="1100" dirty="0" smtClean="0"/>
            </a:br>
            <a:endParaRPr lang="nb-NO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100" dirty="0" smtClean="0"/>
              <a:t>Etterfulgt </a:t>
            </a:r>
            <a:r>
              <a:rPr lang="nb-NO" sz="1100" dirty="0"/>
              <a:t>av den faglige kvaliteten på studieprogrammet og gode </a:t>
            </a:r>
            <a:r>
              <a:rPr lang="nb-NO" sz="1100" dirty="0" smtClean="0"/>
              <a:t>jobbmuligheter.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1205852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sz="1800" dirty="0" smtClean="0"/>
              <a:t>Søkerne til UiO kommer fra hele landet, men flest fra Oslo og Østlandet</a:t>
            </a:r>
            <a:endParaRPr lang="nb-NO" sz="1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589949" y="1291328"/>
          <a:ext cx="5510312" cy="3309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5058" y="4573033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2869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576072" y="288036"/>
            <a:ext cx="8319955" cy="36004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b-NO" dirty="0" smtClean="0"/>
              <a:t>NTNU rekrutterer også fra våre områder, men aller mest Trøndelag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15" y="2183581"/>
            <a:ext cx="1047086" cy="1405654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719603" y="1470481"/>
          <a:ext cx="5088478" cy="3060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15058" y="4573033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8197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9102"/>
            <a:ext cx="9298982" cy="858082"/>
          </a:xfrm>
        </p:spPr>
        <p:txBody>
          <a:bodyPr>
            <a:normAutofit/>
          </a:bodyPr>
          <a:lstStyle/>
          <a:p>
            <a:r>
              <a:rPr lang="nb-NO" sz="1800" dirty="0" smtClean="0"/>
              <a:t>Store ulikheter i andelen av unge søkere (under 23 år) mellom </a:t>
            </a:r>
            <a:r>
              <a:rPr lang="nb-NO" sz="1800" dirty="0" smtClean="0"/>
              <a:t>fakultetene</a:t>
            </a:r>
            <a:endParaRPr lang="nb-NO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0E862B-79CF-F94D-B10C-D9E36ADC4C08}" type="datetime1">
              <a:rPr lang="nb-NO" smtClean="0"/>
              <a:pPr>
                <a:defRPr/>
              </a:pPr>
              <a:t>08.05.2019</a:t>
            </a:fld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AD7203-3013-D749-ADA2-C23176B4018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141941" y="1486359"/>
          <a:ext cx="6102130" cy="3087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77603" y="3539282"/>
            <a:ext cx="391454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HF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3834" y="2847327"/>
            <a:ext cx="426720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MN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4969" y="1439397"/>
            <a:ext cx="530915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MED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4969" y="2385055"/>
            <a:ext cx="401072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UV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3833" y="2191565"/>
            <a:ext cx="365806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JF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3834" y="1652007"/>
            <a:ext cx="418704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73834" y="3735046"/>
            <a:ext cx="373820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TF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63833" y="1994497"/>
            <a:ext cx="393056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SV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5058" y="4573033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01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30E862B-79CF-F94D-B10C-D9E36ADC4C08}" type="datetime1">
              <a:rPr lang="nb-NO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08.05.2019</a:t>
            </a:fld>
            <a:endParaRPr lang="nb-NO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AAD7203-3013-D749-ADA2-C23176B40189}" type="slidenum">
              <a:rPr lang="en-US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2692011" y="1470482"/>
          <a:ext cx="4116070" cy="2469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9174" y="522428"/>
            <a:ext cx="7895994" cy="858082"/>
          </a:xfrm>
        </p:spPr>
        <p:txBody>
          <a:bodyPr/>
          <a:lstStyle/>
          <a:p>
            <a:r>
              <a:rPr lang="nb-NO" dirty="0" smtClean="0"/>
              <a:t>Hjemfylke henger tett sammen med valg av studiested</a:t>
            </a:r>
            <a:endParaRPr lang="nb-NO" dirty="0"/>
          </a:p>
        </p:txBody>
      </p:sp>
      <p:sp>
        <p:nvSpPr>
          <p:cNvPr id="8" name="TextBox 7"/>
          <p:cNvSpPr txBox="1"/>
          <p:nvPr/>
        </p:nvSpPr>
        <p:spPr>
          <a:xfrm>
            <a:off x="515058" y="4573033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745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30E862B-79CF-F94D-B10C-D9E36ADC4C08}" type="datetime1">
              <a:rPr lang="nb-NO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08.05.2019</a:t>
            </a:fld>
            <a:endParaRPr lang="nb-NO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AAD7203-3013-D749-ADA2-C23176B40189}" type="slidenum">
              <a:rPr lang="en-US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739073" y="1758152"/>
          <a:ext cx="3590938" cy="2187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4830511" y="1758152"/>
          <a:ext cx="3566295" cy="2187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689174" y="522428"/>
            <a:ext cx="7895994" cy="85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5347" tIns="32674" rIns="65347" bIns="3267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362925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72585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088776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45170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defTabSz="823234"/>
            <a:r>
              <a:rPr lang="nb-NO" sz="2251" kern="0">
                <a:solidFill>
                  <a:srgbClr val="000000"/>
                </a:solidFill>
                <a:latin typeface="Arial"/>
              </a:rPr>
              <a:t>Hjemfylke henger tett sammen med valg av studiested</a:t>
            </a:r>
            <a:endParaRPr lang="nb-NO" sz="225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058" y="4573033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309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30E862B-79CF-F94D-B10C-D9E36ADC4C08}" type="datetime1">
              <a:rPr lang="nb-NO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08.05.2019</a:t>
            </a:fld>
            <a:endParaRPr lang="nb-NO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AAD7203-3013-D749-ADA2-C23176B40189}" type="slidenum">
              <a:rPr lang="en-US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5025791" y="1144656"/>
          <a:ext cx="3175996" cy="1944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765455" y="1144656"/>
          <a:ext cx="3172861" cy="1944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5028926" y="3089472"/>
          <a:ext cx="3172861" cy="1711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765455" y="3089472"/>
          <a:ext cx="3172861" cy="1711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689174" y="522428"/>
            <a:ext cx="7895994" cy="85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5347" tIns="32674" rIns="65347" bIns="3267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362925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72585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088776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45170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defTabSz="823234"/>
            <a:r>
              <a:rPr lang="nb-NO" sz="2251" kern="0">
                <a:solidFill>
                  <a:srgbClr val="000000"/>
                </a:solidFill>
                <a:latin typeface="Arial"/>
              </a:rPr>
              <a:t>Hjemfylke henger tett sammen med valg av studiested</a:t>
            </a:r>
            <a:endParaRPr lang="nb-NO" sz="225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0970" y="4742865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1948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30E862B-79CF-F94D-B10C-D9E36ADC4C08}" type="datetime1">
              <a:rPr lang="nb-NO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08.05.2019</a:t>
            </a:fld>
            <a:endParaRPr lang="nb-NO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AAD7203-3013-D749-ADA2-C23176B40189}" type="slidenum">
              <a:rPr lang="en-US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699055" y="1535309"/>
          <a:ext cx="3687946" cy="2982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682368" y="1535309"/>
          <a:ext cx="3691590" cy="2982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689174" y="522428"/>
            <a:ext cx="7895994" cy="85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5347" tIns="32674" rIns="65347" bIns="3267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362925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72585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088776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45170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defTabSz="823234"/>
            <a:r>
              <a:rPr lang="nb-NO" sz="2251" kern="0">
                <a:solidFill>
                  <a:srgbClr val="000000"/>
                </a:solidFill>
                <a:latin typeface="Arial"/>
              </a:rPr>
              <a:t>Hjemfylke henger tett sammen med valg av studiested</a:t>
            </a:r>
            <a:endParaRPr lang="nb-NO" sz="225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058" y="4573033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513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132" y="1486888"/>
            <a:ext cx="7127471" cy="3086145"/>
          </a:xfrm>
        </p:spPr>
        <p:txBody>
          <a:bodyPr/>
          <a:lstStyle/>
          <a:p>
            <a:r>
              <a:rPr lang="nb-NO" dirty="0" smtClean="0"/>
              <a:t>Nedgang i absolutte søkertall nasjonalt</a:t>
            </a:r>
          </a:p>
          <a:p>
            <a:r>
              <a:rPr lang="nb-NO" dirty="0" smtClean="0"/>
              <a:t>Nedgang i absolutte søkertall på UiO</a:t>
            </a:r>
          </a:p>
          <a:p>
            <a:r>
              <a:rPr lang="nb-NO" dirty="0" smtClean="0"/>
              <a:t>Alle universiteter har nedgang i søkere per studieplass</a:t>
            </a:r>
          </a:p>
          <a:p>
            <a:r>
              <a:rPr lang="nb-NO" dirty="0" smtClean="0"/>
              <a:t>UiOs nye studieprogrammer gjør det godt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0E862B-79CF-F94D-B10C-D9E36ADC4C08}" type="datetime1">
              <a:rPr lang="nb-NO" smtClean="0"/>
              <a:pPr>
                <a:defRPr/>
              </a:pPr>
              <a:t>08.05.2019</a:t>
            </a:fld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AD7203-3013-D749-ADA2-C23176B4018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06025" y="55978"/>
            <a:ext cx="7131950" cy="858082"/>
          </a:xfrm>
        </p:spPr>
        <p:txBody>
          <a:bodyPr/>
          <a:lstStyle/>
          <a:p>
            <a:r>
              <a:rPr lang="nb-NO" dirty="0" smtClean="0"/>
              <a:t>Hovedpunkter</a:t>
            </a:r>
            <a:endParaRPr lang="nb-NO" dirty="0"/>
          </a:p>
        </p:txBody>
      </p:sp>
      <p:sp>
        <p:nvSpPr>
          <p:cNvPr id="2" name="TextBox 1"/>
          <p:cNvSpPr txBox="1"/>
          <p:nvPr/>
        </p:nvSpPr>
        <p:spPr>
          <a:xfrm>
            <a:off x="515058" y="4573033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36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30E862B-79CF-F94D-B10C-D9E36ADC4C08}" type="datetime1">
              <a:rPr lang="nb-NO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08.05.2019</a:t>
            </a:fld>
            <a:endParaRPr lang="nb-NO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AAD7203-3013-D749-ADA2-C23176B40189}" type="slidenum">
              <a:rPr lang="en-US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533920" y="1293295"/>
          <a:ext cx="3306188" cy="1730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162905" y="3023761"/>
          <a:ext cx="3388321" cy="1698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539161" y="3023761"/>
          <a:ext cx="3300946" cy="1705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1162904" y="1288754"/>
          <a:ext cx="3371015" cy="1735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689174" y="522428"/>
            <a:ext cx="7895994" cy="85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5347" tIns="32674" rIns="65347" bIns="3267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362925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72585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088776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45170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defTabSz="823234"/>
            <a:r>
              <a:rPr lang="nb-NO" sz="2251" kern="0">
                <a:solidFill>
                  <a:srgbClr val="000000"/>
                </a:solidFill>
                <a:latin typeface="Arial"/>
              </a:rPr>
              <a:t>Hjemfylke henger tett sammen med valg av studiested</a:t>
            </a:r>
            <a:endParaRPr lang="nb-NO" sz="225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058" y="4573033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994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30E862B-79CF-F94D-B10C-D9E36ADC4C08}" type="datetime1">
              <a:rPr lang="nb-NO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08.05.2019</a:t>
            </a:fld>
            <a:endParaRPr lang="nb-NO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AAD7203-3013-D749-ADA2-C23176B40189}" type="slidenum">
              <a:rPr lang="en-US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2692011" y="1470482"/>
          <a:ext cx="4083788" cy="2392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689174" y="522428"/>
            <a:ext cx="7895994" cy="85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5347" tIns="32674" rIns="65347" bIns="3267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362925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72585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088776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45170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defTabSz="823234"/>
            <a:r>
              <a:rPr lang="nb-NO" sz="2251" kern="0">
                <a:solidFill>
                  <a:srgbClr val="000000"/>
                </a:solidFill>
                <a:latin typeface="Arial"/>
              </a:rPr>
              <a:t>Hjemfylke henger tett sammen med valg av studiested</a:t>
            </a:r>
            <a:endParaRPr lang="nb-NO" sz="225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058" y="4573033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77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30E862B-79CF-F94D-B10C-D9E36ADC4C08}" type="datetime1">
              <a:rPr lang="nb-NO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08.05.2019</a:t>
            </a:fld>
            <a:endParaRPr lang="nb-NO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AAD7203-3013-D749-ADA2-C23176B40189}" type="slidenum">
              <a:rPr lang="en-US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2918564" y="3172633"/>
          <a:ext cx="3081283" cy="1928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5155445" y="1470482"/>
          <a:ext cx="3084327" cy="1879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17541" y="1470481"/>
          <a:ext cx="3081282" cy="1879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9174" y="522428"/>
            <a:ext cx="7895994" cy="858082"/>
          </a:xfrm>
        </p:spPr>
        <p:txBody>
          <a:bodyPr/>
          <a:lstStyle/>
          <a:p>
            <a:r>
              <a:rPr lang="nb-NO" dirty="0" smtClean="0"/>
              <a:t>Hjemfylke henger tett sammen med valg av studiested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4418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30E862B-79CF-F94D-B10C-D9E36ADC4C08}" type="datetime1">
              <a:rPr lang="nb-NO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08.05.2019</a:t>
            </a:fld>
            <a:endParaRPr lang="nb-NO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  <a:defRPr/>
            </a:pPr>
            <a:fld id="{CAAD7203-3013-D749-ADA2-C23176B40189}" type="slidenum">
              <a:rPr lang="en-US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823234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2627184" y="1470482"/>
          <a:ext cx="4116070" cy="2469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27028" y="433246"/>
            <a:ext cx="5446036" cy="858082"/>
          </a:xfrm>
        </p:spPr>
        <p:txBody>
          <a:bodyPr/>
          <a:lstStyle/>
          <a:p>
            <a:r>
              <a:rPr lang="nb-NO" dirty="0" smtClean="0"/>
              <a:t>UiO får størst andel av søkerne i Oslo, færrest i Hordaland</a:t>
            </a:r>
            <a:endParaRPr lang="nb-NO" dirty="0"/>
          </a:p>
        </p:txBody>
      </p:sp>
      <p:sp>
        <p:nvSpPr>
          <p:cNvPr id="8" name="TextBox 7"/>
          <p:cNvSpPr txBox="1"/>
          <p:nvPr/>
        </p:nvSpPr>
        <p:spPr>
          <a:xfrm>
            <a:off x="1142131" y="4119277"/>
            <a:ext cx="692414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3234" fontAlgn="base">
              <a:spcBef>
                <a:spcPct val="0"/>
              </a:spcBef>
              <a:spcAft>
                <a:spcPct val="0"/>
              </a:spcAft>
            </a:pPr>
            <a:r>
              <a:rPr lang="nb-NO" sz="1440" dirty="0">
                <a:solidFill>
                  <a:srgbClr val="000000"/>
                </a:solidFill>
                <a:latin typeface="Arial" charset="0"/>
                <a:ea typeface="ヒラギノ角ゴ Pro W3" charset="-128"/>
              </a:rPr>
              <a:t>Oslo &gt; Østlandet &gt; Sørlandet &gt; Vestlandet &gt; Trøndelag &gt; Nord-Norge &gt; Hordaland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5058" y="4573033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9162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86253" y="270688"/>
            <a:ext cx="7922703" cy="360045"/>
          </a:xfrm>
        </p:spPr>
        <p:txBody>
          <a:bodyPr/>
          <a:lstStyle/>
          <a:p>
            <a:r>
              <a:rPr lang="nb-NO" dirty="0" smtClean="0"/>
              <a:t>Tall fra UiB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412" y="1458580"/>
            <a:ext cx="6488128" cy="3284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290" y="658017"/>
            <a:ext cx="6191250" cy="77327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5766" y="1026697"/>
            <a:ext cx="2130321" cy="37167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1100" dirty="0" smtClean="0"/>
          </a:p>
          <a:p>
            <a:endParaRPr lang="nb-NO" sz="11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5766" y="1026697"/>
            <a:ext cx="1850709" cy="37167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0" indent="-1800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 smtClean="0"/>
              <a:t>Årsenhet i informatikk på MN ser ut til å «hente» søkere fra årsenhet i informasjonsvitenskap ved UiB (nedgang på 22,48%)</a:t>
            </a:r>
          </a:p>
          <a:p>
            <a:r>
              <a:rPr lang="nb-NO" sz="1100" dirty="0" smtClean="0"/>
              <a:t>Geovitenskap, retning geofysikk gjør det veldig bra (+40%). Vi vil se nærmere på hvorfor.</a:t>
            </a:r>
          </a:p>
          <a:p>
            <a:pPr marL="0" indent="0">
              <a:buFont typeface="Verdana" panose="020B0604030504040204" pitchFamily="34" charset="0"/>
              <a:buNone/>
            </a:pPr>
            <a:endParaRPr lang="nb-NO" sz="1100" dirty="0" smtClean="0"/>
          </a:p>
          <a:p>
            <a:endParaRPr lang="nb-NO" sz="11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470" y="442430"/>
            <a:ext cx="6119705" cy="1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37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14853" y="268986"/>
            <a:ext cx="7922703" cy="360045"/>
          </a:xfrm>
        </p:spPr>
        <p:txBody>
          <a:bodyPr/>
          <a:lstStyle/>
          <a:p>
            <a:r>
              <a:rPr lang="nb-NO" dirty="0" smtClean="0"/>
              <a:t>NTNU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770357"/>
            <a:ext cx="6629400" cy="4374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753" y="422899"/>
            <a:ext cx="6629400" cy="18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02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247" y="17396"/>
            <a:ext cx="7922703" cy="360045"/>
          </a:xfrm>
        </p:spPr>
        <p:txBody>
          <a:bodyPr>
            <a:normAutofit/>
          </a:bodyPr>
          <a:lstStyle/>
          <a:p>
            <a:r>
              <a:rPr lang="nb-NO" sz="1400" dirty="0" smtClean="0"/>
              <a:t>Universitetet i Stavanger</a:t>
            </a:r>
            <a:endParaRPr lang="nb-NO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53" y="652330"/>
            <a:ext cx="7115222" cy="4414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53" y="377441"/>
            <a:ext cx="7210472" cy="20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39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94852"/>
            <a:ext cx="8281988" cy="476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38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5275"/>
            <a:ext cx="7131050" cy="858838"/>
          </a:xfrm>
        </p:spPr>
        <p:txBody>
          <a:bodyPr/>
          <a:lstStyle/>
          <a:p>
            <a:pPr eaLnBrk="1" hangingPunct="1"/>
            <a:r>
              <a:rPr lang="nb-NO" dirty="0" smtClean="0"/>
              <a:t>NTNU har flest søkertall</a:t>
            </a:r>
            <a:r>
              <a:rPr lang="nb-NO" dirty="0"/>
              <a:t> </a:t>
            </a:r>
            <a:r>
              <a:rPr lang="nb-NO" dirty="0" smtClean="0"/>
              <a:t>og UiO nest flest</a:t>
            </a:r>
            <a:endParaRPr lang="nb-NO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257507" y="1748143"/>
            <a:ext cx="1879989" cy="18815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xtLst/>
        </p:spPr>
        <p:txBody>
          <a:bodyPr anchor="ctr"/>
          <a:lstStyle>
            <a:lvl1pPr marL="2857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r>
              <a:rPr lang="nb-NO" altLang="nb-NO" sz="1080" dirty="0"/>
              <a:t>138719 søkte grunnutdanning gjennom SO, en nedgang på 2,31% siden 2018</a:t>
            </a:r>
          </a:p>
          <a:p>
            <a:pPr marL="0" indent="0">
              <a:spcBef>
                <a:spcPct val="0"/>
              </a:spcBef>
              <a:buNone/>
            </a:pPr>
            <a:endParaRPr lang="nb-NO" altLang="nb-NO" sz="1080" dirty="0"/>
          </a:p>
          <a:p>
            <a:pPr>
              <a:spcBef>
                <a:spcPct val="0"/>
              </a:spcBef>
            </a:pPr>
            <a:r>
              <a:rPr lang="nb-NO" altLang="nb-NO" sz="1080" dirty="0"/>
              <a:t>18.164 av disse til UiO, en nedgang på 5,27%</a:t>
            </a:r>
          </a:p>
        </p:txBody>
      </p:sp>
      <p:pic>
        <p:nvPicPr>
          <p:cNvPr id="2" name="Picture 1" descr="University of Oslo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53" y="1898817"/>
            <a:ext cx="324100" cy="324100"/>
          </a:xfrm>
          <a:prstGeom prst="rect">
            <a:avLst/>
          </a:prstGeom>
        </p:spPr>
      </p:pic>
      <p:pic>
        <p:nvPicPr>
          <p:cNvPr id="3" name="Picture 2" descr="File:Logo-&lt;strong&gt;Ntnu&lt;/strong&gt;.sv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53" y="1424043"/>
            <a:ext cx="324100" cy="324100"/>
          </a:xfrm>
          <a:prstGeom prst="rect">
            <a:avLst/>
          </a:prstGeom>
        </p:spPr>
      </p:pic>
      <p:pic>
        <p:nvPicPr>
          <p:cNvPr id="4" name="Picture 3" descr="Her er den nye logoen til &lt;strong&gt;OsloMet&lt;/strong&gt;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r="19779"/>
          <a:stretch/>
        </p:blipFill>
        <p:spPr>
          <a:xfrm>
            <a:off x="4709794" y="2288297"/>
            <a:ext cx="518619" cy="324100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812022" y="757382"/>
          <a:ext cx="4157081" cy="4124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28413" y="4764054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6280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41677" y="265422"/>
            <a:ext cx="7132638" cy="857250"/>
          </a:xfrm>
        </p:spPr>
        <p:txBody>
          <a:bodyPr/>
          <a:lstStyle/>
          <a:p>
            <a:pPr eaLnBrk="1" hangingPunct="1"/>
            <a:r>
              <a:rPr lang="nb-NO" dirty="0" smtClean="0"/>
              <a:t>På </a:t>
            </a:r>
            <a:r>
              <a:rPr lang="nb-NO" dirty="0" err="1" smtClean="0"/>
              <a:t>førstevalgssøkere</a:t>
            </a:r>
            <a:r>
              <a:rPr lang="nb-NO" dirty="0" smtClean="0"/>
              <a:t> per studieplass er det </a:t>
            </a:r>
            <a:r>
              <a:rPr lang="nb-NO" dirty="0" err="1" smtClean="0"/>
              <a:t>OsloMet</a:t>
            </a:r>
            <a:r>
              <a:rPr lang="nb-NO" dirty="0" smtClean="0"/>
              <a:t> som har flest. UiO fortsatt på nummer to</a:t>
            </a:r>
            <a:endParaRPr lang="nb-NO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941677" y="1016691"/>
          <a:ext cx="4116070" cy="3909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Picture 15" descr="University of Oslo - Wikipedi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76" y="1550673"/>
            <a:ext cx="324100" cy="32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t="16668" r="8273" b="16658"/>
          <a:stretch/>
        </p:blipFill>
        <p:spPr>
          <a:xfrm>
            <a:off x="4807568" y="1896905"/>
            <a:ext cx="324136" cy="259309"/>
          </a:xfrm>
          <a:prstGeom prst="rect">
            <a:avLst/>
          </a:prstGeom>
        </p:spPr>
      </p:pic>
      <p:pic>
        <p:nvPicPr>
          <p:cNvPr id="17" name="Picture 16" descr="Her er den nye logoen til &lt;strong&gt;OsloMet&lt;/strong&gt;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r="19779"/>
          <a:stretch/>
        </p:blipFill>
        <p:spPr>
          <a:xfrm>
            <a:off x="4767963" y="1144804"/>
            <a:ext cx="406577" cy="25408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226769" y="1398887"/>
            <a:ext cx="1846858" cy="22365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xtLst/>
        </p:spPr>
        <p:txBody>
          <a:bodyPr anchor="ctr"/>
          <a:lstStyle>
            <a:lvl1pPr marL="285750" indent="-2857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r>
              <a:rPr lang="nb-NO" altLang="nb-NO" sz="990" i="1" dirty="0"/>
              <a:t>«Antall søkere per studieplass gir en indikasjon på institusjonens og fagområdets mulighet til å fylle tilbudte studieplasse</a:t>
            </a:r>
            <a:r>
              <a:rPr lang="nb-NO" altLang="nb-NO" sz="990" b="1" i="1" dirty="0"/>
              <a:t>r</a:t>
            </a:r>
            <a:r>
              <a:rPr lang="nb-NO" altLang="nb-NO" sz="990" i="1" dirty="0"/>
              <a:t>.» (</a:t>
            </a:r>
            <a:r>
              <a:rPr lang="nb-NO" altLang="nb-NO" sz="990" dirty="0"/>
              <a:t>KDs tilstandsrapport 2016)</a:t>
            </a:r>
          </a:p>
          <a:p>
            <a:pPr>
              <a:spcBef>
                <a:spcPct val="0"/>
              </a:spcBef>
            </a:pPr>
            <a:endParaRPr lang="nb-NO" altLang="nb-NO" sz="990" dirty="0"/>
          </a:p>
          <a:p>
            <a:pPr>
              <a:spcBef>
                <a:spcPct val="0"/>
              </a:spcBef>
            </a:pPr>
            <a:r>
              <a:rPr lang="nb-NO" altLang="nb-NO" sz="990" dirty="0" err="1"/>
              <a:t>Førstevalgssøkere</a:t>
            </a:r>
            <a:r>
              <a:rPr lang="nb-NO" altLang="nb-NO" sz="990" dirty="0"/>
              <a:t> per studieplass er målet på et studiested-/programs attraktivitet.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76244" y="4695802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361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8980"/>
            <a:ext cx="9143999" cy="858082"/>
          </a:xfrm>
        </p:spPr>
        <p:txBody>
          <a:bodyPr>
            <a:normAutofit/>
          </a:bodyPr>
          <a:lstStyle/>
          <a:p>
            <a:pPr algn="ctr"/>
            <a:r>
              <a:rPr lang="nb-NO" sz="1800" dirty="0" smtClean="0"/>
              <a:t>Fra 6,4 søkere per studieplass på JF til 1,0 søker per studieplass på TF</a:t>
            </a:r>
            <a:endParaRPr lang="nb-NO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0E862B-79CF-F94D-B10C-D9E36ADC4C08}" type="datetime1">
              <a:rPr lang="nb-NO" smtClean="0"/>
              <a:pPr>
                <a:defRPr/>
              </a:pPr>
              <a:t>08.05.2019</a:t>
            </a:fld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AD7203-3013-D749-ADA2-C23176B4018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2513965" y="1337723"/>
          <a:ext cx="4116070" cy="3331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55820" y="2735026"/>
            <a:ext cx="393056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SV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5820" y="3133494"/>
            <a:ext cx="391454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HF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39634" y="3246635"/>
            <a:ext cx="426720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MN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5820" y="2080316"/>
            <a:ext cx="530915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MED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5820" y="3379566"/>
            <a:ext cx="401072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UV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70973" y="1857542"/>
            <a:ext cx="365806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JF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5820" y="2488954"/>
            <a:ext cx="418704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9396" y="3664894"/>
            <a:ext cx="373820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15" b="1" dirty="0"/>
              <a:t>TF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5058" y="4573033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609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Søkertall MN</a:t>
            </a:r>
            <a:endParaRPr lang="nb-NO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472140"/>
              </p:ext>
            </p:extLst>
          </p:nvPr>
        </p:nvGraphicFramePr>
        <p:xfrm>
          <a:off x="360823" y="775697"/>
          <a:ext cx="8353199" cy="36722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0930">
                  <a:extLst>
                    <a:ext uri="{9D8B030D-6E8A-4147-A177-3AD203B41FA5}">
                      <a16:colId xmlns:a16="http://schemas.microsoft.com/office/drawing/2014/main" val="957755330"/>
                    </a:ext>
                  </a:extLst>
                </a:gridCol>
                <a:gridCol w="364855">
                  <a:extLst>
                    <a:ext uri="{9D8B030D-6E8A-4147-A177-3AD203B41FA5}">
                      <a16:colId xmlns:a16="http://schemas.microsoft.com/office/drawing/2014/main" val="1289802027"/>
                    </a:ext>
                  </a:extLst>
                </a:gridCol>
                <a:gridCol w="807238">
                  <a:extLst>
                    <a:ext uri="{9D8B030D-6E8A-4147-A177-3AD203B41FA5}">
                      <a16:colId xmlns:a16="http://schemas.microsoft.com/office/drawing/2014/main" val="1647735163"/>
                    </a:ext>
                  </a:extLst>
                </a:gridCol>
                <a:gridCol w="903488">
                  <a:extLst>
                    <a:ext uri="{9D8B030D-6E8A-4147-A177-3AD203B41FA5}">
                      <a16:colId xmlns:a16="http://schemas.microsoft.com/office/drawing/2014/main" val="2507465872"/>
                    </a:ext>
                  </a:extLst>
                </a:gridCol>
                <a:gridCol w="531105">
                  <a:extLst>
                    <a:ext uri="{9D8B030D-6E8A-4147-A177-3AD203B41FA5}">
                      <a16:colId xmlns:a16="http://schemas.microsoft.com/office/drawing/2014/main" val="3973523960"/>
                    </a:ext>
                  </a:extLst>
                </a:gridCol>
                <a:gridCol w="577907">
                  <a:extLst>
                    <a:ext uri="{9D8B030D-6E8A-4147-A177-3AD203B41FA5}">
                      <a16:colId xmlns:a16="http://schemas.microsoft.com/office/drawing/2014/main" val="4111065898"/>
                    </a:ext>
                  </a:extLst>
                </a:gridCol>
                <a:gridCol w="799710">
                  <a:extLst>
                    <a:ext uri="{9D8B030D-6E8A-4147-A177-3AD203B41FA5}">
                      <a16:colId xmlns:a16="http://schemas.microsoft.com/office/drawing/2014/main" val="545236132"/>
                    </a:ext>
                  </a:extLst>
                </a:gridCol>
                <a:gridCol w="799710">
                  <a:extLst>
                    <a:ext uri="{9D8B030D-6E8A-4147-A177-3AD203B41FA5}">
                      <a16:colId xmlns:a16="http://schemas.microsoft.com/office/drawing/2014/main" val="4285535892"/>
                    </a:ext>
                  </a:extLst>
                </a:gridCol>
                <a:gridCol w="824128">
                  <a:extLst>
                    <a:ext uri="{9D8B030D-6E8A-4147-A177-3AD203B41FA5}">
                      <a16:colId xmlns:a16="http://schemas.microsoft.com/office/drawing/2014/main" val="3051902065"/>
                    </a:ext>
                  </a:extLst>
                </a:gridCol>
                <a:gridCol w="824128">
                  <a:extLst>
                    <a:ext uri="{9D8B030D-6E8A-4147-A177-3AD203B41FA5}">
                      <a16:colId xmlns:a16="http://schemas.microsoft.com/office/drawing/2014/main" val="3014246091"/>
                    </a:ext>
                  </a:extLst>
                </a:gridCol>
              </a:tblGrid>
              <a:tr h="491128">
                <a:tc>
                  <a:txBody>
                    <a:bodyPr/>
                    <a:lstStyle/>
                    <a:p>
                      <a:pPr algn="l" fontAlgn="b"/>
                      <a:endParaRPr lang="nb-NO" sz="7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C7C1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7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C7C1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Planlagte studieplasser</a:t>
                      </a:r>
                      <a:endParaRPr lang="nb-NO" sz="7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C7C1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Planlagte studie-plasser (- </a:t>
                      </a:r>
                      <a:r>
                        <a:rPr lang="nb-NO" sz="7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hon</a:t>
                      </a:r>
                      <a:r>
                        <a:rPr lang="nb-NO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. HF)</a:t>
                      </a:r>
                      <a:endParaRPr lang="nb-NO" sz="7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C7C1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Tot. søknader</a:t>
                      </a:r>
                      <a:endParaRPr lang="nb-NO" sz="7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C7C1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Tot. søknader</a:t>
                      </a:r>
                      <a:endParaRPr lang="nb-NO" sz="7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C7C1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Søknader førstevalg</a:t>
                      </a:r>
                      <a:endParaRPr lang="nb-NO" sz="7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C7C1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Søknader førstevalg</a:t>
                      </a:r>
                      <a:endParaRPr lang="nb-NO" sz="7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C7C1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Førstevalg pr plasser</a:t>
                      </a:r>
                      <a:endParaRPr lang="nb-NO" sz="7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C7C1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Førstevalg pr plasser</a:t>
                      </a:r>
                      <a:endParaRPr lang="nb-NO" sz="7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C7C1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897655"/>
                  </a:ext>
                </a:extLst>
              </a:tr>
              <a:tr h="200339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b="1" i="0" u="none" strike="noStrike" dirty="0">
                          <a:effectLst/>
                        </a:rPr>
                        <a:t>PROGRAMNAVN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b="1" i="0" u="none" strike="noStrike" dirty="0" smtClean="0">
                          <a:effectLst/>
                        </a:rPr>
                        <a:t>Kode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i="0" u="none" strike="noStrike" dirty="0">
                          <a:effectLst/>
                        </a:rPr>
                        <a:t>2018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i="0" u="none" strike="noStrike" dirty="0">
                          <a:effectLst/>
                        </a:rPr>
                        <a:t>2019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i="0" u="none" strike="noStrike" dirty="0">
                          <a:effectLst/>
                        </a:rPr>
                        <a:t>2018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i="0" u="none" strike="noStrike" dirty="0">
                          <a:effectLst/>
                        </a:rPr>
                        <a:t>2019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i="0" u="none" strike="noStrike" dirty="0">
                          <a:effectLst/>
                        </a:rPr>
                        <a:t>2018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i="0" u="none" strike="noStrike" dirty="0">
                          <a:effectLst/>
                        </a:rPr>
                        <a:t>2019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i="0" u="none" strike="noStrike" dirty="0">
                          <a:effectLst/>
                        </a:rPr>
                        <a:t>2018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i="0" u="none" strike="noStrike" dirty="0">
                          <a:effectLst/>
                        </a:rPr>
                        <a:t>2019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590823"/>
                  </a:ext>
                </a:extLst>
              </a:tr>
              <a:tr h="155405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Informatikk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ÅRS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 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 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1 399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 dirty="0">
                          <a:effectLst/>
                        </a:rPr>
                        <a:t> 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372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 dirty="0">
                          <a:effectLst/>
                        </a:rPr>
                        <a:t> 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7,4</a:t>
                      </a:r>
                      <a:endParaRPr lang="nb-NO" sz="7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C8EE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076579"/>
                  </a:ext>
                </a:extLst>
              </a:tr>
              <a:tr h="132121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Honours-programmet, studieretning realfag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 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 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284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 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 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7,3</a:t>
                      </a:r>
                      <a:endParaRPr lang="nb-NO" sz="7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C8EE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5396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Informatikk: digital økonomi og ledelse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1 479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1 308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329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281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6,3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4,9</a:t>
                      </a:r>
                      <a:endParaRPr lang="nb-NO" sz="7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C8EE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97778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n-NO" sz="700" u="none" strike="noStrike">
                          <a:effectLst/>
                        </a:rPr>
                        <a:t>Informatikk: design, bruk og interaksjon</a:t>
                      </a:r>
                      <a:endParaRPr lang="nn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125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125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2 070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1 792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400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329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3,2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2,6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01996491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Farmasi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MAS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970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1 015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205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178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2,6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87401196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Informatikk: robotikk og intelligente systemer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1 270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994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207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122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2,9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1,7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3871890517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Informatikk: språkteknologi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1 020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887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142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114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2,4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1,9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740717798"/>
                  </a:ext>
                </a:extLst>
              </a:tr>
              <a:tr h="257435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Informatikk: programmering og systemarkitektur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222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231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2 277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1 847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543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423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2,4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1,8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2689921620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Fysikk og astronomi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90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90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927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861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182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160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1,8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3622992838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Matematikk med informatikk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740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679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156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145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2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1,8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219010184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Matematikk og økonomi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563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512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1,8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1,8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3351306483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Elektronikk, informatikk og teknologi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743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620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1,6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1,4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961443361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Realfag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ÅRS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150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100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828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681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192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137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1,3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1,4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2296555313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Biovitenskap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160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155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1 302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828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254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153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1,6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4187326744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Kjemi og biokjemi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613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544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52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1,2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287436459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Geofysikk og klima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342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344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0,9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1,1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FFF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344302"/>
                  </a:ext>
                </a:extLst>
              </a:tr>
              <a:tr h="257435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Materialvitenskap for energi- og nanoteknologi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494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419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0,9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153337560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Geologi og geografi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BAC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40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37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304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252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36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0,9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1</a:t>
                      </a:r>
                      <a:endParaRPr lang="nb-N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FFF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275531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b="1" u="none" strike="noStrike" dirty="0">
                          <a:effectLst/>
                        </a:rPr>
                        <a:t> 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F5F3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b="1" u="none" strike="noStrike" dirty="0">
                          <a:effectLst/>
                        </a:rPr>
                        <a:t> 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F5F3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u="none" strike="noStrike" dirty="0">
                          <a:effectLst/>
                        </a:rPr>
                        <a:t>1327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F5F3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u="none" strike="noStrike" dirty="0">
                          <a:effectLst/>
                        </a:rPr>
                        <a:t>1341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F5F3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u="none" strike="noStrike">
                          <a:effectLst/>
                        </a:rPr>
                        <a:t>6524</a:t>
                      </a:r>
                      <a:endParaRPr lang="nb-NO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F5F3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u="none" strike="noStrike" dirty="0">
                          <a:effectLst/>
                        </a:rPr>
                        <a:t>7905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F5F3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u="none" strike="noStrike" dirty="0">
                          <a:effectLst/>
                        </a:rPr>
                        <a:t>2916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F5F3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u="none" strike="noStrike" dirty="0">
                          <a:effectLst/>
                        </a:rPr>
                        <a:t>2774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F5F3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u="none" strike="noStrike" dirty="0">
                          <a:effectLst/>
                        </a:rPr>
                        <a:t>2,20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F5F3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b="1" u="none" strike="noStrike" dirty="0">
                          <a:effectLst/>
                        </a:rPr>
                        <a:t>2,07</a:t>
                      </a:r>
                      <a:endParaRPr lang="nb-N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F5F3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957014"/>
                  </a:ext>
                </a:extLst>
              </a:tr>
              <a:tr h="136148"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Lektor, 8.-13. trinn, realfag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700" u="none" strike="noStrike">
                          <a:effectLst/>
                        </a:rPr>
                        <a:t>MAS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70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744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735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102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118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>
                          <a:effectLst/>
                        </a:rPr>
                        <a:t>1,5</a:t>
                      </a:r>
                      <a:endParaRPr lang="nb-N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700" u="none" strike="noStrike" dirty="0">
                          <a:effectLst/>
                        </a:rPr>
                        <a:t>1,7</a:t>
                      </a:r>
                      <a:endParaRPr lang="nb-NO" sz="7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>
                    <a:solidFill>
                      <a:srgbClr val="C8EE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327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676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0628" y="510650"/>
            <a:ext cx="7922703" cy="360045"/>
          </a:xfrm>
        </p:spPr>
        <p:txBody>
          <a:bodyPr>
            <a:normAutofit fontScale="90000"/>
          </a:bodyPr>
          <a:lstStyle/>
          <a:p>
            <a:r>
              <a:rPr lang="nb-NO" dirty="0"/>
              <a:t>Førstevalg pr. plasser på MN</a:t>
            </a:r>
            <a:br>
              <a:rPr lang="nb-NO" dirty="0"/>
            </a:br>
            <a:endParaRPr lang="nb-NO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1504425"/>
              </p:ext>
            </p:extLst>
          </p:nvPr>
        </p:nvGraphicFramePr>
        <p:xfrm>
          <a:off x="130629" y="870695"/>
          <a:ext cx="8817427" cy="4274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57215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2000" dirty="0" smtClean="0"/>
              <a:t>Verdt å merke seg nasjonalt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1600" dirty="0" err="1"/>
              <a:t>F</a:t>
            </a:r>
            <a:r>
              <a:rPr lang="nb-NO" sz="1600" dirty="0" err="1" smtClean="0"/>
              <a:t>ørstevalgssøkere</a:t>
            </a:r>
            <a:r>
              <a:rPr lang="nb-NO" sz="1600" dirty="0" smtClean="0"/>
              <a:t> på bachelor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440181"/>
            <a:ext cx="6167628" cy="3060383"/>
          </a:xfrm>
        </p:spPr>
        <p:txBody>
          <a:bodyPr>
            <a:normAutofit fontScale="85000" lnSpcReduction="20000"/>
          </a:bodyPr>
          <a:lstStyle/>
          <a:p>
            <a:r>
              <a:rPr lang="nb-NO" dirty="0"/>
              <a:t>Biovitenskap merker innføringen av </a:t>
            </a:r>
            <a:r>
              <a:rPr lang="nb-NO" dirty="0" smtClean="0"/>
              <a:t>R2-krav: Nedgang </a:t>
            </a:r>
            <a:r>
              <a:rPr lang="nb-NO" dirty="0"/>
              <a:t>fra 1,6 til 1 søker per studieplass</a:t>
            </a:r>
            <a:r>
              <a:rPr lang="nb-NO" dirty="0" smtClean="0"/>
              <a:t>. </a:t>
            </a:r>
          </a:p>
          <a:p>
            <a:pPr lvl="1"/>
            <a:r>
              <a:rPr lang="nb-NO" dirty="0" smtClean="0"/>
              <a:t>For biologistudier ved NMBU har antall </a:t>
            </a:r>
            <a:r>
              <a:rPr lang="nb-NO" dirty="0" err="1" smtClean="0"/>
              <a:t>førstevalgssøkere</a:t>
            </a:r>
            <a:r>
              <a:rPr lang="nb-NO" dirty="0" smtClean="0"/>
              <a:t> økt med 11,8 % fra i fjor. </a:t>
            </a:r>
          </a:p>
          <a:p>
            <a:pPr lvl="1"/>
            <a:r>
              <a:rPr lang="nb-NO" dirty="0" smtClean="0"/>
              <a:t>På Nord </a:t>
            </a:r>
            <a:r>
              <a:rPr lang="nb-NO" dirty="0"/>
              <a:t>universitet har </a:t>
            </a:r>
            <a:r>
              <a:rPr lang="nb-NO" dirty="0" smtClean="0"/>
              <a:t>biologi </a:t>
            </a:r>
            <a:r>
              <a:rPr lang="nb-NO" dirty="0"/>
              <a:t>økt </a:t>
            </a:r>
            <a:r>
              <a:rPr lang="nb-NO" dirty="0" smtClean="0"/>
              <a:t>søkermengden med </a:t>
            </a:r>
            <a:r>
              <a:rPr lang="nb-NO" dirty="0"/>
              <a:t>44,4 </a:t>
            </a:r>
            <a:r>
              <a:rPr lang="nb-NO" dirty="0" smtClean="0"/>
              <a:t>% (fra 18 til 26 søkere)</a:t>
            </a:r>
          </a:p>
          <a:p>
            <a:pPr lvl="1"/>
            <a:r>
              <a:rPr lang="nb-NO" dirty="0" smtClean="0"/>
              <a:t>På </a:t>
            </a:r>
            <a:r>
              <a:rPr lang="nb-NO" dirty="0" err="1" smtClean="0"/>
              <a:t>UiS</a:t>
            </a:r>
            <a:r>
              <a:rPr lang="nb-NO" dirty="0" smtClean="0"/>
              <a:t> går biologisk kjemi frem med 19,4% (fra 67 til 80 søkere)</a:t>
            </a:r>
          </a:p>
          <a:p>
            <a:r>
              <a:rPr lang="nb-NO" dirty="0"/>
              <a:t>NTNUs realfags- og kjemistudier har også </a:t>
            </a:r>
            <a:r>
              <a:rPr lang="nb-NO" dirty="0" smtClean="0"/>
              <a:t>en </a:t>
            </a:r>
            <a:r>
              <a:rPr lang="nb-NO" dirty="0"/>
              <a:t>oppgang i antall </a:t>
            </a:r>
            <a:r>
              <a:rPr lang="nb-NO" dirty="0" smtClean="0"/>
              <a:t>førstegangssøkere</a:t>
            </a:r>
          </a:p>
          <a:p>
            <a:pPr lvl="1"/>
            <a:r>
              <a:rPr lang="nb-NO" dirty="0" err="1" smtClean="0"/>
              <a:t>Siv.ing</a:t>
            </a:r>
            <a:r>
              <a:rPr lang="nb-NO" dirty="0"/>
              <a:t>.-studiet energi og miljø har økt med </a:t>
            </a:r>
            <a:r>
              <a:rPr lang="nb-NO" dirty="0" smtClean="0"/>
              <a:t>14,35% </a:t>
            </a:r>
          </a:p>
          <a:p>
            <a:pPr lvl="1"/>
            <a:r>
              <a:rPr lang="nb-NO" dirty="0" smtClean="0"/>
              <a:t>Ingeniør-studiet i fornybar energi økt med 23,3%</a:t>
            </a:r>
          </a:p>
          <a:p>
            <a:pPr lvl="1"/>
            <a:r>
              <a:rPr lang="nb-NO" dirty="0" smtClean="0"/>
              <a:t>Lærerutdanningen </a:t>
            </a:r>
            <a:r>
              <a:rPr lang="nb-NO" dirty="0"/>
              <a:t>gått ned med 16,2 </a:t>
            </a:r>
            <a:r>
              <a:rPr lang="nb-NO" dirty="0" smtClean="0"/>
              <a:t>% (fra 206 til 173 søkere)</a:t>
            </a:r>
          </a:p>
          <a:p>
            <a:pPr lvl="1"/>
            <a:r>
              <a:rPr lang="nb-NO" dirty="0" smtClean="0"/>
              <a:t>Geologi øker med 22,22% (fra 72 til 88 søkere)</a:t>
            </a:r>
          </a:p>
          <a:p>
            <a:r>
              <a:rPr lang="nb-NO" dirty="0" smtClean="0"/>
              <a:t>Tall fra Universitetet i Bergen</a:t>
            </a:r>
          </a:p>
          <a:p>
            <a:pPr lvl="1"/>
            <a:r>
              <a:rPr lang="nb-NO" dirty="0" smtClean="0"/>
              <a:t>Årsenhet </a:t>
            </a:r>
            <a:r>
              <a:rPr lang="nb-NO" dirty="0"/>
              <a:t>i informatikk på MN ser ut til å «hente» søkere fra årsenhet i informasjonsvitenskap ved UiB </a:t>
            </a:r>
            <a:r>
              <a:rPr lang="nb-NO" dirty="0" smtClean="0"/>
              <a:t>som har nedgang på 22,48%.</a:t>
            </a:r>
          </a:p>
          <a:p>
            <a:pPr lvl="1"/>
            <a:r>
              <a:rPr lang="nb-NO" dirty="0" smtClean="0"/>
              <a:t>Geovitenskap</a:t>
            </a:r>
            <a:r>
              <a:rPr lang="nb-NO" dirty="0"/>
              <a:t>, retning geofysikk gjør det veldig bra (+40%). </a:t>
            </a:r>
            <a:r>
              <a:rPr lang="nb-NO" dirty="0" smtClean="0"/>
              <a:t>(NB: Bachelor i Geografi ved </a:t>
            </a:r>
            <a:r>
              <a:rPr lang="nb-NO" dirty="0"/>
              <a:t>Nord har gått ned </a:t>
            </a:r>
            <a:r>
              <a:rPr lang="nb-NO" dirty="0" smtClean="0"/>
              <a:t>45,83 %, fra 24 til 13 søkere). Vi </a:t>
            </a:r>
            <a:r>
              <a:rPr lang="nb-NO" dirty="0"/>
              <a:t>vil se nærmere på </a:t>
            </a:r>
            <a:r>
              <a:rPr lang="nb-NO" dirty="0" smtClean="0"/>
              <a:t>hvorfor UiB gjør det så bra. Kan </a:t>
            </a:r>
            <a:r>
              <a:rPr lang="nb-NO" dirty="0"/>
              <a:t>ha sammenheng med geofysikk sin tilknytning til Nansen-senteret</a:t>
            </a:r>
            <a:r>
              <a:rPr lang="nb-NO" dirty="0" smtClean="0"/>
              <a:t>.</a:t>
            </a:r>
            <a:endParaRPr lang="nb-NO" sz="1050" dirty="0"/>
          </a:p>
          <a:p>
            <a:pPr marL="180000" lvl="1" indent="0">
              <a:buNone/>
            </a:pPr>
            <a:endParaRPr lang="nb-NO" sz="1050" dirty="0" smtClean="0"/>
          </a:p>
          <a:p>
            <a:pPr marL="0" indent="0">
              <a:buNone/>
            </a:pPr>
            <a:r>
              <a:rPr lang="nb-NO" i="1" dirty="0" smtClean="0"/>
              <a:t>NB. Se detaljerte utskrifter fra SO bakerst i presentasjonen. </a:t>
            </a:r>
            <a:endParaRPr lang="nb-NO" i="1" dirty="0"/>
          </a:p>
        </p:txBody>
      </p:sp>
      <p:sp>
        <p:nvSpPr>
          <p:cNvPr id="4" name="Rectangle 3"/>
          <p:cNvSpPr/>
          <p:nvPr/>
        </p:nvSpPr>
        <p:spPr>
          <a:xfrm>
            <a:off x="7162800" y="1440182"/>
            <a:ext cx="1771650" cy="10267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b="1" dirty="0">
                <a:solidFill>
                  <a:schemeClr val="tx1"/>
                </a:solidFill>
              </a:rPr>
              <a:t>Opptakskrav </a:t>
            </a:r>
            <a:r>
              <a:rPr lang="nb-NO" sz="700" b="1" dirty="0" smtClean="0">
                <a:solidFill>
                  <a:schemeClr val="tx1"/>
                </a:solidFill>
              </a:rPr>
              <a:t>biologi, NMBU:</a:t>
            </a:r>
          </a:p>
          <a:p>
            <a:pPr algn="ctr"/>
            <a:r>
              <a:rPr lang="nb-NO" sz="700" dirty="0" smtClean="0">
                <a:solidFill>
                  <a:schemeClr val="tx1"/>
                </a:solidFill>
              </a:rPr>
              <a:t> </a:t>
            </a:r>
            <a:r>
              <a:rPr lang="nb-NO" sz="700" dirty="0">
                <a:solidFill>
                  <a:schemeClr val="tx1"/>
                </a:solidFill>
              </a:rPr>
              <a:t>Realfagskrav: R1/(S1+S2) + Matematikk (R1+R2)/Fysikk (1+2)/ Kjemi (1+2)/ Biologi (1+2)/ Informasjonsteknologi (1+2)/ Geofag (1+2)/ Teknologi og forskningslære (1+2)</a:t>
            </a:r>
          </a:p>
        </p:txBody>
      </p:sp>
    </p:spTree>
    <p:extLst>
      <p:ext uri="{BB962C8B-B14F-4D97-AF65-F5344CB8AC3E}">
        <p14:creationId xmlns:p14="http://schemas.microsoft.com/office/powerpoint/2010/main" val="293520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0E862B-79CF-F94D-B10C-D9E36ADC4C08}" type="datetime1">
              <a:rPr lang="nb-NO" smtClean="0"/>
              <a:pPr>
                <a:defRPr/>
              </a:pPr>
              <a:t>08.05.2019</a:t>
            </a:fld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7134" y="347999"/>
            <a:ext cx="7132637" cy="858838"/>
          </a:xfrm>
        </p:spPr>
        <p:txBody>
          <a:bodyPr/>
          <a:lstStyle/>
          <a:p>
            <a:r>
              <a:rPr lang="nb-NO" dirty="0" smtClean="0"/>
              <a:t>UiOs nye studieprogrammer gjør det bedre enn nye programmer nasjonalt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4860925"/>
            <a:ext cx="5581650" cy="179388"/>
          </a:xfrm>
        </p:spPr>
        <p:txBody>
          <a:bodyPr/>
          <a:lstStyle/>
          <a:p>
            <a:pPr>
              <a:defRPr/>
            </a:pPr>
            <a:fld id="{CAAD7203-3013-D749-ADA2-C23176B4018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1006505" y="1340827"/>
          <a:ext cx="6666071" cy="3565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8563" y="4675490"/>
            <a:ext cx="8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Hentet fra presentasjon til Morten Aase </a:t>
            </a:r>
            <a:r>
              <a:rPr lang="nb-NO" sz="1050" dirty="0" smtClean="0"/>
              <a:t>Løver, LOS/AF/SKS</a:t>
            </a:r>
            <a:endParaRPr lang="nb-NO" sz="105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243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UIO">
      <a:dk1>
        <a:sysClr val="windowText" lastClr="000000"/>
      </a:dk1>
      <a:lt1>
        <a:sysClr val="window" lastClr="FFFFFF"/>
      </a:lt1>
      <a:dk2>
        <a:srgbClr val="404040"/>
      </a:dk2>
      <a:lt2>
        <a:srgbClr val="F18665"/>
      </a:lt2>
      <a:accent1>
        <a:srgbClr val="E30613"/>
      </a:accent1>
      <a:accent2>
        <a:srgbClr val="C7C1B8"/>
      </a:accent2>
      <a:accent3>
        <a:srgbClr val="B7B7B6"/>
      </a:accent3>
      <a:accent4>
        <a:srgbClr val="76777B"/>
      </a:accent4>
      <a:accent5>
        <a:srgbClr val="E66A77"/>
      </a:accent5>
      <a:accent6>
        <a:srgbClr val="8A3B8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nours_kampanje_status-ny.potx" id="{3D2784AE-44F1-441D-9B25-04A5F062C110}" vid="{2C4552B0-8944-4C99-9D5B-E32EEAF65D2A}"/>
    </a:ext>
  </a:extLst>
</a:theme>
</file>

<file path=ppt/theme/theme2.xml><?xml version="1.0" encoding="utf-8"?>
<a:theme xmlns:a="http://schemas.openxmlformats.org/drawingml/2006/main" name="ENDELIG_PPT_SØKERTALL_2017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Honours_kampanje_status-ny</Template>
  <TotalTime>6131</TotalTime>
  <Words>1381</Words>
  <Application>Microsoft Office PowerPoint</Application>
  <PresentationFormat>Custom</PresentationFormat>
  <Paragraphs>411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Verdana</vt:lpstr>
      <vt:lpstr>Wingdings</vt:lpstr>
      <vt:lpstr>ヒラギノ角ゴ Pro W3</vt:lpstr>
      <vt:lpstr>Office-tema</vt:lpstr>
      <vt:lpstr>ENDELIG_PPT_SØKERTALL_2017</vt:lpstr>
      <vt:lpstr>Søkertall, opptak 2019 </vt:lpstr>
      <vt:lpstr>Hovedpunkter</vt:lpstr>
      <vt:lpstr>NTNU har flest søkertall og UiO nest flest</vt:lpstr>
      <vt:lpstr>På førstevalgssøkere per studieplass er det OsloMet som har flest. UiO fortsatt på nummer to</vt:lpstr>
      <vt:lpstr>Fra 6,4 søkere per studieplass på JF til 1,0 søker per studieplass på TF</vt:lpstr>
      <vt:lpstr>Søkertall MN</vt:lpstr>
      <vt:lpstr>Førstevalg pr. plasser på MN </vt:lpstr>
      <vt:lpstr>Verdt å merke seg nasjonalt Førstevalgssøkere på bachelor</vt:lpstr>
      <vt:lpstr>UiOs nye studieprogrammer gjør det bedre enn nye programmer nasjonalt</vt:lpstr>
      <vt:lpstr>Honours-programmet  Hva kan vi lære? Hvordan kan vi jobbe med målrettet markedsføring på andre studieprogram? </vt:lpstr>
      <vt:lpstr>Markedsføringstiltak Honours</vt:lpstr>
      <vt:lpstr>Målrettet markedsføring</vt:lpstr>
      <vt:lpstr>Søkerne til UiO kommer fra hele landet, men flest fra Oslo og Østlandet</vt:lpstr>
      <vt:lpstr>NTNU rekrutterer også fra våre områder, men aller mest Trøndelag</vt:lpstr>
      <vt:lpstr>Store ulikheter i andelen av unge søkere (under 23 år) mellom fakultetene</vt:lpstr>
      <vt:lpstr>Hjemfylke henger tett sammen med valg av studiested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Hjemfylke henger tett sammen med valg av studiested</vt:lpstr>
      <vt:lpstr>UiO får størst andel av søkerne i Oslo, færrest i Hordaland</vt:lpstr>
      <vt:lpstr>Tall fra UiB</vt:lpstr>
      <vt:lpstr>NTNU</vt:lpstr>
      <vt:lpstr>Universitetet i Stavanger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Honours-programmet</dc:title>
  <dc:creator>Hilde Omberg</dc:creator>
  <cp:lastModifiedBy>Hilde Omberg</cp:lastModifiedBy>
  <cp:revision>339</cp:revision>
  <dcterms:created xsi:type="dcterms:W3CDTF">2018-11-22T08:14:16Z</dcterms:created>
  <dcterms:modified xsi:type="dcterms:W3CDTF">2019-05-08T15:32:24Z</dcterms:modified>
</cp:coreProperties>
</file>