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7.xml" ContentType="application/vnd.openxmlformats-officedocument.drawingml.chart+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8.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notesSlides/notesSlide45.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58"/>
  </p:notesMasterIdLst>
  <p:handoutMasterIdLst>
    <p:handoutMasterId r:id="rId59"/>
  </p:handoutMasterIdLst>
  <p:sldIdLst>
    <p:sldId id="256" r:id="rId2"/>
    <p:sldId id="346" r:id="rId3"/>
    <p:sldId id="336" r:id="rId4"/>
    <p:sldId id="330" r:id="rId5"/>
    <p:sldId id="331" r:id="rId6"/>
    <p:sldId id="333" r:id="rId7"/>
    <p:sldId id="334" r:id="rId8"/>
    <p:sldId id="339" r:id="rId9"/>
    <p:sldId id="337" r:id="rId10"/>
    <p:sldId id="345" r:id="rId11"/>
    <p:sldId id="318" r:id="rId12"/>
    <p:sldId id="349" r:id="rId13"/>
    <p:sldId id="350" r:id="rId14"/>
    <p:sldId id="335" r:id="rId15"/>
    <p:sldId id="341" r:id="rId16"/>
    <p:sldId id="338" r:id="rId17"/>
    <p:sldId id="340" r:id="rId18"/>
    <p:sldId id="364" r:id="rId19"/>
    <p:sldId id="372" r:id="rId20"/>
    <p:sldId id="371" r:id="rId21"/>
    <p:sldId id="322" r:id="rId22"/>
    <p:sldId id="323" r:id="rId23"/>
    <p:sldId id="351" r:id="rId24"/>
    <p:sldId id="326" r:id="rId25"/>
    <p:sldId id="354" r:id="rId26"/>
    <p:sldId id="347" r:id="rId27"/>
    <p:sldId id="319" r:id="rId28"/>
    <p:sldId id="348" r:id="rId29"/>
    <p:sldId id="356" r:id="rId30"/>
    <p:sldId id="361" r:id="rId31"/>
    <p:sldId id="358" r:id="rId32"/>
    <p:sldId id="360" r:id="rId33"/>
    <p:sldId id="357" r:id="rId34"/>
    <p:sldId id="352" r:id="rId35"/>
    <p:sldId id="355" r:id="rId36"/>
    <p:sldId id="263" r:id="rId37"/>
    <p:sldId id="353" r:id="rId38"/>
    <p:sldId id="301" r:id="rId39"/>
    <p:sldId id="362" r:id="rId40"/>
    <p:sldId id="312" r:id="rId41"/>
    <p:sldId id="267" r:id="rId42"/>
    <p:sldId id="300" r:id="rId43"/>
    <p:sldId id="291" r:id="rId44"/>
    <p:sldId id="344" r:id="rId45"/>
    <p:sldId id="283" r:id="rId46"/>
    <p:sldId id="320" r:id="rId47"/>
    <p:sldId id="286" r:id="rId48"/>
    <p:sldId id="359" r:id="rId49"/>
    <p:sldId id="342" r:id="rId50"/>
    <p:sldId id="303" r:id="rId51"/>
    <p:sldId id="370" r:id="rId52"/>
    <p:sldId id="287" r:id="rId53"/>
    <p:sldId id="314" r:id="rId54"/>
    <p:sldId id="304" r:id="rId55"/>
    <p:sldId id="367" r:id="rId56"/>
    <p:sldId id="321" r:id="rId57"/>
  </p:sldIdLst>
  <p:sldSz cx="9144000" cy="5145088"/>
  <p:notesSz cx="6794500" cy="9931400"/>
  <p:defaultText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lde Omberg" initials="HO" lastIdx="0" clrIdx="0">
    <p:extLst>
      <p:ext uri="{19B8F6BF-5375-455C-9EA6-DF929625EA0E}">
        <p15:presenceInfo xmlns:p15="http://schemas.microsoft.com/office/powerpoint/2012/main" userId="S-1-5-21-1927809936-1189766144-1318725885-4679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3F1"/>
    <a:srgbClr val="F5F3F1"/>
    <a:srgbClr val="76777B"/>
    <a:srgbClr val="F1F1F0"/>
    <a:srgbClr val="D6FFD1"/>
    <a:srgbClr val="FFFFFB"/>
    <a:srgbClr val="C7C1B8"/>
    <a:srgbClr val="FDBFBF"/>
    <a:srgbClr val="CCCB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76947" autoAdjust="0"/>
  </p:normalViewPr>
  <p:slideViewPr>
    <p:cSldViewPr snapToGrid="0">
      <p:cViewPr varScale="1">
        <p:scale>
          <a:sx n="133" d="100"/>
          <a:sy n="133" d="100"/>
        </p:scale>
        <p:origin x="846" y="120"/>
      </p:cViewPr>
      <p:guideLst/>
    </p:cSldViewPr>
  </p:slideViewPr>
  <p:notesTextViewPr>
    <p:cViewPr>
      <p:scale>
        <a:sx n="3" d="2"/>
        <a:sy n="3" d="2"/>
      </p:scale>
      <p:origin x="0" y="0"/>
    </p:cViewPr>
  </p:notesTextViewPr>
  <p:notesViewPr>
    <p:cSldViewPr snapToGrid="0">
      <p:cViewPr varScale="1">
        <p:scale>
          <a:sx n="101" d="100"/>
          <a:sy n="101" d="100"/>
        </p:scale>
        <p:origin x="3533"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hildeomb\Desktop\Rekruttering%20MN\S&#248;kertall%202018\MN_S&#248;knadstall_tabell_20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ortealo\Downloads\ny%20(7).xls"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ortealo\Downloads\ny%20(8).xls"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kant\los-aks-felles\Samfunnskontakt\Studentrekruttering\Rapporter%20og%20unders&#248;kelser\S&#248;kertall\2019\GRAF_fylker.xls"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regneark.xlsx"/><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regneark1.xlsx"/><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regneark2.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dirty="0" err="1" smtClean="0"/>
              <a:t>Førstevalg</a:t>
            </a:r>
            <a:r>
              <a:rPr lang="nb-NO" baseline="0" dirty="0" err="1" smtClean="0"/>
              <a:t>ss</a:t>
            </a:r>
            <a:r>
              <a:rPr lang="nb-NO" dirty="0" err="1" smtClean="0"/>
              <a:t>øker</a:t>
            </a:r>
            <a:r>
              <a:rPr lang="nb-NO" dirty="0" smtClean="0"/>
              <a:t> per plass,</a:t>
            </a:r>
            <a:r>
              <a:rPr lang="nb-NO" baseline="0" dirty="0" smtClean="0"/>
              <a:t> MN</a:t>
            </a:r>
            <a:endParaRPr lang="nb-NO"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Sheet1!$C$1:$C$7</c:f>
              <c:numCache>
                <c:formatCode>General</c:formatCode>
                <c:ptCount val="7"/>
                <c:pt idx="0">
                  <c:v>2013</c:v>
                </c:pt>
                <c:pt idx="1">
                  <c:v>2014</c:v>
                </c:pt>
                <c:pt idx="2">
                  <c:v>2015</c:v>
                </c:pt>
                <c:pt idx="3">
                  <c:v>2016</c:v>
                </c:pt>
                <c:pt idx="4">
                  <c:v>2017</c:v>
                </c:pt>
                <c:pt idx="5">
                  <c:v>2018</c:v>
                </c:pt>
                <c:pt idx="6">
                  <c:v>2019</c:v>
                </c:pt>
              </c:numCache>
            </c:numRef>
          </c:xVal>
          <c:yVal>
            <c:numRef>
              <c:f>Sheet1!$D$1:$D$7</c:f>
              <c:numCache>
                <c:formatCode>General</c:formatCode>
                <c:ptCount val="7"/>
                <c:pt idx="0">
                  <c:v>1.6</c:v>
                </c:pt>
                <c:pt idx="1">
                  <c:v>1.7</c:v>
                </c:pt>
                <c:pt idx="2">
                  <c:v>2</c:v>
                </c:pt>
                <c:pt idx="3">
                  <c:v>2.02</c:v>
                </c:pt>
                <c:pt idx="4">
                  <c:v>2.36</c:v>
                </c:pt>
                <c:pt idx="5">
                  <c:v>2.2000000000000002</c:v>
                </c:pt>
                <c:pt idx="6">
                  <c:v>2.0699999999999998</c:v>
                </c:pt>
              </c:numCache>
            </c:numRef>
          </c:yVal>
          <c:smooth val="0"/>
          <c:extLst>
            <c:ext xmlns:c16="http://schemas.microsoft.com/office/drawing/2014/chart" uri="{C3380CC4-5D6E-409C-BE32-E72D297353CC}">
              <c16:uniqueId val="{00000000-D9D7-4FEF-AE96-8389CF538530}"/>
            </c:ext>
          </c:extLst>
        </c:ser>
        <c:dLbls>
          <c:showLegendKey val="0"/>
          <c:showVal val="0"/>
          <c:showCatName val="0"/>
          <c:showSerName val="0"/>
          <c:showPercent val="0"/>
          <c:showBubbleSize val="0"/>
        </c:dLbls>
        <c:axId val="371544520"/>
        <c:axId val="371544848"/>
      </c:scatterChart>
      <c:valAx>
        <c:axId val="3715445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371544848"/>
        <c:crosses val="autoZero"/>
        <c:crossBetween val="midCat"/>
      </c:valAx>
      <c:valAx>
        <c:axId val="371544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37154452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sz="1050" dirty="0">
                <a:latin typeface="Arial" panose="020B0604020202020204" pitchFamily="34" charset="0"/>
                <a:cs typeface="Arial" panose="020B0604020202020204" pitchFamily="34" charset="0"/>
              </a:rPr>
              <a:t>Benyttet du deg av følgende veiledningstilbud underveis i studietiden ved UiO?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Sheet1!$A$2</c:f>
              <c:strCache>
                <c:ptCount val="1"/>
                <c:pt idx="0">
                  <c:v>Ja, ved Karrieresenteret ved UiO</c:v>
                </c:pt>
              </c:strCache>
            </c:strRef>
          </c:tx>
          <c:spPr>
            <a:solidFill>
              <a:schemeClr val="accent1"/>
            </a:solidFill>
            <a:ln>
              <a:noFill/>
            </a:ln>
            <a:effectLst/>
          </c:spPr>
          <c:invertIfNegative val="0"/>
          <c:cat>
            <c:strRef>
              <c:f>Sheet1!$B$1:$E$1</c:f>
              <c:strCache>
                <c:ptCount val="4"/>
                <c:pt idx="0">
                  <c:v>Bachelor</c:v>
                </c:pt>
                <c:pt idx="1">
                  <c:v>Master</c:v>
                </c:pt>
                <c:pt idx="2">
                  <c:v>Phd</c:v>
                </c:pt>
                <c:pt idx="3">
                  <c:v>Hele fakultet</c:v>
                </c:pt>
              </c:strCache>
            </c:strRef>
          </c:cat>
          <c:val>
            <c:numRef>
              <c:f>Sheet1!$B$2:$E$2</c:f>
              <c:numCache>
                <c:formatCode>0%</c:formatCode>
                <c:ptCount val="4"/>
                <c:pt idx="0">
                  <c:v>0.18</c:v>
                </c:pt>
                <c:pt idx="1">
                  <c:v>0.26</c:v>
                </c:pt>
                <c:pt idx="2">
                  <c:v>0.17</c:v>
                </c:pt>
                <c:pt idx="3">
                  <c:v>0.23</c:v>
                </c:pt>
              </c:numCache>
            </c:numRef>
          </c:val>
          <c:extLst>
            <c:ext xmlns:c16="http://schemas.microsoft.com/office/drawing/2014/chart" uri="{C3380CC4-5D6E-409C-BE32-E72D297353CC}">
              <c16:uniqueId val="{00000000-3212-47AD-A435-F3BF299BCB0B}"/>
            </c:ext>
          </c:extLst>
        </c:ser>
        <c:ser>
          <c:idx val="1"/>
          <c:order val="1"/>
          <c:tx>
            <c:strRef>
              <c:f>Sheet1!$A$3</c:f>
              <c:strCache>
                <c:ptCount val="1"/>
                <c:pt idx="0">
                  <c:v>Ja, studieveiledning ved institutt eller fakultet</c:v>
                </c:pt>
              </c:strCache>
            </c:strRef>
          </c:tx>
          <c:spPr>
            <a:solidFill>
              <a:schemeClr val="accent2"/>
            </a:solidFill>
            <a:ln>
              <a:noFill/>
            </a:ln>
            <a:effectLst/>
          </c:spPr>
          <c:invertIfNegative val="0"/>
          <c:cat>
            <c:strRef>
              <c:f>Sheet1!$B$1:$E$1</c:f>
              <c:strCache>
                <c:ptCount val="4"/>
                <c:pt idx="0">
                  <c:v>Bachelor</c:v>
                </c:pt>
                <c:pt idx="1">
                  <c:v>Master</c:v>
                </c:pt>
                <c:pt idx="2">
                  <c:v>Phd</c:v>
                </c:pt>
                <c:pt idx="3">
                  <c:v>Hele fakultet</c:v>
                </c:pt>
              </c:strCache>
            </c:strRef>
          </c:cat>
          <c:val>
            <c:numRef>
              <c:f>Sheet1!$B$3:$E$3</c:f>
              <c:numCache>
                <c:formatCode>0%</c:formatCode>
                <c:ptCount val="4"/>
                <c:pt idx="0">
                  <c:v>7.0000000000000007E-2</c:v>
                </c:pt>
                <c:pt idx="1">
                  <c:v>0.06</c:v>
                </c:pt>
                <c:pt idx="2">
                  <c:v>0.03</c:v>
                </c:pt>
                <c:pt idx="3">
                  <c:v>0.06</c:v>
                </c:pt>
              </c:numCache>
            </c:numRef>
          </c:val>
          <c:extLst>
            <c:ext xmlns:c16="http://schemas.microsoft.com/office/drawing/2014/chart" uri="{C3380CC4-5D6E-409C-BE32-E72D297353CC}">
              <c16:uniqueId val="{00000001-3212-47AD-A435-F3BF299BCB0B}"/>
            </c:ext>
          </c:extLst>
        </c:ser>
        <c:ser>
          <c:idx val="2"/>
          <c:order val="2"/>
          <c:tx>
            <c:strRef>
              <c:f>Sheet1!$A$4</c:f>
              <c:strCache>
                <c:ptCount val="1"/>
                <c:pt idx="0">
                  <c:v>Begge</c:v>
                </c:pt>
              </c:strCache>
            </c:strRef>
          </c:tx>
          <c:spPr>
            <a:solidFill>
              <a:schemeClr val="accent3"/>
            </a:solidFill>
            <a:ln>
              <a:noFill/>
            </a:ln>
            <a:effectLst/>
          </c:spPr>
          <c:invertIfNegative val="0"/>
          <c:cat>
            <c:strRef>
              <c:f>Sheet1!$B$1:$E$1</c:f>
              <c:strCache>
                <c:ptCount val="4"/>
                <c:pt idx="0">
                  <c:v>Bachelor</c:v>
                </c:pt>
                <c:pt idx="1">
                  <c:v>Master</c:v>
                </c:pt>
                <c:pt idx="2">
                  <c:v>Phd</c:v>
                </c:pt>
                <c:pt idx="3">
                  <c:v>Hele fakultet</c:v>
                </c:pt>
              </c:strCache>
            </c:strRef>
          </c:cat>
          <c:val>
            <c:numRef>
              <c:f>Sheet1!$B$4:$E$4</c:f>
              <c:numCache>
                <c:formatCode>0%</c:formatCode>
                <c:ptCount val="4"/>
                <c:pt idx="0">
                  <c:v>7.0000000000000007E-2</c:v>
                </c:pt>
                <c:pt idx="1">
                  <c:v>7.0000000000000007E-2</c:v>
                </c:pt>
                <c:pt idx="2">
                  <c:v>0.03</c:v>
                </c:pt>
                <c:pt idx="3">
                  <c:v>0.06</c:v>
                </c:pt>
              </c:numCache>
            </c:numRef>
          </c:val>
          <c:extLst>
            <c:ext xmlns:c16="http://schemas.microsoft.com/office/drawing/2014/chart" uri="{C3380CC4-5D6E-409C-BE32-E72D297353CC}">
              <c16:uniqueId val="{00000002-3212-47AD-A435-F3BF299BCB0B}"/>
            </c:ext>
          </c:extLst>
        </c:ser>
        <c:ser>
          <c:idx val="3"/>
          <c:order val="3"/>
          <c:tx>
            <c:strRef>
              <c:f>Sheet1!$A$5</c:f>
              <c:strCache>
                <c:ptCount val="1"/>
                <c:pt idx="0">
                  <c:v>Nei</c:v>
                </c:pt>
              </c:strCache>
            </c:strRef>
          </c:tx>
          <c:spPr>
            <a:solidFill>
              <a:schemeClr val="accent4"/>
            </a:solidFill>
            <a:ln>
              <a:noFill/>
            </a:ln>
            <a:effectLst/>
          </c:spPr>
          <c:invertIfNegative val="0"/>
          <c:cat>
            <c:strRef>
              <c:f>Sheet1!$B$1:$E$1</c:f>
              <c:strCache>
                <c:ptCount val="4"/>
                <c:pt idx="0">
                  <c:v>Bachelor</c:v>
                </c:pt>
                <c:pt idx="1">
                  <c:v>Master</c:v>
                </c:pt>
                <c:pt idx="2">
                  <c:v>Phd</c:v>
                </c:pt>
                <c:pt idx="3">
                  <c:v>Hele fakultet</c:v>
                </c:pt>
              </c:strCache>
            </c:strRef>
          </c:cat>
          <c:val>
            <c:numRef>
              <c:f>Sheet1!$B$5:$E$5</c:f>
              <c:numCache>
                <c:formatCode>0%</c:formatCode>
                <c:ptCount val="4"/>
                <c:pt idx="0">
                  <c:v>0.62</c:v>
                </c:pt>
                <c:pt idx="1">
                  <c:v>0.55000000000000004</c:v>
                </c:pt>
                <c:pt idx="2">
                  <c:v>0.75</c:v>
                </c:pt>
                <c:pt idx="3">
                  <c:v>0.6</c:v>
                </c:pt>
              </c:numCache>
            </c:numRef>
          </c:val>
          <c:extLst>
            <c:ext xmlns:c16="http://schemas.microsoft.com/office/drawing/2014/chart" uri="{C3380CC4-5D6E-409C-BE32-E72D297353CC}">
              <c16:uniqueId val="{00000003-3212-47AD-A435-F3BF299BCB0B}"/>
            </c:ext>
          </c:extLst>
        </c:ser>
        <c:dLbls>
          <c:showLegendKey val="0"/>
          <c:showVal val="0"/>
          <c:showCatName val="0"/>
          <c:showSerName val="0"/>
          <c:showPercent val="0"/>
          <c:showBubbleSize val="0"/>
        </c:dLbls>
        <c:gapWidth val="219"/>
        <c:overlap val="-27"/>
        <c:axId val="359793160"/>
        <c:axId val="359791848"/>
      </c:barChart>
      <c:catAx>
        <c:axId val="359793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359791848"/>
        <c:crosses val="autoZero"/>
        <c:auto val="1"/>
        <c:lblAlgn val="ctr"/>
        <c:lblOffset val="100"/>
        <c:noMultiLvlLbl val="0"/>
      </c:catAx>
      <c:valAx>
        <c:axId val="3597918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359793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Diagram!$B$1</c:f>
              <c:strCache>
                <c:ptCount val="1"/>
                <c:pt idx="0">
                  <c:v>2018</c:v>
                </c:pt>
              </c:strCache>
            </c:strRef>
          </c:tx>
          <c:spPr>
            <a:solidFill>
              <a:srgbClr val="C7C1B8"/>
            </a:solidFill>
            <a:ln>
              <a:noFill/>
            </a:ln>
            <a:effectLst/>
          </c:spPr>
          <c:invertIfNegative val="0"/>
          <c:cat>
            <c:strRef>
              <c:f>Diagram!$A$2:$A$21</c:f>
              <c:strCache>
                <c:ptCount val="20"/>
                <c:pt idx="0">
                  <c:v>Årsenhet i informatikk</c:v>
                </c:pt>
                <c:pt idx="1">
                  <c:v>Honours: studieretning humaniora</c:v>
                </c:pt>
                <c:pt idx="2">
                  <c:v>Honours: studieretning realfag</c:v>
                </c:pt>
                <c:pt idx="3">
                  <c:v>Informatikk: digital økonomi og ledelse</c:v>
                </c:pt>
                <c:pt idx="4">
                  <c:v>Informatikk: design, bruk og interaksjon</c:v>
                </c:pt>
                <c:pt idx="5">
                  <c:v>Farmasi</c:v>
                </c:pt>
                <c:pt idx="6">
                  <c:v>Informatikk: robotikk og intelligente systemer</c:v>
                </c:pt>
                <c:pt idx="7">
                  <c:v>Informatikk: språkteknologi</c:v>
                </c:pt>
                <c:pt idx="8">
                  <c:v>Informatikk: programmering og systemarkitektur</c:v>
                </c:pt>
                <c:pt idx="9">
                  <c:v>Fysikk og astronomi</c:v>
                </c:pt>
                <c:pt idx="10">
                  <c:v>Matematikk med informatikk</c:v>
                </c:pt>
                <c:pt idx="11">
                  <c:v>Matematikk og økonomi</c:v>
                </c:pt>
                <c:pt idx="12">
                  <c:v>Elektronikk, informatikk og teknologi</c:v>
                </c:pt>
                <c:pt idx="13">
                  <c:v>Realfag</c:v>
                </c:pt>
                <c:pt idx="14">
                  <c:v>Biovitenskap</c:v>
                </c:pt>
                <c:pt idx="15">
                  <c:v>Kjemi og biokjemi</c:v>
                </c:pt>
                <c:pt idx="16">
                  <c:v>Geofysikk og klima</c:v>
                </c:pt>
                <c:pt idx="17">
                  <c:v>Materialvitenskap for energi- og nanoteknologi</c:v>
                </c:pt>
                <c:pt idx="18">
                  <c:v>Geologi og geografi</c:v>
                </c:pt>
                <c:pt idx="19">
                  <c:v>Lektor, 8.-13. trinn, realfag</c:v>
                </c:pt>
              </c:strCache>
            </c:strRef>
          </c:cat>
          <c:val>
            <c:numRef>
              <c:f>Diagram!$B$2:$B$21</c:f>
              <c:numCache>
                <c:formatCode>General</c:formatCode>
                <c:ptCount val="20"/>
                <c:pt idx="3">
                  <c:v>6.3</c:v>
                </c:pt>
                <c:pt idx="4">
                  <c:v>3.2</c:v>
                </c:pt>
                <c:pt idx="5">
                  <c:v>3</c:v>
                </c:pt>
                <c:pt idx="6">
                  <c:v>2.9</c:v>
                </c:pt>
                <c:pt idx="7">
                  <c:v>2.4</c:v>
                </c:pt>
                <c:pt idx="8">
                  <c:v>2.4</c:v>
                </c:pt>
                <c:pt idx="9">
                  <c:v>2</c:v>
                </c:pt>
                <c:pt idx="10">
                  <c:v>2</c:v>
                </c:pt>
                <c:pt idx="11">
                  <c:v>1.8</c:v>
                </c:pt>
                <c:pt idx="12">
                  <c:v>1.6</c:v>
                </c:pt>
                <c:pt idx="13">
                  <c:v>1.3</c:v>
                </c:pt>
                <c:pt idx="14">
                  <c:v>1.6</c:v>
                </c:pt>
                <c:pt idx="15">
                  <c:v>1.2</c:v>
                </c:pt>
                <c:pt idx="16">
                  <c:v>0.9</c:v>
                </c:pt>
                <c:pt idx="17">
                  <c:v>1</c:v>
                </c:pt>
                <c:pt idx="18">
                  <c:v>0.9</c:v>
                </c:pt>
                <c:pt idx="19">
                  <c:v>1.5</c:v>
                </c:pt>
              </c:numCache>
            </c:numRef>
          </c:val>
          <c:extLst>
            <c:ext xmlns:c16="http://schemas.microsoft.com/office/drawing/2014/chart" uri="{C3380CC4-5D6E-409C-BE32-E72D297353CC}">
              <c16:uniqueId val="{00000000-F0C6-4BAF-80C7-2DE920884F45}"/>
            </c:ext>
          </c:extLst>
        </c:ser>
        <c:ser>
          <c:idx val="1"/>
          <c:order val="1"/>
          <c:tx>
            <c:strRef>
              <c:f>Diagram!$C$1</c:f>
              <c:strCache>
                <c:ptCount val="1"/>
                <c:pt idx="0">
                  <c:v>2019</c:v>
                </c:pt>
              </c:strCache>
            </c:strRef>
          </c:tx>
          <c:spPr>
            <a:solidFill>
              <a:schemeClr val="bg2">
                <a:lumMod val="75000"/>
              </a:schemeClr>
            </a:solidFill>
            <a:ln>
              <a:noFill/>
            </a:ln>
            <a:effectLst/>
          </c:spPr>
          <c:invertIfNegative val="0"/>
          <c:cat>
            <c:strRef>
              <c:f>Diagram!$A$2:$A$21</c:f>
              <c:strCache>
                <c:ptCount val="20"/>
                <c:pt idx="0">
                  <c:v>Årsenhet i informatikk</c:v>
                </c:pt>
                <c:pt idx="1">
                  <c:v>Honours: studieretning humaniora</c:v>
                </c:pt>
                <c:pt idx="2">
                  <c:v>Honours: studieretning realfag</c:v>
                </c:pt>
                <c:pt idx="3">
                  <c:v>Informatikk: digital økonomi og ledelse</c:v>
                </c:pt>
                <c:pt idx="4">
                  <c:v>Informatikk: design, bruk og interaksjon</c:v>
                </c:pt>
                <c:pt idx="5">
                  <c:v>Farmasi</c:v>
                </c:pt>
                <c:pt idx="6">
                  <c:v>Informatikk: robotikk og intelligente systemer</c:v>
                </c:pt>
                <c:pt idx="7">
                  <c:v>Informatikk: språkteknologi</c:v>
                </c:pt>
                <c:pt idx="8">
                  <c:v>Informatikk: programmering og systemarkitektur</c:v>
                </c:pt>
                <c:pt idx="9">
                  <c:v>Fysikk og astronomi</c:v>
                </c:pt>
                <c:pt idx="10">
                  <c:v>Matematikk med informatikk</c:v>
                </c:pt>
                <c:pt idx="11">
                  <c:v>Matematikk og økonomi</c:v>
                </c:pt>
                <c:pt idx="12">
                  <c:v>Elektronikk, informatikk og teknologi</c:v>
                </c:pt>
                <c:pt idx="13">
                  <c:v>Realfag</c:v>
                </c:pt>
                <c:pt idx="14">
                  <c:v>Biovitenskap</c:v>
                </c:pt>
                <c:pt idx="15">
                  <c:v>Kjemi og biokjemi</c:v>
                </c:pt>
                <c:pt idx="16">
                  <c:v>Geofysikk og klima</c:v>
                </c:pt>
                <c:pt idx="17">
                  <c:v>Materialvitenskap for energi- og nanoteknologi</c:v>
                </c:pt>
                <c:pt idx="18">
                  <c:v>Geologi og geografi</c:v>
                </c:pt>
                <c:pt idx="19">
                  <c:v>Lektor, 8.-13. trinn, realfag</c:v>
                </c:pt>
              </c:strCache>
            </c:strRef>
          </c:cat>
          <c:val>
            <c:numRef>
              <c:f>Diagram!$C$2:$C$21</c:f>
              <c:numCache>
                <c:formatCode>General</c:formatCode>
                <c:ptCount val="20"/>
                <c:pt idx="0">
                  <c:v>7.4</c:v>
                </c:pt>
                <c:pt idx="1">
                  <c:v>6.4</c:v>
                </c:pt>
                <c:pt idx="2">
                  <c:v>7.3</c:v>
                </c:pt>
                <c:pt idx="3">
                  <c:v>4.9000000000000004</c:v>
                </c:pt>
                <c:pt idx="4">
                  <c:v>2.6</c:v>
                </c:pt>
                <c:pt idx="5">
                  <c:v>2.6</c:v>
                </c:pt>
                <c:pt idx="6">
                  <c:v>1.7</c:v>
                </c:pt>
                <c:pt idx="7">
                  <c:v>1.9</c:v>
                </c:pt>
                <c:pt idx="8">
                  <c:v>1.8</c:v>
                </c:pt>
                <c:pt idx="9">
                  <c:v>1.8</c:v>
                </c:pt>
                <c:pt idx="10">
                  <c:v>1.8</c:v>
                </c:pt>
                <c:pt idx="11">
                  <c:v>1.8</c:v>
                </c:pt>
                <c:pt idx="12">
                  <c:v>1.4</c:v>
                </c:pt>
                <c:pt idx="13">
                  <c:v>1.4</c:v>
                </c:pt>
                <c:pt idx="14">
                  <c:v>1</c:v>
                </c:pt>
                <c:pt idx="15">
                  <c:v>1</c:v>
                </c:pt>
                <c:pt idx="16">
                  <c:v>1.1000000000000001</c:v>
                </c:pt>
                <c:pt idx="17">
                  <c:v>0.9</c:v>
                </c:pt>
                <c:pt idx="18">
                  <c:v>1</c:v>
                </c:pt>
                <c:pt idx="19">
                  <c:v>1.7</c:v>
                </c:pt>
              </c:numCache>
            </c:numRef>
          </c:val>
          <c:extLst>
            <c:ext xmlns:c16="http://schemas.microsoft.com/office/drawing/2014/chart" uri="{C3380CC4-5D6E-409C-BE32-E72D297353CC}">
              <c16:uniqueId val="{00000001-F0C6-4BAF-80C7-2DE920884F45}"/>
            </c:ext>
          </c:extLst>
        </c:ser>
        <c:dLbls>
          <c:showLegendKey val="0"/>
          <c:showVal val="0"/>
          <c:showCatName val="0"/>
          <c:showSerName val="0"/>
          <c:showPercent val="0"/>
          <c:showBubbleSize val="0"/>
        </c:dLbls>
        <c:gapWidth val="219"/>
        <c:overlap val="-27"/>
        <c:axId val="520375784"/>
        <c:axId val="520380704"/>
      </c:barChart>
      <c:catAx>
        <c:axId val="5203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20380704"/>
        <c:crosses val="autoZero"/>
        <c:auto val="1"/>
        <c:lblAlgn val="ctr"/>
        <c:lblOffset val="100"/>
        <c:noMultiLvlLbl val="0"/>
      </c:catAx>
      <c:valAx>
        <c:axId val="520380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20375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5CC3AF"/>
            </a:solidFill>
            <a:ln>
              <a:noFill/>
            </a:ln>
            <a:effectLst/>
          </c:spPr>
          <c:invertIfNegative val="0"/>
          <c:cat>
            <c:strRef>
              <c:f>'[ny (7).xls]Sheet1'!$A$3:$A$21</c:f>
              <c:strCache>
                <c:ptCount val="19"/>
                <c:pt idx="0">
                  <c:v>Oslo</c:v>
                </c:pt>
                <c:pt idx="1">
                  <c:v>Akershus</c:v>
                </c:pt>
                <c:pt idx="2">
                  <c:v>Buskerud</c:v>
                </c:pt>
                <c:pt idx="3">
                  <c:v>Østfold</c:v>
                </c:pt>
                <c:pt idx="4">
                  <c:v>Vestfold</c:v>
                </c:pt>
                <c:pt idx="5">
                  <c:v>Trøndelag</c:v>
                </c:pt>
                <c:pt idx="6">
                  <c:v>Rogaland</c:v>
                </c:pt>
                <c:pt idx="7">
                  <c:v>Hedmark</c:v>
                </c:pt>
                <c:pt idx="8">
                  <c:v>Hordaland</c:v>
                </c:pt>
                <c:pt idx="9">
                  <c:v>UKJENT</c:v>
                </c:pt>
                <c:pt idx="10">
                  <c:v>Vest-Agder</c:v>
                </c:pt>
                <c:pt idx="11">
                  <c:v>Oppland</c:v>
                </c:pt>
                <c:pt idx="12">
                  <c:v>Telemark</c:v>
                </c:pt>
                <c:pt idx="13">
                  <c:v>Møre og Romsdal</c:v>
                </c:pt>
                <c:pt idx="14">
                  <c:v>Nordland</c:v>
                </c:pt>
                <c:pt idx="15">
                  <c:v>Troms</c:v>
                </c:pt>
                <c:pt idx="16">
                  <c:v>Aust-Agder</c:v>
                </c:pt>
                <c:pt idx="17">
                  <c:v>Sogn og Fjordane</c:v>
                </c:pt>
                <c:pt idx="18">
                  <c:v>Finnmark</c:v>
                </c:pt>
              </c:strCache>
            </c:strRef>
          </c:cat>
          <c:val>
            <c:numRef>
              <c:f>'[ny (7).xls]Sheet1'!$B$3:$B$21</c:f>
              <c:numCache>
                <c:formatCode>General</c:formatCode>
                <c:ptCount val="19"/>
                <c:pt idx="0">
                  <c:v>6845</c:v>
                </c:pt>
                <c:pt idx="1">
                  <c:v>3219</c:v>
                </c:pt>
                <c:pt idx="2">
                  <c:v>961</c:v>
                </c:pt>
                <c:pt idx="3">
                  <c:v>948</c:v>
                </c:pt>
                <c:pt idx="4">
                  <c:v>732</c:v>
                </c:pt>
                <c:pt idx="5">
                  <c:v>659</c:v>
                </c:pt>
                <c:pt idx="6">
                  <c:v>643</c:v>
                </c:pt>
                <c:pt idx="7">
                  <c:v>538</c:v>
                </c:pt>
                <c:pt idx="8">
                  <c:v>528</c:v>
                </c:pt>
                <c:pt idx="9">
                  <c:v>524</c:v>
                </c:pt>
                <c:pt idx="10">
                  <c:v>452</c:v>
                </c:pt>
                <c:pt idx="11">
                  <c:v>429</c:v>
                </c:pt>
                <c:pt idx="12">
                  <c:v>426</c:v>
                </c:pt>
                <c:pt idx="13">
                  <c:v>391</c:v>
                </c:pt>
                <c:pt idx="14">
                  <c:v>252</c:v>
                </c:pt>
                <c:pt idx="15">
                  <c:v>205</c:v>
                </c:pt>
                <c:pt idx="16">
                  <c:v>200</c:v>
                </c:pt>
                <c:pt idx="17">
                  <c:v>124</c:v>
                </c:pt>
                <c:pt idx="18">
                  <c:v>88</c:v>
                </c:pt>
              </c:numCache>
            </c:numRef>
          </c:val>
          <c:extLst>
            <c:ext xmlns:c16="http://schemas.microsoft.com/office/drawing/2014/chart" uri="{C3380CC4-5D6E-409C-BE32-E72D297353CC}">
              <c16:uniqueId val="{00000000-8626-427B-8FAD-87710B0E5C2F}"/>
            </c:ext>
          </c:extLst>
        </c:ser>
        <c:dLbls>
          <c:showLegendKey val="0"/>
          <c:showVal val="0"/>
          <c:showCatName val="0"/>
          <c:showSerName val="0"/>
          <c:showPercent val="0"/>
          <c:showBubbleSize val="0"/>
        </c:dLbls>
        <c:gapWidth val="219"/>
        <c:overlap val="-27"/>
        <c:axId val="607549128"/>
        <c:axId val="607548800"/>
      </c:barChart>
      <c:catAx>
        <c:axId val="607549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607548800"/>
        <c:crosses val="autoZero"/>
        <c:auto val="1"/>
        <c:lblAlgn val="ctr"/>
        <c:lblOffset val="100"/>
        <c:noMultiLvlLbl val="0"/>
      </c:catAx>
      <c:valAx>
        <c:axId val="607548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6075491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34793"/>
            </a:solidFill>
            <a:ln>
              <a:noFill/>
            </a:ln>
            <a:effectLst/>
          </c:spPr>
          <c:invertIfNegative val="0"/>
          <c:cat>
            <c:strRef>
              <c:f>'[ny (8).xls]Sheet1'!$A$3:$A$21</c:f>
              <c:strCache>
                <c:ptCount val="19"/>
                <c:pt idx="0">
                  <c:v>Trøndelag</c:v>
                </c:pt>
                <c:pt idx="1">
                  <c:v>Akershus</c:v>
                </c:pt>
                <c:pt idx="2">
                  <c:v>Møre og Romsdal</c:v>
                </c:pt>
                <c:pt idx="3">
                  <c:v>Oslo</c:v>
                </c:pt>
                <c:pt idx="4">
                  <c:v>Oppland</c:v>
                </c:pt>
                <c:pt idx="5">
                  <c:v>Hordaland</c:v>
                </c:pt>
                <c:pt idx="6">
                  <c:v>Nordland</c:v>
                </c:pt>
                <c:pt idx="7">
                  <c:v>Rogaland</c:v>
                </c:pt>
                <c:pt idx="8">
                  <c:v>Buskerud</c:v>
                </c:pt>
                <c:pt idx="9">
                  <c:v>Hedmark</c:v>
                </c:pt>
                <c:pt idx="10">
                  <c:v>Vestfold</c:v>
                </c:pt>
                <c:pt idx="11">
                  <c:v>Østfold</c:v>
                </c:pt>
                <c:pt idx="12">
                  <c:v>Troms</c:v>
                </c:pt>
                <c:pt idx="13">
                  <c:v>Vest-Agder</c:v>
                </c:pt>
                <c:pt idx="14">
                  <c:v>Telemark</c:v>
                </c:pt>
                <c:pt idx="15">
                  <c:v>Sogn og Fjordane</c:v>
                </c:pt>
                <c:pt idx="16">
                  <c:v>Aust-Agder</c:v>
                </c:pt>
                <c:pt idx="17">
                  <c:v>UKJENT</c:v>
                </c:pt>
                <c:pt idx="18">
                  <c:v>Finnmark</c:v>
                </c:pt>
              </c:strCache>
            </c:strRef>
          </c:cat>
          <c:val>
            <c:numRef>
              <c:f>'[ny (8).xls]Sheet1'!$B$3:$B$21</c:f>
              <c:numCache>
                <c:formatCode>General</c:formatCode>
                <c:ptCount val="19"/>
                <c:pt idx="0">
                  <c:v>6950</c:v>
                </c:pt>
                <c:pt idx="1">
                  <c:v>2449</c:v>
                </c:pt>
                <c:pt idx="2">
                  <c:v>2175</c:v>
                </c:pt>
                <c:pt idx="3">
                  <c:v>2055</c:v>
                </c:pt>
                <c:pt idx="4">
                  <c:v>1247</c:v>
                </c:pt>
                <c:pt idx="5">
                  <c:v>1218</c:v>
                </c:pt>
                <c:pt idx="6">
                  <c:v>1180</c:v>
                </c:pt>
                <c:pt idx="7">
                  <c:v>1125</c:v>
                </c:pt>
                <c:pt idx="8">
                  <c:v>815</c:v>
                </c:pt>
                <c:pt idx="9">
                  <c:v>775</c:v>
                </c:pt>
                <c:pt idx="10">
                  <c:v>664</c:v>
                </c:pt>
                <c:pt idx="11">
                  <c:v>652</c:v>
                </c:pt>
                <c:pt idx="12">
                  <c:v>508</c:v>
                </c:pt>
                <c:pt idx="13">
                  <c:v>458</c:v>
                </c:pt>
                <c:pt idx="14">
                  <c:v>385</c:v>
                </c:pt>
                <c:pt idx="15">
                  <c:v>298</c:v>
                </c:pt>
                <c:pt idx="16">
                  <c:v>273</c:v>
                </c:pt>
                <c:pt idx="17">
                  <c:v>271</c:v>
                </c:pt>
                <c:pt idx="18">
                  <c:v>194</c:v>
                </c:pt>
              </c:numCache>
            </c:numRef>
          </c:val>
          <c:extLst>
            <c:ext xmlns:c16="http://schemas.microsoft.com/office/drawing/2014/chart" uri="{C3380CC4-5D6E-409C-BE32-E72D297353CC}">
              <c16:uniqueId val="{00000000-7BD8-493A-8EAE-6A38EC36E97B}"/>
            </c:ext>
          </c:extLst>
        </c:ser>
        <c:dLbls>
          <c:showLegendKey val="0"/>
          <c:showVal val="0"/>
          <c:showCatName val="0"/>
          <c:showSerName val="0"/>
          <c:showPercent val="0"/>
          <c:showBubbleSize val="0"/>
        </c:dLbls>
        <c:gapWidth val="226"/>
        <c:overlap val="-27"/>
        <c:axId val="416238256"/>
        <c:axId val="416240880"/>
      </c:barChart>
      <c:catAx>
        <c:axId val="41623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416240880"/>
        <c:crosses val="autoZero"/>
        <c:auto val="1"/>
        <c:lblAlgn val="ctr"/>
        <c:lblOffset val="100"/>
        <c:noMultiLvlLbl val="0"/>
      </c:catAx>
      <c:valAx>
        <c:axId val="416240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4162382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9D7D"/>
            </a:solidFill>
            <a:ln>
              <a:noFill/>
            </a:ln>
            <a:effectLst/>
          </c:spPr>
          <c:invertIfNegative val="0"/>
          <c:cat>
            <c:strRef>
              <c:f>Sheet1!$E$7:$E$23</c:f>
              <c:strCache>
                <c:ptCount val="17"/>
                <c:pt idx="0">
                  <c:v>Oslo</c:v>
                </c:pt>
                <c:pt idx="1">
                  <c:v>Akershus</c:v>
                </c:pt>
                <c:pt idx="2">
                  <c:v>Buskerud</c:v>
                </c:pt>
                <c:pt idx="3">
                  <c:v>Vestfold</c:v>
                </c:pt>
                <c:pt idx="4">
                  <c:v>Hedmark</c:v>
                </c:pt>
                <c:pt idx="5">
                  <c:v>Telemark</c:v>
                </c:pt>
                <c:pt idx="6">
                  <c:v>Oppland</c:v>
                </c:pt>
                <c:pt idx="7">
                  <c:v>Vest-Agder</c:v>
                </c:pt>
                <c:pt idx="8">
                  <c:v>Aust-Agder</c:v>
                </c:pt>
                <c:pt idx="9">
                  <c:v>Møre og Romsdal</c:v>
                </c:pt>
                <c:pt idx="10">
                  <c:v>Rogaland</c:v>
                </c:pt>
                <c:pt idx="11">
                  <c:v>Trøndelag</c:v>
                </c:pt>
                <c:pt idx="12">
                  <c:v>Sogn og Fjordane</c:v>
                </c:pt>
                <c:pt idx="13">
                  <c:v>Finnmark</c:v>
                </c:pt>
                <c:pt idx="14">
                  <c:v>Nordland</c:v>
                </c:pt>
                <c:pt idx="15">
                  <c:v>Troms</c:v>
                </c:pt>
                <c:pt idx="16">
                  <c:v>Hordaland</c:v>
                </c:pt>
              </c:strCache>
            </c:strRef>
          </c:cat>
          <c:val>
            <c:numRef>
              <c:f>Sheet1!$F$7:$F$23</c:f>
              <c:numCache>
                <c:formatCode>0%</c:formatCode>
                <c:ptCount val="17"/>
                <c:pt idx="0" formatCode="0.0\ %">
                  <c:v>0.32889679031328078</c:v>
                </c:pt>
                <c:pt idx="1">
                  <c:v>0.21099895123230206</c:v>
                </c:pt>
                <c:pt idx="2" formatCode="0.0\ %">
                  <c:v>0.15615859603509913</c:v>
                </c:pt>
                <c:pt idx="3" formatCode="0.0\ %">
                  <c:v>0.13120630937443986</c:v>
                </c:pt>
                <c:pt idx="4" formatCode="0.0\ %">
                  <c:v>0.11092783505154639</c:v>
                </c:pt>
                <c:pt idx="5" formatCode="0.0\ %">
                  <c:v>0.10377588306942753</c:v>
                </c:pt>
                <c:pt idx="6" formatCode="0.0\ %">
                  <c:v>9.657811796488068E-2</c:v>
                </c:pt>
                <c:pt idx="7" formatCode="0.0\ %">
                  <c:v>8.0470001780309774E-2</c:v>
                </c:pt>
                <c:pt idx="8" formatCode="0.0\ %">
                  <c:v>7.412898443291327E-2</c:v>
                </c:pt>
                <c:pt idx="9" formatCode="0.0\ %">
                  <c:v>6.0846560846560843E-2</c:v>
                </c:pt>
                <c:pt idx="10" formatCode="0.0\ %">
                  <c:v>5.5651722347239051E-2</c:v>
                </c:pt>
                <c:pt idx="11" formatCode="0.0\ %">
                  <c:v>5.1597243971186972E-2</c:v>
                </c:pt>
                <c:pt idx="12" formatCode="0.0\ %">
                  <c:v>4.7491382612026047E-2</c:v>
                </c:pt>
                <c:pt idx="13" formatCode="0.0\ %">
                  <c:v>4.5666839647119872E-2</c:v>
                </c:pt>
                <c:pt idx="14" formatCode="0.0\ %">
                  <c:v>4.4195019291476678E-2</c:v>
                </c:pt>
                <c:pt idx="15" formatCode="0.0\ %">
                  <c:v>4.3972543972543972E-2</c:v>
                </c:pt>
                <c:pt idx="16" formatCode="0.0\ %">
                  <c:v>3.6710004866856709E-2</c:v>
                </c:pt>
              </c:numCache>
            </c:numRef>
          </c:val>
          <c:extLst>
            <c:ext xmlns:c16="http://schemas.microsoft.com/office/drawing/2014/chart" uri="{C3380CC4-5D6E-409C-BE32-E72D297353CC}">
              <c16:uniqueId val="{00000000-B4D5-478E-B1F4-3B303EF1BB45}"/>
            </c:ext>
          </c:extLst>
        </c:ser>
        <c:dLbls>
          <c:showLegendKey val="0"/>
          <c:showVal val="0"/>
          <c:showCatName val="0"/>
          <c:showSerName val="0"/>
          <c:showPercent val="0"/>
          <c:showBubbleSize val="0"/>
        </c:dLbls>
        <c:gapWidth val="219"/>
        <c:overlap val="-27"/>
        <c:axId val="599950072"/>
        <c:axId val="599951712"/>
      </c:barChart>
      <c:catAx>
        <c:axId val="599950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99951712"/>
        <c:crosses val="autoZero"/>
        <c:auto val="1"/>
        <c:lblAlgn val="ctr"/>
        <c:lblOffset val="100"/>
        <c:noMultiLvlLbl val="0"/>
      </c:catAx>
      <c:valAx>
        <c:axId val="599951712"/>
        <c:scaling>
          <c:orientation val="minMax"/>
        </c:scaling>
        <c:delete val="0"/>
        <c:axPos val="l"/>
        <c:majorGridlines>
          <c:spPr>
            <a:ln w="9525" cap="flat" cmpd="sng" algn="ctr">
              <a:solidFill>
                <a:schemeClr val="tx1">
                  <a:lumMod val="15000"/>
                  <a:lumOff val="85000"/>
                </a:schemeClr>
              </a:solidFill>
              <a:round/>
            </a:ln>
            <a:effectLst/>
          </c:spPr>
        </c:majorGridlines>
        <c:numFmt formatCode="0.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999500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45386737147367068"/>
          <c:y val="3.6605657237936774E-2"/>
          <c:w val="0.50632380742616967"/>
          <c:h val="0.75620454886017896"/>
        </c:manualLayout>
      </c:layout>
      <c:barChart>
        <c:barDir val="bar"/>
        <c:grouping val="clustered"/>
        <c:varyColors val="0"/>
        <c:ser>
          <c:idx val="0"/>
          <c:order val="0"/>
          <c:tx>
            <c:strRef>
              <c:f>'Ark1'!$A$2</c:f>
              <c:strCache>
                <c:ptCount val="1"/>
                <c:pt idx="0">
                  <c:v>2019 (n=1380)</c:v>
                </c:pt>
              </c:strCache>
            </c:strRef>
          </c:tx>
          <c:spPr>
            <a:solidFill>
              <a:srgbClr val="0070C0"/>
            </a:solidFill>
          </c:spPr>
          <c:invertIfNegative val="0"/>
          <c:dLbls>
            <c:spPr>
              <a:noFill/>
              <a:ln>
                <a:noFill/>
              </a:ln>
              <a:effectLst/>
            </c:spPr>
            <c:txPr>
              <a:bodyPr/>
              <a:lstStyle/>
              <a:p>
                <a:pPr>
                  <a:defRPr sz="105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'Ark1'!$B$1:$L$1</c:f>
              <c:strCache>
                <c:ptCount val="11"/>
                <c:pt idx="0">
                  <c:v>Personlig interesse for fagområdet</c:v>
                </c:pt>
                <c:pt idx="1">
                  <c:v>Den faglige kvaliteten på studieprogrammet</c:v>
                </c:pt>
                <c:pt idx="2">
                  <c:v>Gode forelesere på studieprogrammet</c:v>
                </c:pt>
                <c:pt idx="3">
                  <c:v>Gode jobbmuligheter</c:v>
                </c:pt>
                <c:pt idx="4">
                  <c:v>Godt studiemiljø **</c:v>
                </c:pt>
                <c:pt idx="5">
                  <c:v>Mulighetene for å få en godt betalt jobb etter studiet</c:v>
                </c:pt>
                <c:pt idx="6">
                  <c:v>Studiestedets status/omdømme ***</c:v>
                </c:pt>
                <c:pt idx="7">
                  <c:v>Utvekslingsmuligheter **</c:v>
                </c:pt>
                <c:pt idx="8">
                  <c:v>Nærhet til hjemsted/familie</c:v>
                </c:pt>
                <c:pt idx="9">
                  <c:v>Fordi jeg vil bruke de gode karakterene mine</c:v>
                </c:pt>
                <c:pt idx="10">
                  <c:v>Venners valg av studie eller studiested</c:v>
                </c:pt>
              </c:strCache>
            </c:strRef>
          </c:cat>
          <c:val>
            <c:numRef>
              <c:f>'Ark1'!$B$2:$L$2</c:f>
              <c:numCache>
                <c:formatCode>0%</c:formatCode>
                <c:ptCount val="11"/>
                <c:pt idx="0">
                  <c:v>0.92753623188405798</c:v>
                </c:pt>
                <c:pt idx="1">
                  <c:v>0.79420289855072457</c:v>
                </c:pt>
                <c:pt idx="2">
                  <c:v>0.70579710144927543</c:v>
                </c:pt>
                <c:pt idx="3">
                  <c:v>0.66159420289855075</c:v>
                </c:pt>
                <c:pt idx="4">
                  <c:v>0.62463768115942031</c:v>
                </c:pt>
                <c:pt idx="5">
                  <c:v>0.58768115942028987</c:v>
                </c:pt>
                <c:pt idx="6">
                  <c:v>0.53188405797101446</c:v>
                </c:pt>
                <c:pt idx="7">
                  <c:v>0.44420289855072465</c:v>
                </c:pt>
                <c:pt idx="8">
                  <c:v>0.33478260869565213</c:v>
                </c:pt>
                <c:pt idx="9">
                  <c:v>0.31376811594202897</c:v>
                </c:pt>
                <c:pt idx="10">
                  <c:v>0.10217391304347825</c:v>
                </c:pt>
              </c:numCache>
            </c:numRef>
          </c:val>
          <c:extLst>
            <c:ext xmlns:c16="http://schemas.microsoft.com/office/drawing/2014/chart" uri="{C3380CC4-5D6E-409C-BE32-E72D297353CC}">
              <c16:uniqueId val="{00000000-0A76-4621-8680-BE0887109E37}"/>
            </c:ext>
          </c:extLst>
        </c:ser>
        <c:ser>
          <c:idx val="1"/>
          <c:order val="1"/>
          <c:tx>
            <c:strRef>
              <c:f>'Ark1'!$A$3</c:f>
              <c:strCache>
                <c:ptCount val="1"/>
                <c:pt idx="0">
                  <c:v>2018 (n=1434)</c:v>
                </c:pt>
              </c:strCache>
            </c:strRef>
          </c:tx>
          <c:invertIfNegative val="0"/>
          <c:dLbls>
            <c:delete val="1"/>
          </c:dLbls>
          <c:cat>
            <c:strRef>
              <c:f>'Ark1'!$B$1:$L$1</c:f>
              <c:strCache>
                <c:ptCount val="11"/>
                <c:pt idx="0">
                  <c:v>Personlig interesse for fagområdet</c:v>
                </c:pt>
                <c:pt idx="1">
                  <c:v>Den faglige kvaliteten på studieprogrammet</c:v>
                </c:pt>
                <c:pt idx="2">
                  <c:v>Gode forelesere på studieprogrammet</c:v>
                </c:pt>
                <c:pt idx="3">
                  <c:v>Gode jobbmuligheter</c:v>
                </c:pt>
                <c:pt idx="4">
                  <c:v>Godt studiemiljø **</c:v>
                </c:pt>
                <c:pt idx="5">
                  <c:v>Mulighetene for å få en godt betalt jobb etter studiet</c:v>
                </c:pt>
                <c:pt idx="6">
                  <c:v>Studiestedets status/omdømme ***</c:v>
                </c:pt>
                <c:pt idx="7">
                  <c:v>Utvekslingsmuligheter **</c:v>
                </c:pt>
                <c:pt idx="8">
                  <c:v>Nærhet til hjemsted/familie</c:v>
                </c:pt>
                <c:pt idx="9">
                  <c:v>Fordi jeg vil bruke de gode karakterene mine</c:v>
                </c:pt>
                <c:pt idx="10">
                  <c:v>Venners valg av studie eller studiested</c:v>
                </c:pt>
              </c:strCache>
            </c:strRef>
          </c:cat>
          <c:val>
            <c:numRef>
              <c:f>'Ark1'!$B$3:$L$3</c:f>
              <c:numCache>
                <c:formatCode>0%</c:formatCode>
                <c:ptCount val="11"/>
                <c:pt idx="0">
                  <c:v>0.92677824267782416</c:v>
                </c:pt>
                <c:pt idx="1">
                  <c:v>0.7468619246861925</c:v>
                </c:pt>
                <c:pt idx="2">
                  <c:v>0.59902370990237108</c:v>
                </c:pt>
                <c:pt idx="3">
                  <c:v>0.67503486750348674</c:v>
                </c:pt>
                <c:pt idx="4">
                  <c:v>0.53277545327754527</c:v>
                </c:pt>
                <c:pt idx="5">
                  <c:v>0.55578800557880048</c:v>
                </c:pt>
                <c:pt idx="6">
                  <c:v>0.50069735006973504</c:v>
                </c:pt>
                <c:pt idx="7">
                  <c:v>0.36331938633193867</c:v>
                </c:pt>
                <c:pt idx="8">
                  <c:v>0.35216178521617847</c:v>
                </c:pt>
                <c:pt idx="9">
                  <c:v>0.2914923291492329</c:v>
                </c:pt>
              </c:numCache>
            </c:numRef>
          </c:val>
          <c:extLst>
            <c:ext xmlns:c16="http://schemas.microsoft.com/office/drawing/2014/chart" uri="{C3380CC4-5D6E-409C-BE32-E72D297353CC}">
              <c16:uniqueId val="{00000001-0A76-4621-8680-BE0887109E37}"/>
            </c:ext>
          </c:extLst>
        </c:ser>
        <c:ser>
          <c:idx val="2"/>
          <c:order val="2"/>
          <c:tx>
            <c:strRef>
              <c:f>'Ark1'!$A$4</c:f>
              <c:strCache>
                <c:ptCount val="1"/>
                <c:pt idx="0">
                  <c:v>2017 (n=1395)</c:v>
                </c:pt>
              </c:strCache>
            </c:strRef>
          </c:tx>
          <c:invertIfNegative val="0"/>
          <c:dLbls>
            <c:delete val="1"/>
          </c:dLbls>
          <c:cat>
            <c:strRef>
              <c:f>'Ark1'!$B$1:$L$1</c:f>
              <c:strCache>
                <c:ptCount val="11"/>
                <c:pt idx="0">
                  <c:v>Personlig interesse for fagområdet</c:v>
                </c:pt>
                <c:pt idx="1">
                  <c:v>Den faglige kvaliteten på studieprogrammet</c:v>
                </c:pt>
                <c:pt idx="2">
                  <c:v>Gode forelesere på studieprogrammet</c:v>
                </c:pt>
                <c:pt idx="3">
                  <c:v>Gode jobbmuligheter</c:v>
                </c:pt>
                <c:pt idx="4">
                  <c:v>Godt studiemiljø **</c:v>
                </c:pt>
                <c:pt idx="5">
                  <c:v>Mulighetene for å få en godt betalt jobb etter studiet</c:v>
                </c:pt>
                <c:pt idx="6">
                  <c:v>Studiestedets status/omdømme ***</c:v>
                </c:pt>
                <c:pt idx="7">
                  <c:v>Utvekslingsmuligheter **</c:v>
                </c:pt>
                <c:pt idx="8">
                  <c:v>Nærhet til hjemsted/familie</c:v>
                </c:pt>
                <c:pt idx="9">
                  <c:v>Fordi jeg vil bruke de gode karakterene mine</c:v>
                </c:pt>
                <c:pt idx="10">
                  <c:v>Venners valg av studie eller studiested</c:v>
                </c:pt>
              </c:strCache>
            </c:strRef>
          </c:cat>
          <c:val>
            <c:numRef>
              <c:f>'Ark1'!$B$4:$L$4</c:f>
              <c:numCache>
                <c:formatCode>0%</c:formatCode>
                <c:ptCount val="11"/>
                <c:pt idx="0">
                  <c:v>0.92903225806451606</c:v>
                </c:pt>
                <c:pt idx="1">
                  <c:v>0.73261648745519714</c:v>
                </c:pt>
                <c:pt idx="2">
                  <c:v>0.59068100358422937</c:v>
                </c:pt>
                <c:pt idx="3">
                  <c:v>0.65878136200716852</c:v>
                </c:pt>
                <c:pt idx="4">
                  <c:v>0.51756272401433689</c:v>
                </c:pt>
                <c:pt idx="5">
                  <c:v>0.52043010752688179</c:v>
                </c:pt>
                <c:pt idx="6">
                  <c:v>0.51756272401433701</c:v>
                </c:pt>
                <c:pt idx="7">
                  <c:v>0.36702508960573477</c:v>
                </c:pt>
                <c:pt idx="8">
                  <c:v>0.33978494623655914</c:v>
                </c:pt>
                <c:pt idx="9">
                  <c:v>0.28602150537634408</c:v>
                </c:pt>
              </c:numCache>
            </c:numRef>
          </c:val>
          <c:extLst>
            <c:ext xmlns:c16="http://schemas.microsoft.com/office/drawing/2014/chart" uri="{C3380CC4-5D6E-409C-BE32-E72D297353CC}">
              <c16:uniqueId val="{00000002-0A76-4621-8680-BE0887109E37}"/>
            </c:ext>
          </c:extLst>
        </c:ser>
        <c:ser>
          <c:idx val="3"/>
          <c:order val="3"/>
          <c:tx>
            <c:strRef>
              <c:f>'Ark1'!$A$5</c:f>
              <c:strCache>
                <c:ptCount val="1"/>
                <c:pt idx="0">
                  <c:v>2016 (n=1250)</c:v>
                </c:pt>
              </c:strCache>
            </c:strRef>
          </c:tx>
          <c:invertIfNegative val="0"/>
          <c:dLbls>
            <c:delete val="1"/>
          </c:dLbls>
          <c:cat>
            <c:strRef>
              <c:f>'Ark1'!$B$1:$L$1</c:f>
              <c:strCache>
                <c:ptCount val="11"/>
                <c:pt idx="0">
                  <c:v>Personlig interesse for fagområdet</c:v>
                </c:pt>
                <c:pt idx="1">
                  <c:v>Den faglige kvaliteten på studieprogrammet</c:v>
                </c:pt>
                <c:pt idx="2">
                  <c:v>Gode forelesere på studieprogrammet</c:v>
                </c:pt>
                <c:pt idx="3">
                  <c:v>Gode jobbmuligheter</c:v>
                </c:pt>
                <c:pt idx="4">
                  <c:v>Godt studiemiljø **</c:v>
                </c:pt>
                <c:pt idx="5">
                  <c:v>Mulighetene for å få en godt betalt jobb etter studiet</c:v>
                </c:pt>
                <c:pt idx="6">
                  <c:v>Studiestedets status/omdømme ***</c:v>
                </c:pt>
                <c:pt idx="7">
                  <c:v>Utvekslingsmuligheter **</c:v>
                </c:pt>
                <c:pt idx="8">
                  <c:v>Nærhet til hjemsted/familie</c:v>
                </c:pt>
                <c:pt idx="9">
                  <c:v>Fordi jeg vil bruke de gode karakterene mine</c:v>
                </c:pt>
                <c:pt idx="10">
                  <c:v>Venners valg av studie eller studiested</c:v>
                </c:pt>
              </c:strCache>
            </c:strRef>
          </c:cat>
          <c:val>
            <c:numRef>
              <c:f>'Ark1'!$B$5:$L$5</c:f>
              <c:numCache>
                <c:formatCode>0%</c:formatCode>
                <c:ptCount val="11"/>
                <c:pt idx="0">
                  <c:v>0.90720000000000001</c:v>
                </c:pt>
                <c:pt idx="1">
                  <c:v>0.73120000000000007</c:v>
                </c:pt>
                <c:pt idx="2">
                  <c:v>0.59440000000000004</c:v>
                </c:pt>
                <c:pt idx="3">
                  <c:v>0.72799999999999998</c:v>
                </c:pt>
                <c:pt idx="4">
                  <c:v>0.37839999999999996</c:v>
                </c:pt>
                <c:pt idx="5">
                  <c:v>0.53920000000000001</c:v>
                </c:pt>
                <c:pt idx="6">
                  <c:v>0.50080000000000002</c:v>
                </c:pt>
                <c:pt idx="7">
                  <c:v>0.38319999999999999</c:v>
                </c:pt>
                <c:pt idx="8">
                  <c:v>0.35360000000000003</c:v>
                </c:pt>
                <c:pt idx="9">
                  <c:v>0.2888</c:v>
                </c:pt>
              </c:numCache>
            </c:numRef>
          </c:val>
          <c:extLst>
            <c:ext xmlns:c16="http://schemas.microsoft.com/office/drawing/2014/chart" uri="{C3380CC4-5D6E-409C-BE32-E72D297353CC}">
              <c16:uniqueId val="{00000003-0A76-4621-8680-BE0887109E37}"/>
            </c:ext>
          </c:extLst>
        </c:ser>
        <c:ser>
          <c:idx val="4"/>
          <c:order val="4"/>
          <c:tx>
            <c:strRef>
              <c:f>'Ark1'!$A$6</c:f>
              <c:strCache>
                <c:ptCount val="1"/>
                <c:pt idx="0">
                  <c:v>2015 (n=1270)</c:v>
                </c:pt>
              </c:strCache>
            </c:strRef>
          </c:tx>
          <c:invertIfNegative val="0"/>
          <c:dLbls>
            <c:delete val="1"/>
          </c:dLbls>
          <c:cat>
            <c:strRef>
              <c:f>'Ark1'!$B$1:$L$1</c:f>
              <c:strCache>
                <c:ptCount val="11"/>
                <c:pt idx="0">
                  <c:v>Personlig interesse for fagområdet</c:v>
                </c:pt>
                <c:pt idx="1">
                  <c:v>Den faglige kvaliteten på studieprogrammet</c:v>
                </c:pt>
                <c:pt idx="2">
                  <c:v>Gode forelesere på studieprogrammet</c:v>
                </c:pt>
                <c:pt idx="3">
                  <c:v>Gode jobbmuligheter</c:v>
                </c:pt>
                <c:pt idx="4">
                  <c:v>Godt studiemiljø **</c:v>
                </c:pt>
                <c:pt idx="5">
                  <c:v>Mulighetene for å få en godt betalt jobb etter studiet</c:v>
                </c:pt>
                <c:pt idx="6">
                  <c:v>Studiestedets status/omdømme ***</c:v>
                </c:pt>
                <c:pt idx="7">
                  <c:v>Utvekslingsmuligheter **</c:v>
                </c:pt>
                <c:pt idx="8">
                  <c:v>Nærhet til hjemsted/familie</c:v>
                </c:pt>
                <c:pt idx="9">
                  <c:v>Fordi jeg vil bruke de gode karakterene mine</c:v>
                </c:pt>
                <c:pt idx="10">
                  <c:v>Venners valg av studie eller studiested</c:v>
                </c:pt>
              </c:strCache>
            </c:strRef>
          </c:cat>
          <c:val>
            <c:numRef>
              <c:f>'Ark1'!$B$6:$L$6</c:f>
              <c:numCache>
                <c:formatCode>0%</c:formatCode>
                <c:ptCount val="11"/>
                <c:pt idx="0">
                  <c:v>0.92440944881889775</c:v>
                </c:pt>
                <c:pt idx="1">
                  <c:v>0.75039370078740153</c:v>
                </c:pt>
                <c:pt idx="2">
                  <c:v>0.60708661417322829</c:v>
                </c:pt>
                <c:pt idx="3">
                  <c:v>0.72992125984251965</c:v>
                </c:pt>
                <c:pt idx="4">
                  <c:v>0.40551181102362205</c:v>
                </c:pt>
                <c:pt idx="5">
                  <c:v>0.55826771653543306</c:v>
                </c:pt>
                <c:pt idx="6">
                  <c:v>0.50708661417322831</c:v>
                </c:pt>
                <c:pt idx="7">
                  <c:v>0.36771653543307092</c:v>
                </c:pt>
                <c:pt idx="8">
                  <c:v>0.32677165354330706</c:v>
                </c:pt>
                <c:pt idx="9">
                  <c:v>0.28346456692913391</c:v>
                </c:pt>
              </c:numCache>
            </c:numRef>
          </c:val>
          <c:extLst>
            <c:ext xmlns:c16="http://schemas.microsoft.com/office/drawing/2014/chart" uri="{C3380CC4-5D6E-409C-BE32-E72D297353CC}">
              <c16:uniqueId val="{00000004-0A76-4621-8680-BE0887109E37}"/>
            </c:ext>
          </c:extLst>
        </c:ser>
        <c:ser>
          <c:idx val="5"/>
          <c:order val="5"/>
          <c:tx>
            <c:strRef>
              <c:f>'Ark1'!$A$7</c:f>
              <c:strCache>
                <c:ptCount val="1"/>
                <c:pt idx="0">
                  <c:v>2014 (n=1212)</c:v>
                </c:pt>
              </c:strCache>
            </c:strRef>
          </c:tx>
          <c:invertIfNegative val="0"/>
          <c:dLbls>
            <c:delete val="1"/>
          </c:dLbls>
          <c:cat>
            <c:strRef>
              <c:f>'Ark1'!$B$1:$L$1</c:f>
              <c:strCache>
                <c:ptCount val="11"/>
                <c:pt idx="0">
                  <c:v>Personlig interesse for fagområdet</c:v>
                </c:pt>
                <c:pt idx="1">
                  <c:v>Den faglige kvaliteten på studieprogrammet</c:v>
                </c:pt>
                <c:pt idx="2">
                  <c:v>Gode forelesere på studieprogrammet</c:v>
                </c:pt>
                <c:pt idx="3">
                  <c:v>Gode jobbmuligheter</c:v>
                </c:pt>
                <c:pt idx="4">
                  <c:v>Godt studiemiljø **</c:v>
                </c:pt>
                <c:pt idx="5">
                  <c:v>Mulighetene for å få en godt betalt jobb etter studiet</c:v>
                </c:pt>
                <c:pt idx="6">
                  <c:v>Studiestedets status/omdømme ***</c:v>
                </c:pt>
                <c:pt idx="7">
                  <c:v>Utvekslingsmuligheter **</c:v>
                </c:pt>
                <c:pt idx="8">
                  <c:v>Nærhet til hjemsted/familie</c:v>
                </c:pt>
                <c:pt idx="9">
                  <c:v>Fordi jeg vil bruke de gode karakterene mine</c:v>
                </c:pt>
                <c:pt idx="10">
                  <c:v>Venners valg av studie eller studiested</c:v>
                </c:pt>
              </c:strCache>
            </c:strRef>
          </c:cat>
          <c:val>
            <c:numRef>
              <c:f>'Ark1'!$B$7:$L$7</c:f>
              <c:numCache>
                <c:formatCode>0%</c:formatCode>
                <c:ptCount val="11"/>
                <c:pt idx="0">
                  <c:v>0.92986798679867988</c:v>
                </c:pt>
                <c:pt idx="1">
                  <c:v>0.66254125412541254</c:v>
                </c:pt>
                <c:pt idx="2">
                  <c:v>0.50825082508250818</c:v>
                </c:pt>
                <c:pt idx="3">
                  <c:v>0.72277227722772275</c:v>
                </c:pt>
                <c:pt idx="4">
                  <c:v>0.19884488448844884</c:v>
                </c:pt>
                <c:pt idx="5">
                  <c:v>0.55610561056105601</c:v>
                </c:pt>
                <c:pt idx="7">
                  <c:v>0.34900990099009899</c:v>
                </c:pt>
                <c:pt idx="9">
                  <c:v>0.24834983498349833</c:v>
                </c:pt>
              </c:numCache>
            </c:numRef>
          </c:val>
          <c:extLst>
            <c:ext xmlns:c16="http://schemas.microsoft.com/office/drawing/2014/chart" uri="{C3380CC4-5D6E-409C-BE32-E72D297353CC}">
              <c16:uniqueId val="{00000005-0A76-4621-8680-BE0887109E37}"/>
            </c:ext>
          </c:extLst>
        </c:ser>
        <c:ser>
          <c:idx val="6"/>
          <c:order val="6"/>
          <c:tx>
            <c:strRef>
              <c:f>'Ark1'!$A$8</c:f>
              <c:strCache>
                <c:ptCount val="1"/>
                <c:pt idx="0">
                  <c:v>2013 (n=1549)</c:v>
                </c:pt>
              </c:strCache>
            </c:strRef>
          </c:tx>
          <c:invertIfNegative val="0"/>
          <c:dLbls>
            <c:delete val="1"/>
          </c:dLbls>
          <c:cat>
            <c:strRef>
              <c:f>'Ark1'!$B$1:$L$1</c:f>
              <c:strCache>
                <c:ptCount val="11"/>
                <c:pt idx="0">
                  <c:v>Personlig interesse for fagområdet</c:v>
                </c:pt>
                <c:pt idx="1">
                  <c:v>Den faglige kvaliteten på studieprogrammet</c:v>
                </c:pt>
                <c:pt idx="2">
                  <c:v>Gode forelesere på studieprogrammet</c:v>
                </c:pt>
                <c:pt idx="3">
                  <c:v>Gode jobbmuligheter</c:v>
                </c:pt>
                <c:pt idx="4">
                  <c:v>Godt studiemiljø **</c:v>
                </c:pt>
                <c:pt idx="5">
                  <c:v>Mulighetene for å få en godt betalt jobb etter studiet</c:v>
                </c:pt>
                <c:pt idx="6">
                  <c:v>Studiestedets status/omdømme ***</c:v>
                </c:pt>
                <c:pt idx="7">
                  <c:v>Utvekslingsmuligheter **</c:v>
                </c:pt>
                <c:pt idx="8">
                  <c:v>Nærhet til hjemsted/familie</c:v>
                </c:pt>
                <c:pt idx="9">
                  <c:v>Fordi jeg vil bruke de gode karakterene mine</c:v>
                </c:pt>
                <c:pt idx="10">
                  <c:v>Venners valg av studie eller studiested</c:v>
                </c:pt>
              </c:strCache>
            </c:strRef>
          </c:cat>
          <c:val>
            <c:numRef>
              <c:f>'Ark1'!$B$8:$L$8</c:f>
              <c:numCache>
                <c:formatCode>0%</c:formatCode>
                <c:ptCount val="11"/>
                <c:pt idx="0">
                  <c:v>0.92898644286636545</c:v>
                </c:pt>
                <c:pt idx="1">
                  <c:v>0.6688185926404131</c:v>
                </c:pt>
                <c:pt idx="2">
                  <c:v>0.55326016785022603</c:v>
                </c:pt>
                <c:pt idx="3">
                  <c:v>0.68302130406714012</c:v>
                </c:pt>
                <c:pt idx="4">
                  <c:v>0.21562298256939963</c:v>
                </c:pt>
                <c:pt idx="5">
                  <c:v>0.54938670109748222</c:v>
                </c:pt>
                <c:pt idx="7">
                  <c:v>0.40154938670109752</c:v>
                </c:pt>
              </c:numCache>
            </c:numRef>
          </c:val>
          <c:extLst>
            <c:ext xmlns:c16="http://schemas.microsoft.com/office/drawing/2014/chart" uri="{C3380CC4-5D6E-409C-BE32-E72D297353CC}">
              <c16:uniqueId val="{00000006-0A76-4621-8680-BE0887109E37}"/>
            </c:ext>
          </c:extLst>
        </c:ser>
        <c:ser>
          <c:idx val="7"/>
          <c:order val="7"/>
          <c:tx>
            <c:strRef>
              <c:f>'Ark1'!$A$9</c:f>
              <c:strCache>
                <c:ptCount val="1"/>
                <c:pt idx="0">
                  <c:v>2012 (n=1612)</c:v>
                </c:pt>
              </c:strCache>
            </c:strRef>
          </c:tx>
          <c:invertIfNegative val="0"/>
          <c:dLbls>
            <c:delete val="1"/>
          </c:dLbls>
          <c:cat>
            <c:strRef>
              <c:f>'Ark1'!$B$1:$L$1</c:f>
              <c:strCache>
                <c:ptCount val="11"/>
                <c:pt idx="0">
                  <c:v>Personlig interesse for fagområdet</c:v>
                </c:pt>
                <c:pt idx="1">
                  <c:v>Den faglige kvaliteten på studieprogrammet</c:v>
                </c:pt>
                <c:pt idx="2">
                  <c:v>Gode forelesere på studieprogrammet</c:v>
                </c:pt>
                <c:pt idx="3">
                  <c:v>Gode jobbmuligheter</c:v>
                </c:pt>
                <c:pt idx="4">
                  <c:v>Godt studiemiljø **</c:v>
                </c:pt>
                <c:pt idx="5">
                  <c:v>Mulighetene for å få en godt betalt jobb etter studiet</c:v>
                </c:pt>
                <c:pt idx="6">
                  <c:v>Studiestedets status/omdømme ***</c:v>
                </c:pt>
                <c:pt idx="7">
                  <c:v>Utvekslingsmuligheter **</c:v>
                </c:pt>
                <c:pt idx="8">
                  <c:v>Nærhet til hjemsted/familie</c:v>
                </c:pt>
                <c:pt idx="9">
                  <c:v>Fordi jeg vil bruke de gode karakterene mine</c:v>
                </c:pt>
                <c:pt idx="10">
                  <c:v>Venners valg av studie eller studiested</c:v>
                </c:pt>
              </c:strCache>
            </c:strRef>
          </c:cat>
          <c:val>
            <c:numRef>
              <c:f>'Ark1'!$B$9:$L$9</c:f>
              <c:numCache>
                <c:formatCode>0%</c:formatCode>
                <c:ptCount val="11"/>
                <c:pt idx="0">
                  <c:v>0.93610000000000004</c:v>
                </c:pt>
                <c:pt idx="1">
                  <c:v>0.75</c:v>
                </c:pt>
                <c:pt idx="2">
                  <c:v>0.65199999999999991</c:v>
                </c:pt>
                <c:pt idx="3">
                  <c:v>0.77300000000000002</c:v>
                </c:pt>
                <c:pt idx="4">
                  <c:v>0.30459999999999998</c:v>
                </c:pt>
                <c:pt idx="5">
                  <c:v>0.5837</c:v>
                </c:pt>
                <c:pt idx="7">
                  <c:v>0.43240000000000001</c:v>
                </c:pt>
              </c:numCache>
            </c:numRef>
          </c:val>
          <c:extLst>
            <c:ext xmlns:c16="http://schemas.microsoft.com/office/drawing/2014/chart" uri="{C3380CC4-5D6E-409C-BE32-E72D297353CC}">
              <c16:uniqueId val="{00000007-0A76-4621-8680-BE0887109E37}"/>
            </c:ext>
          </c:extLst>
        </c:ser>
        <c:ser>
          <c:idx val="8"/>
          <c:order val="8"/>
          <c:tx>
            <c:strRef>
              <c:f>'Ark1'!$A$10</c:f>
              <c:strCache>
                <c:ptCount val="1"/>
                <c:pt idx="0">
                  <c:v>2011 (n=1507)</c:v>
                </c:pt>
              </c:strCache>
            </c:strRef>
          </c:tx>
          <c:invertIfNegative val="0"/>
          <c:dLbls>
            <c:delete val="1"/>
          </c:dLbls>
          <c:cat>
            <c:strRef>
              <c:f>'Ark1'!$B$1:$L$1</c:f>
              <c:strCache>
                <c:ptCount val="11"/>
                <c:pt idx="0">
                  <c:v>Personlig interesse for fagområdet</c:v>
                </c:pt>
                <c:pt idx="1">
                  <c:v>Den faglige kvaliteten på studieprogrammet</c:v>
                </c:pt>
                <c:pt idx="2">
                  <c:v>Gode forelesere på studieprogrammet</c:v>
                </c:pt>
                <c:pt idx="3">
                  <c:v>Gode jobbmuligheter</c:v>
                </c:pt>
                <c:pt idx="4">
                  <c:v>Godt studiemiljø **</c:v>
                </c:pt>
                <c:pt idx="5">
                  <c:v>Mulighetene for å få en godt betalt jobb etter studiet</c:v>
                </c:pt>
                <c:pt idx="6">
                  <c:v>Studiestedets status/omdømme ***</c:v>
                </c:pt>
                <c:pt idx="7">
                  <c:v>Utvekslingsmuligheter **</c:v>
                </c:pt>
                <c:pt idx="8">
                  <c:v>Nærhet til hjemsted/familie</c:v>
                </c:pt>
                <c:pt idx="9">
                  <c:v>Fordi jeg vil bruke de gode karakterene mine</c:v>
                </c:pt>
                <c:pt idx="10">
                  <c:v>Venners valg av studie eller studiested</c:v>
                </c:pt>
              </c:strCache>
            </c:strRef>
          </c:cat>
          <c:val>
            <c:numRef>
              <c:f>'Ark1'!$B$10:$L$10</c:f>
              <c:numCache>
                <c:formatCode>0%</c:formatCode>
                <c:ptCount val="11"/>
                <c:pt idx="0">
                  <c:v>0.95</c:v>
                </c:pt>
                <c:pt idx="1">
                  <c:v>0.78</c:v>
                </c:pt>
                <c:pt idx="2">
                  <c:v>0.67</c:v>
                </c:pt>
                <c:pt idx="3">
                  <c:v>0.76</c:v>
                </c:pt>
                <c:pt idx="4">
                  <c:v>0.28999999999999998</c:v>
                </c:pt>
                <c:pt idx="5">
                  <c:v>0.57999999999999996</c:v>
                </c:pt>
                <c:pt idx="7">
                  <c:v>0.43</c:v>
                </c:pt>
              </c:numCache>
            </c:numRef>
          </c:val>
          <c:extLst>
            <c:ext xmlns:c16="http://schemas.microsoft.com/office/drawing/2014/chart" uri="{C3380CC4-5D6E-409C-BE32-E72D297353CC}">
              <c16:uniqueId val="{00000008-0A76-4621-8680-BE0887109E37}"/>
            </c:ext>
          </c:extLst>
        </c:ser>
        <c:ser>
          <c:idx val="9"/>
          <c:order val="9"/>
          <c:tx>
            <c:strRef>
              <c:f>'Ark1'!$A$11</c:f>
              <c:strCache>
                <c:ptCount val="1"/>
                <c:pt idx="0">
                  <c:v>2010 (n=1600)</c:v>
                </c:pt>
              </c:strCache>
            </c:strRef>
          </c:tx>
          <c:invertIfNegative val="0"/>
          <c:dLbls>
            <c:delete val="1"/>
          </c:dLbls>
          <c:cat>
            <c:strRef>
              <c:f>'Ark1'!$B$1:$L$1</c:f>
              <c:strCache>
                <c:ptCount val="11"/>
                <c:pt idx="0">
                  <c:v>Personlig interesse for fagområdet</c:v>
                </c:pt>
                <c:pt idx="1">
                  <c:v>Den faglige kvaliteten på studieprogrammet</c:v>
                </c:pt>
                <c:pt idx="2">
                  <c:v>Gode forelesere på studieprogrammet</c:v>
                </c:pt>
                <c:pt idx="3">
                  <c:v>Gode jobbmuligheter</c:v>
                </c:pt>
                <c:pt idx="4">
                  <c:v>Godt studiemiljø **</c:v>
                </c:pt>
                <c:pt idx="5">
                  <c:v>Mulighetene for å få en godt betalt jobb etter studiet</c:v>
                </c:pt>
                <c:pt idx="6">
                  <c:v>Studiestedets status/omdømme ***</c:v>
                </c:pt>
                <c:pt idx="7">
                  <c:v>Utvekslingsmuligheter **</c:v>
                </c:pt>
                <c:pt idx="8">
                  <c:v>Nærhet til hjemsted/familie</c:v>
                </c:pt>
                <c:pt idx="9">
                  <c:v>Fordi jeg vil bruke de gode karakterene mine</c:v>
                </c:pt>
                <c:pt idx="10">
                  <c:v>Venners valg av studie eller studiested</c:v>
                </c:pt>
              </c:strCache>
            </c:strRef>
          </c:cat>
          <c:val>
            <c:numRef>
              <c:f>'Ark1'!$B$11:$L$11</c:f>
              <c:numCache>
                <c:formatCode>0%</c:formatCode>
                <c:ptCount val="11"/>
                <c:pt idx="0">
                  <c:v>0.94</c:v>
                </c:pt>
                <c:pt idx="1">
                  <c:v>0.75</c:v>
                </c:pt>
                <c:pt idx="2">
                  <c:v>0.64</c:v>
                </c:pt>
                <c:pt idx="3">
                  <c:v>0.74</c:v>
                </c:pt>
                <c:pt idx="4">
                  <c:v>0.27</c:v>
                </c:pt>
                <c:pt idx="5">
                  <c:v>0.54</c:v>
                </c:pt>
                <c:pt idx="7">
                  <c:v>0.42</c:v>
                </c:pt>
              </c:numCache>
            </c:numRef>
          </c:val>
          <c:extLst>
            <c:ext xmlns:c16="http://schemas.microsoft.com/office/drawing/2014/chart" uri="{C3380CC4-5D6E-409C-BE32-E72D297353CC}">
              <c16:uniqueId val="{00000009-0A76-4621-8680-BE0887109E37}"/>
            </c:ext>
          </c:extLst>
        </c:ser>
        <c:ser>
          <c:idx val="10"/>
          <c:order val="10"/>
          <c:tx>
            <c:strRef>
              <c:f>'Ark1'!$A$12</c:f>
              <c:strCache>
                <c:ptCount val="1"/>
                <c:pt idx="0">
                  <c:v>2009 (n=1599)</c:v>
                </c:pt>
              </c:strCache>
            </c:strRef>
          </c:tx>
          <c:invertIfNegative val="0"/>
          <c:dLbls>
            <c:delete val="1"/>
          </c:dLbls>
          <c:cat>
            <c:strRef>
              <c:f>'Ark1'!$B$1:$L$1</c:f>
              <c:strCache>
                <c:ptCount val="11"/>
                <c:pt idx="0">
                  <c:v>Personlig interesse for fagområdet</c:v>
                </c:pt>
                <c:pt idx="1">
                  <c:v>Den faglige kvaliteten på studieprogrammet</c:v>
                </c:pt>
                <c:pt idx="2">
                  <c:v>Gode forelesere på studieprogrammet</c:v>
                </c:pt>
                <c:pt idx="3">
                  <c:v>Gode jobbmuligheter</c:v>
                </c:pt>
                <c:pt idx="4">
                  <c:v>Godt studiemiljø **</c:v>
                </c:pt>
                <c:pt idx="5">
                  <c:v>Mulighetene for å få en godt betalt jobb etter studiet</c:v>
                </c:pt>
                <c:pt idx="6">
                  <c:v>Studiestedets status/omdømme ***</c:v>
                </c:pt>
                <c:pt idx="7">
                  <c:v>Utvekslingsmuligheter **</c:v>
                </c:pt>
                <c:pt idx="8">
                  <c:v>Nærhet til hjemsted/familie</c:v>
                </c:pt>
                <c:pt idx="9">
                  <c:v>Fordi jeg vil bruke de gode karakterene mine</c:v>
                </c:pt>
                <c:pt idx="10">
                  <c:v>Venners valg av studie eller studiested</c:v>
                </c:pt>
              </c:strCache>
            </c:strRef>
          </c:cat>
          <c:val>
            <c:numRef>
              <c:f>'Ark1'!$B$12:$L$12</c:f>
              <c:numCache>
                <c:formatCode>0%</c:formatCode>
                <c:ptCount val="11"/>
                <c:pt idx="0">
                  <c:v>0.96</c:v>
                </c:pt>
                <c:pt idx="1">
                  <c:v>0.76</c:v>
                </c:pt>
                <c:pt idx="2">
                  <c:v>0.66</c:v>
                </c:pt>
                <c:pt idx="3">
                  <c:v>0.7</c:v>
                </c:pt>
                <c:pt idx="4">
                  <c:v>0.27</c:v>
                </c:pt>
                <c:pt idx="5">
                  <c:v>0.52</c:v>
                </c:pt>
                <c:pt idx="7">
                  <c:v>0.41</c:v>
                </c:pt>
              </c:numCache>
            </c:numRef>
          </c:val>
          <c:extLst>
            <c:ext xmlns:c16="http://schemas.microsoft.com/office/drawing/2014/chart" uri="{C3380CC4-5D6E-409C-BE32-E72D297353CC}">
              <c16:uniqueId val="{0000000A-0A76-4621-8680-BE0887109E37}"/>
            </c:ext>
          </c:extLst>
        </c:ser>
        <c:ser>
          <c:idx val="11"/>
          <c:order val="11"/>
          <c:tx>
            <c:strRef>
              <c:f>'Ark1'!$A$13</c:f>
              <c:strCache>
                <c:ptCount val="1"/>
                <c:pt idx="0">
                  <c:v>2008 (n=1981)</c:v>
                </c:pt>
              </c:strCache>
            </c:strRef>
          </c:tx>
          <c:invertIfNegative val="0"/>
          <c:dLbls>
            <c:delete val="1"/>
          </c:dLbls>
          <c:cat>
            <c:strRef>
              <c:f>'Ark1'!$B$1:$L$1</c:f>
              <c:strCache>
                <c:ptCount val="11"/>
                <c:pt idx="0">
                  <c:v>Personlig interesse for fagområdet</c:v>
                </c:pt>
                <c:pt idx="1">
                  <c:v>Den faglige kvaliteten på studieprogrammet</c:v>
                </c:pt>
                <c:pt idx="2">
                  <c:v>Gode forelesere på studieprogrammet</c:v>
                </c:pt>
                <c:pt idx="3">
                  <c:v>Gode jobbmuligheter</c:v>
                </c:pt>
                <c:pt idx="4">
                  <c:v>Godt studiemiljø **</c:v>
                </c:pt>
                <c:pt idx="5">
                  <c:v>Mulighetene for å få en godt betalt jobb etter studiet</c:v>
                </c:pt>
                <c:pt idx="6">
                  <c:v>Studiestedets status/omdømme ***</c:v>
                </c:pt>
                <c:pt idx="7">
                  <c:v>Utvekslingsmuligheter **</c:v>
                </c:pt>
                <c:pt idx="8">
                  <c:v>Nærhet til hjemsted/familie</c:v>
                </c:pt>
                <c:pt idx="9">
                  <c:v>Fordi jeg vil bruke de gode karakterene mine</c:v>
                </c:pt>
                <c:pt idx="10">
                  <c:v>Venners valg av studie eller studiested</c:v>
                </c:pt>
              </c:strCache>
            </c:strRef>
          </c:cat>
          <c:val>
            <c:numRef>
              <c:f>'Ark1'!$B$13:$L$13</c:f>
              <c:numCache>
                <c:formatCode>0%</c:formatCode>
                <c:ptCount val="11"/>
                <c:pt idx="0">
                  <c:v>0.94</c:v>
                </c:pt>
                <c:pt idx="1">
                  <c:v>0.73</c:v>
                </c:pt>
                <c:pt idx="2">
                  <c:v>0.59</c:v>
                </c:pt>
                <c:pt idx="3">
                  <c:v>0.73</c:v>
                </c:pt>
                <c:pt idx="4">
                  <c:v>0.2</c:v>
                </c:pt>
                <c:pt idx="5">
                  <c:v>0.52</c:v>
                </c:pt>
                <c:pt idx="7">
                  <c:v>0.4</c:v>
                </c:pt>
              </c:numCache>
            </c:numRef>
          </c:val>
          <c:extLst>
            <c:ext xmlns:c16="http://schemas.microsoft.com/office/drawing/2014/chart" uri="{C3380CC4-5D6E-409C-BE32-E72D297353CC}">
              <c16:uniqueId val="{0000000B-0A76-4621-8680-BE0887109E37}"/>
            </c:ext>
          </c:extLst>
        </c:ser>
        <c:ser>
          <c:idx val="12"/>
          <c:order val="12"/>
          <c:tx>
            <c:strRef>
              <c:f>'Ark1'!$A$14</c:f>
              <c:strCache>
                <c:ptCount val="1"/>
                <c:pt idx="0">
                  <c:v>2007 (n=405)</c:v>
                </c:pt>
              </c:strCache>
            </c:strRef>
          </c:tx>
          <c:invertIfNegative val="0"/>
          <c:dLbls>
            <c:delete val="1"/>
          </c:dLbls>
          <c:cat>
            <c:strRef>
              <c:f>'Ark1'!$B$1:$L$1</c:f>
              <c:strCache>
                <c:ptCount val="11"/>
                <c:pt idx="0">
                  <c:v>Personlig interesse for fagområdet</c:v>
                </c:pt>
                <c:pt idx="1">
                  <c:v>Den faglige kvaliteten på studieprogrammet</c:v>
                </c:pt>
                <c:pt idx="2">
                  <c:v>Gode forelesere på studieprogrammet</c:v>
                </c:pt>
                <c:pt idx="3">
                  <c:v>Gode jobbmuligheter</c:v>
                </c:pt>
                <c:pt idx="4">
                  <c:v>Godt studiemiljø **</c:v>
                </c:pt>
                <c:pt idx="5">
                  <c:v>Mulighetene for å få en godt betalt jobb etter studiet</c:v>
                </c:pt>
                <c:pt idx="6">
                  <c:v>Studiestedets status/omdømme ***</c:v>
                </c:pt>
                <c:pt idx="7">
                  <c:v>Utvekslingsmuligheter **</c:v>
                </c:pt>
                <c:pt idx="8">
                  <c:v>Nærhet til hjemsted/familie</c:v>
                </c:pt>
                <c:pt idx="9">
                  <c:v>Fordi jeg vil bruke de gode karakterene mine</c:v>
                </c:pt>
                <c:pt idx="10">
                  <c:v>Venners valg av studie eller studiested</c:v>
                </c:pt>
              </c:strCache>
            </c:strRef>
          </c:cat>
          <c:val>
            <c:numRef>
              <c:f>'Ark1'!$B$14:$L$14</c:f>
              <c:numCache>
                <c:formatCode>0%</c:formatCode>
                <c:ptCount val="11"/>
                <c:pt idx="0">
                  <c:v>0.96</c:v>
                </c:pt>
                <c:pt idx="1">
                  <c:v>0.73</c:v>
                </c:pt>
                <c:pt idx="2">
                  <c:v>0.56000000000000005</c:v>
                </c:pt>
                <c:pt idx="3">
                  <c:v>0.77</c:v>
                </c:pt>
                <c:pt idx="4">
                  <c:v>0.26</c:v>
                </c:pt>
                <c:pt idx="5">
                  <c:v>0.55000000000000004</c:v>
                </c:pt>
                <c:pt idx="7">
                  <c:v>0.34</c:v>
                </c:pt>
              </c:numCache>
            </c:numRef>
          </c:val>
          <c:extLst>
            <c:ext xmlns:c16="http://schemas.microsoft.com/office/drawing/2014/chart" uri="{C3380CC4-5D6E-409C-BE32-E72D297353CC}">
              <c16:uniqueId val="{0000000C-0A76-4621-8680-BE0887109E37}"/>
            </c:ext>
          </c:extLst>
        </c:ser>
        <c:ser>
          <c:idx val="13"/>
          <c:order val="13"/>
          <c:tx>
            <c:strRef>
              <c:f>'Ark1'!$A$15</c:f>
              <c:strCache>
                <c:ptCount val="1"/>
                <c:pt idx="0">
                  <c:v>2006 (n=691)</c:v>
                </c:pt>
              </c:strCache>
            </c:strRef>
          </c:tx>
          <c:invertIfNegative val="0"/>
          <c:dLbls>
            <c:delete val="1"/>
          </c:dLbls>
          <c:cat>
            <c:strRef>
              <c:f>'Ark1'!$B$1:$L$1</c:f>
              <c:strCache>
                <c:ptCount val="11"/>
                <c:pt idx="0">
                  <c:v>Personlig interesse for fagområdet</c:v>
                </c:pt>
                <c:pt idx="1">
                  <c:v>Den faglige kvaliteten på studieprogrammet</c:v>
                </c:pt>
                <c:pt idx="2">
                  <c:v>Gode forelesere på studieprogrammet</c:v>
                </c:pt>
                <c:pt idx="3">
                  <c:v>Gode jobbmuligheter</c:v>
                </c:pt>
                <c:pt idx="4">
                  <c:v>Godt studiemiljø **</c:v>
                </c:pt>
                <c:pt idx="5">
                  <c:v>Mulighetene for å få en godt betalt jobb etter studiet</c:v>
                </c:pt>
                <c:pt idx="6">
                  <c:v>Studiestedets status/omdømme ***</c:v>
                </c:pt>
                <c:pt idx="7">
                  <c:v>Utvekslingsmuligheter **</c:v>
                </c:pt>
                <c:pt idx="8">
                  <c:v>Nærhet til hjemsted/familie</c:v>
                </c:pt>
                <c:pt idx="9">
                  <c:v>Fordi jeg vil bruke de gode karakterene mine</c:v>
                </c:pt>
                <c:pt idx="10">
                  <c:v>Venners valg av studie eller studiested</c:v>
                </c:pt>
              </c:strCache>
            </c:strRef>
          </c:cat>
          <c:val>
            <c:numRef>
              <c:f>'Ark1'!$B$15:$L$15</c:f>
              <c:numCache>
                <c:formatCode>0%</c:formatCode>
                <c:ptCount val="11"/>
                <c:pt idx="0">
                  <c:v>0.95</c:v>
                </c:pt>
                <c:pt idx="1">
                  <c:v>0.76</c:v>
                </c:pt>
                <c:pt idx="2">
                  <c:v>0.62</c:v>
                </c:pt>
                <c:pt idx="3">
                  <c:v>0.7</c:v>
                </c:pt>
                <c:pt idx="4">
                  <c:v>0.23</c:v>
                </c:pt>
                <c:pt idx="5">
                  <c:v>0.52</c:v>
                </c:pt>
                <c:pt idx="7">
                  <c:v>0.4</c:v>
                </c:pt>
              </c:numCache>
            </c:numRef>
          </c:val>
          <c:extLst>
            <c:ext xmlns:c16="http://schemas.microsoft.com/office/drawing/2014/chart" uri="{C3380CC4-5D6E-409C-BE32-E72D297353CC}">
              <c16:uniqueId val="{0000000D-0A76-4621-8680-BE0887109E37}"/>
            </c:ext>
          </c:extLst>
        </c:ser>
        <c:dLbls>
          <c:showLegendKey val="0"/>
          <c:showVal val="1"/>
          <c:showCatName val="0"/>
          <c:showSerName val="0"/>
          <c:showPercent val="0"/>
          <c:showBubbleSize val="0"/>
        </c:dLbls>
        <c:gapWidth val="75"/>
        <c:axId val="1493427248"/>
        <c:axId val="1493417456"/>
      </c:barChart>
      <c:catAx>
        <c:axId val="1493427248"/>
        <c:scaling>
          <c:orientation val="maxMin"/>
        </c:scaling>
        <c:delete val="0"/>
        <c:axPos val="l"/>
        <c:numFmt formatCode="General" sourceLinked="0"/>
        <c:majorTickMark val="out"/>
        <c:minorTickMark val="none"/>
        <c:tickLblPos val="nextTo"/>
        <c:txPr>
          <a:bodyPr/>
          <a:lstStyle/>
          <a:p>
            <a:pPr>
              <a:defRPr sz="800"/>
            </a:pPr>
            <a:endParaRPr lang="nb-NO"/>
          </a:p>
        </c:txPr>
        <c:crossAx val="1493417456"/>
        <c:crosses val="autoZero"/>
        <c:auto val="1"/>
        <c:lblAlgn val="ctr"/>
        <c:lblOffset val="100"/>
        <c:noMultiLvlLbl val="0"/>
      </c:catAx>
      <c:valAx>
        <c:axId val="1493417456"/>
        <c:scaling>
          <c:orientation val="minMax"/>
          <c:max val="1"/>
          <c:min val="0"/>
        </c:scaling>
        <c:delete val="0"/>
        <c:axPos val="b"/>
        <c:majorGridlines/>
        <c:numFmt formatCode="0%" sourceLinked="1"/>
        <c:majorTickMark val="out"/>
        <c:minorTickMark val="none"/>
        <c:tickLblPos val="nextTo"/>
        <c:txPr>
          <a:bodyPr/>
          <a:lstStyle/>
          <a:p>
            <a:pPr>
              <a:defRPr sz="1200"/>
            </a:pPr>
            <a:endParaRPr lang="nb-NO"/>
          </a:p>
        </c:txPr>
        <c:crossAx val="1493427248"/>
        <c:crosses val="max"/>
        <c:crossBetween val="between"/>
        <c:majorUnit val="0.2"/>
      </c:valAx>
    </c:plotArea>
    <c:legend>
      <c:legendPos val="b"/>
      <c:layout>
        <c:manualLayout>
          <c:xMode val="edge"/>
          <c:yMode val="edge"/>
          <c:x val="0"/>
          <c:y val="0.87614565213142315"/>
          <c:w val="0.9985536772938346"/>
          <c:h val="0.12385434786857689"/>
        </c:manualLayout>
      </c:layout>
      <c:overlay val="0"/>
      <c:txPr>
        <a:bodyPr/>
        <a:lstStyle/>
        <a:p>
          <a:pPr>
            <a:defRPr sz="1100"/>
          </a:pPr>
          <a:endParaRPr lang="nb-NO"/>
        </a:p>
      </c:txPr>
    </c:legend>
    <c:plotVisOnly val="1"/>
    <c:dispBlanksAs val="gap"/>
    <c:showDLblsOverMax val="0"/>
  </c:chart>
  <c:txPr>
    <a:bodyPr/>
    <a:lstStyle/>
    <a:p>
      <a:pPr>
        <a:defRPr sz="1800"/>
      </a:pPr>
      <a:endParaRPr lang="nb-NO"/>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4093298827157095"/>
          <c:y val="3.6605657237936774E-2"/>
          <c:w val="0.72371036837178571"/>
          <c:h val="0.75620454886017896"/>
        </c:manualLayout>
      </c:layout>
      <c:barChart>
        <c:barDir val="bar"/>
        <c:grouping val="clustered"/>
        <c:varyColors val="0"/>
        <c:ser>
          <c:idx val="0"/>
          <c:order val="0"/>
          <c:tx>
            <c:strRef>
              <c:f>'Ark1'!$A$2</c:f>
              <c:strCache>
                <c:ptCount val="1"/>
                <c:pt idx="0">
                  <c:v>2019 (n=1380)</c:v>
                </c:pt>
              </c:strCache>
            </c:strRef>
          </c:tx>
          <c:spPr>
            <a:solidFill>
              <a:srgbClr val="0070C0"/>
            </a:solidFill>
          </c:spPr>
          <c:invertIfNegative val="0"/>
          <c:dLbls>
            <c:spPr>
              <a:noFill/>
              <a:ln>
                <a:noFill/>
              </a:ln>
              <a:effectLst/>
            </c:spPr>
            <c:txPr>
              <a:bodyPr/>
              <a:lstStyle/>
              <a:p>
                <a:pPr>
                  <a:defRPr sz="105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'Ark1'!$B$1:$L$1</c:f>
              <c:strCache>
                <c:ptCount val="11"/>
                <c:pt idx="0">
                  <c:v>NTNU (Norges teknisk-naturvitenskapelige universitet)</c:v>
                </c:pt>
                <c:pt idx="1">
                  <c:v>UiO (Universitetet i Oslo)</c:v>
                </c:pt>
                <c:pt idx="2">
                  <c:v>NMBU (Norges miljø- og biovitenskapelige universitet)</c:v>
                </c:pt>
                <c:pt idx="3">
                  <c:v>UiB (Universitetet i Bergen)</c:v>
                </c:pt>
                <c:pt idx="4">
                  <c:v>UiT – Norges arktiske universitet</c:v>
                </c:pt>
                <c:pt idx="5">
                  <c:v>OsloMet – storbyuniversitetet</c:v>
                </c:pt>
                <c:pt idx="6">
                  <c:v>Handelshøyskolen BI</c:v>
                </c:pt>
                <c:pt idx="7">
                  <c:v>USN (Universitetet i Sørøst-Norge)</c:v>
                </c:pt>
                <c:pt idx="8">
                  <c:v>Annet universitet/høgskole</c:v>
                </c:pt>
                <c:pt idx="9">
                  <c:v>Alle er ca. like gode</c:v>
                </c:pt>
                <c:pt idx="10">
                  <c:v>Ikke noe inntrykk</c:v>
                </c:pt>
              </c:strCache>
            </c:strRef>
          </c:cat>
          <c:val>
            <c:numRef>
              <c:f>'Ark1'!$B$2:$L$2</c:f>
              <c:numCache>
                <c:formatCode>0%</c:formatCode>
                <c:ptCount val="11"/>
                <c:pt idx="0">
                  <c:v>0.4311594202898551</c:v>
                </c:pt>
                <c:pt idx="1">
                  <c:v>0.2391304347826087</c:v>
                </c:pt>
                <c:pt idx="2">
                  <c:v>3.2608695652173912E-2</c:v>
                </c:pt>
                <c:pt idx="3">
                  <c:v>3.0434782608695653E-2</c:v>
                </c:pt>
                <c:pt idx="4">
                  <c:v>1.6666666666666666E-2</c:v>
                </c:pt>
                <c:pt idx="5">
                  <c:v>1.3043478260869566E-2</c:v>
                </c:pt>
                <c:pt idx="6">
                  <c:v>7.9710144927536229E-3</c:v>
                </c:pt>
                <c:pt idx="7">
                  <c:v>4.3478260869565218E-3</c:v>
                </c:pt>
                <c:pt idx="8">
                  <c:v>4.3478260869565218E-3</c:v>
                </c:pt>
                <c:pt idx="9">
                  <c:v>7.3913043478260873E-2</c:v>
                </c:pt>
                <c:pt idx="10">
                  <c:v>0.1463768115942029</c:v>
                </c:pt>
              </c:numCache>
            </c:numRef>
          </c:val>
          <c:extLst>
            <c:ext xmlns:c16="http://schemas.microsoft.com/office/drawing/2014/chart" uri="{C3380CC4-5D6E-409C-BE32-E72D297353CC}">
              <c16:uniqueId val="{00000000-E019-4A74-A577-BA8B15A30FC5}"/>
            </c:ext>
          </c:extLst>
        </c:ser>
        <c:ser>
          <c:idx val="1"/>
          <c:order val="1"/>
          <c:tx>
            <c:strRef>
              <c:f>'Ark1'!$A$3</c:f>
              <c:strCache>
                <c:ptCount val="1"/>
                <c:pt idx="0">
                  <c:v>2018 (n=1434)</c:v>
                </c:pt>
              </c:strCache>
            </c:strRef>
          </c:tx>
          <c:invertIfNegative val="0"/>
          <c:dLbls>
            <c:delete val="1"/>
          </c:dLbls>
          <c:cat>
            <c:strRef>
              <c:f>'Ark1'!$B$1:$L$1</c:f>
              <c:strCache>
                <c:ptCount val="11"/>
                <c:pt idx="0">
                  <c:v>NTNU (Norges teknisk-naturvitenskapelige universitet)</c:v>
                </c:pt>
                <c:pt idx="1">
                  <c:v>UiO (Universitetet i Oslo)</c:v>
                </c:pt>
                <c:pt idx="2">
                  <c:v>NMBU (Norges miljø- og biovitenskapelige universitet)</c:v>
                </c:pt>
                <c:pt idx="3">
                  <c:v>UiB (Universitetet i Bergen)</c:v>
                </c:pt>
                <c:pt idx="4">
                  <c:v>UiT – Norges arktiske universitet</c:v>
                </c:pt>
                <c:pt idx="5">
                  <c:v>OsloMet – storbyuniversitetet</c:v>
                </c:pt>
                <c:pt idx="6">
                  <c:v>Handelshøyskolen BI</c:v>
                </c:pt>
                <c:pt idx="7">
                  <c:v>USN (Universitetet i Sørøst-Norge)</c:v>
                </c:pt>
                <c:pt idx="8">
                  <c:v>Annet universitet/høgskole</c:v>
                </c:pt>
                <c:pt idx="9">
                  <c:v>Alle er ca. like gode</c:v>
                </c:pt>
                <c:pt idx="10">
                  <c:v>Ikke noe inntrykk</c:v>
                </c:pt>
              </c:strCache>
            </c:strRef>
          </c:cat>
          <c:val>
            <c:numRef>
              <c:f>'Ark1'!$B$3:$L$3</c:f>
              <c:numCache>
                <c:formatCode>0%</c:formatCode>
                <c:ptCount val="11"/>
                <c:pt idx="0">
                  <c:v>0.40237099023709905</c:v>
                </c:pt>
                <c:pt idx="1">
                  <c:v>0.24825662482566246</c:v>
                </c:pt>
                <c:pt idx="2">
                  <c:v>3.1380753138075312E-2</c:v>
                </c:pt>
                <c:pt idx="3">
                  <c:v>2.0223152022315203E-2</c:v>
                </c:pt>
                <c:pt idx="4">
                  <c:v>1.3249651324965132E-2</c:v>
                </c:pt>
                <c:pt idx="5">
                  <c:v>8.368200836820083E-3</c:v>
                </c:pt>
                <c:pt idx="6">
                  <c:v>3.4867503486750353E-3</c:v>
                </c:pt>
                <c:pt idx="8">
                  <c:v>1.3947001394700139E-3</c:v>
                </c:pt>
                <c:pt idx="9">
                  <c:v>8.0892608089260812E-2</c:v>
                </c:pt>
                <c:pt idx="10">
                  <c:v>0.1903765690376569</c:v>
                </c:pt>
              </c:numCache>
            </c:numRef>
          </c:val>
          <c:extLst>
            <c:ext xmlns:c16="http://schemas.microsoft.com/office/drawing/2014/chart" uri="{C3380CC4-5D6E-409C-BE32-E72D297353CC}">
              <c16:uniqueId val="{00000001-E019-4A74-A577-BA8B15A30FC5}"/>
            </c:ext>
          </c:extLst>
        </c:ser>
        <c:ser>
          <c:idx val="2"/>
          <c:order val="2"/>
          <c:tx>
            <c:strRef>
              <c:f>'Ark1'!$A$4</c:f>
              <c:strCache>
                <c:ptCount val="1"/>
                <c:pt idx="0">
                  <c:v>2017 (n=1395)</c:v>
                </c:pt>
              </c:strCache>
            </c:strRef>
          </c:tx>
          <c:invertIfNegative val="0"/>
          <c:dLbls>
            <c:delete val="1"/>
          </c:dLbls>
          <c:cat>
            <c:strRef>
              <c:f>'Ark1'!$B$1:$L$1</c:f>
              <c:strCache>
                <c:ptCount val="11"/>
                <c:pt idx="0">
                  <c:v>NTNU (Norges teknisk-naturvitenskapelige universitet)</c:v>
                </c:pt>
                <c:pt idx="1">
                  <c:v>UiO (Universitetet i Oslo)</c:v>
                </c:pt>
                <c:pt idx="2">
                  <c:v>NMBU (Norges miljø- og biovitenskapelige universitet)</c:v>
                </c:pt>
                <c:pt idx="3">
                  <c:v>UiB (Universitetet i Bergen)</c:v>
                </c:pt>
                <c:pt idx="4">
                  <c:v>UiT – Norges arktiske universitet</c:v>
                </c:pt>
                <c:pt idx="5">
                  <c:v>OsloMet – storbyuniversitetet</c:v>
                </c:pt>
                <c:pt idx="6">
                  <c:v>Handelshøyskolen BI</c:v>
                </c:pt>
                <c:pt idx="7">
                  <c:v>USN (Universitetet i Sørøst-Norge)</c:v>
                </c:pt>
                <c:pt idx="8">
                  <c:v>Annet universitet/høgskole</c:v>
                </c:pt>
                <c:pt idx="9">
                  <c:v>Alle er ca. like gode</c:v>
                </c:pt>
                <c:pt idx="10">
                  <c:v>Ikke noe inntrykk</c:v>
                </c:pt>
              </c:strCache>
            </c:strRef>
          </c:cat>
          <c:val>
            <c:numRef>
              <c:f>'Ark1'!$B$4:$L$4</c:f>
              <c:numCache>
                <c:formatCode>0%</c:formatCode>
                <c:ptCount val="11"/>
                <c:pt idx="0">
                  <c:v>0.41290322580645161</c:v>
                </c:pt>
                <c:pt idx="1">
                  <c:v>0.22580645161290319</c:v>
                </c:pt>
                <c:pt idx="2">
                  <c:v>2.2222222222222223E-2</c:v>
                </c:pt>
                <c:pt idx="3">
                  <c:v>2.5806451612903226E-2</c:v>
                </c:pt>
                <c:pt idx="4">
                  <c:v>9.3189964157706102E-3</c:v>
                </c:pt>
                <c:pt idx="5">
                  <c:v>7.1684587813620072E-3</c:v>
                </c:pt>
                <c:pt idx="6">
                  <c:v>5.7347670250896057E-3</c:v>
                </c:pt>
                <c:pt idx="8">
                  <c:v>4.3010752688172043E-3</c:v>
                </c:pt>
                <c:pt idx="9">
                  <c:v>8.028673835125448E-2</c:v>
                </c:pt>
                <c:pt idx="10">
                  <c:v>0.20645161290322581</c:v>
                </c:pt>
              </c:numCache>
            </c:numRef>
          </c:val>
          <c:extLst>
            <c:ext xmlns:c16="http://schemas.microsoft.com/office/drawing/2014/chart" uri="{C3380CC4-5D6E-409C-BE32-E72D297353CC}">
              <c16:uniqueId val="{00000002-E019-4A74-A577-BA8B15A30FC5}"/>
            </c:ext>
          </c:extLst>
        </c:ser>
        <c:ser>
          <c:idx val="3"/>
          <c:order val="3"/>
          <c:tx>
            <c:strRef>
              <c:f>'Ark1'!$A$5</c:f>
              <c:strCache>
                <c:ptCount val="1"/>
                <c:pt idx="0">
                  <c:v>2016 (n=1250)</c:v>
                </c:pt>
              </c:strCache>
            </c:strRef>
          </c:tx>
          <c:invertIfNegative val="0"/>
          <c:dLbls>
            <c:delete val="1"/>
          </c:dLbls>
          <c:cat>
            <c:strRef>
              <c:f>'Ark1'!$B$1:$L$1</c:f>
              <c:strCache>
                <c:ptCount val="11"/>
                <c:pt idx="0">
                  <c:v>NTNU (Norges teknisk-naturvitenskapelige universitet)</c:v>
                </c:pt>
                <c:pt idx="1">
                  <c:v>UiO (Universitetet i Oslo)</c:v>
                </c:pt>
                <c:pt idx="2">
                  <c:v>NMBU (Norges miljø- og biovitenskapelige universitet)</c:v>
                </c:pt>
                <c:pt idx="3">
                  <c:v>UiB (Universitetet i Bergen)</c:v>
                </c:pt>
                <c:pt idx="4">
                  <c:v>UiT – Norges arktiske universitet</c:v>
                </c:pt>
                <c:pt idx="5">
                  <c:v>OsloMet – storbyuniversitetet</c:v>
                </c:pt>
                <c:pt idx="6">
                  <c:v>Handelshøyskolen BI</c:v>
                </c:pt>
                <c:pt idx="7">
                  <c:v>USN (Universitetet i Sørøst-Norge)</c:v>
                </c:pt>
                <c:pt idx="8">
                  <c:v>Annet universitet/høgskole</c:v>
                </c:pt>
                <c:pt idx="9">
                  <c:v>Alle er ca. like gode</c:v>
                </c:pt>
                <c:pt idx="10">
                  <c:v>Ikke noe inntrykk</c:v>
                </c:pt>
              </c:strCache>
            </c:strRef>
          </c:cat>
          <c:val>
            <c:numRef>
              <c:f>'Ark1'!$B$5:$L$5</c:f>
              <c:numCache>
                <c:formatCode>0%</c:formatCode>
                <c:ptCount val="11"/>
                <c:pt idx="0">
                  <c:v>0.42880000000000001</c:v>
                </c:pt>
                <c:pt idx="1">
                  <c:v>0.22640000000000002</c:v>
                </c:pt>
                <c:pt idx="2">
                  <c:v>1.6799999999999999E-2</c:v>
                </c:pt>
                <c:pt idx="3">
                  <c:v>2.2399999999999996E-2</c:v>
                </c:pt>
                <c:pt idx="4">
                  <c:v>1.04E-2</c:v>
                </c:pt>
                <c:pt idx="5">
                  <c:v>1.2E-2</c:v>
                </c:pt>
                <c:pt idx="6">
                  <c:v>7.1999999999999998E-3</c:v>
                </c:pt>
                <c:pt idx="8">
                  <c:v>4.7999999999999996E-3</c:v>
                </c:pt>
                <c:pt idx="9">
                  <c:v>6.7199999999999996E-2</c:v>
                </c:pt>
                <c:pt idx="10">
                  <c:v>0.20399999999999999</c:v>
                </c:pt>
              </c:numCache>
            </c:numRef>
          </c:val>
          <c:extLst>
            <c:ext xmlns:c16="http://schemas.microsoft.com/office/drawing/2014/chart" uri="{C3380CC4-5D6E-409C-BE32-E72D297353CC}">
              <c16:uniqueId val="{00000003-E019-4A74-A577-BA8B15A30FC5}"/>
            </c:ext>
          </c:extLst>
        </c:ser>
        <c:ser>
          <c:idx val="4"/>
          <c:order val="4"/>
          <c:tx>
            <c:strRef>
              <c:f>'Ark1'!$A$6</c:f>
              <c:strCache>
                <c:ptCount val="1"/>
                <c:pt idx="0">
                  <c:v>2015 (n=1270)</c:v>
                </c:pt>
              </c:strCache>
            </c:strRef>
          </c:tx>
          <c:invertIfNegative val="0"/>
          <c:dLbls>
            <c:delete val="1"/>
          </c:dLbls>
          <c:cat>
            <c:strRef>
              <c:f>'Ark1'!$B$1:$L$1</c:f>
              <c:strCache>
                <c:ptCount val="11"/>
                <c:pt idx="0">
                  <c:v>NTNU (Norges teknisk-naturvitenskapelige universitet)</c:v>
                </c:pt>
                <c:pt idx="1">
                  <c:v>UiO (Universitetet i Oslo)</c:v>
                </c:pt>
                <c:pt idx="2">
                  <c:v>NMBU (Norges miljø- og biovitenskapelige universitet)</c:v>
                </c:pt>
                <c:pt idx="3">
                  <c:v>UiB (Universitetet i Bergen)</c:v>
                </c:pt>
                <c:pt idx="4">
                  <c:v>UiT – Norges arktiske universitet</c:v>
                </c:pt>
                <c:pt idx="5">
                  <c:v>OsloMet – storbyuniversitetet</c:v>
                </c:pt>
                <c:pt idx="6">
                  <c:v>Handelshøyskolen BI</c:v>
                </c:pt>
                <c:pt idx="7">
                  <c:v>USN (Universitetet i Sørøst-Norge)</c:v>
                </c:pt>
                <c:pt idx="8">
                  <c:v>Annet universitet/høgskole</c:v>
                </c:pt>
                <c:pt idx="9">
                  <c:v>Alle er ca. like gode</c:v>
                </c:pt>
                <c:pt idx="10">
                  <c:v>Ikke noe inntrykk</c:v>
                </c:pt>
              </c:strCache>
            </c:strRef>
          </c:cat>
          <c:val>
            <c:numRef>
              <c:f>'Ark1'!$B$6:$L$6</c:f>
              <c:numCache>
                <c:formatCode>0%</c:formatCode>
                <c:ptCount val="11"/>
                <c:pt idx="0">
                  <c:v>0.43464566929133858</c:v>
                </c:pt>
                <c:pt idx="1">
                  <c:v>0.2149606299212598</c:v>
                </c:pt>
                <c:pt idx="2">
                  <c:v>1.6535433070866142E-2</c:v>
                </c:pt>
                <c:pt idx="3">
                  <c:v>1.5748031496062992E-2</c:v>
                </c:pt>
                <c:pt idx="4">
                  <c:v>1.4173228346456693E-2</c:v>
                </c:pt>
                <c:pt idx="5">
                  <c:v>6.2992125984251968E-3</c:v>
                </c:pt>
                <c:pt idx="6">
                  <c:v>7.874015748031496E-3</c:v>
                </c:pt>
                <c:pt idx="8">
                  <c:v>6.2992125984251968E-3</c:v>
                </c:pt>
                <c:pt idx="9">
                  <c:v>8.1889763779527558E-2</c:v>
                </c:pt>
                <c:pt idx="10">
                  <c:v>0.2015748031496063</c:v>
                </c:pt>
              </c:numCache>
            </c:numRef>
          </c:val>
          <c:extLst>
            <c:ext xmlns:c16="http://schemas.microsoft.com/office/drawing/2014/chart" uri="{C3380CC4-5D6E-409C-BE32-E72D297353CC}">
              <c16:uniqueId val="{00000004-E019-4A74-A577-BA8B15A30FC5}"/>
            </c:ext>
          </c:extLst>
        </c:ser>
        <c:ser>
          <c:idx val="5"/>
          <c:order val="5"/>
          <c:tx>
            <c:strRef>
              <c:f>'Ark1'!$A$7</c:f>
              <c:strCache>
                <c:ptCount val="1"/>
                <c:pt idx="0">
                  <c:v>2014 (n=1212)</c:v>
                </c:pt>
              </c:strCache>
            </c:strRef>
          </c:tx>
          <c:invertIfNegative val="0"/>
          <c:dLbls>
            <c:delete val="1"/>
          </c:dLbls>
          <c:cat>
            <c:strRef>
              <c:f>'Ark1'!$B$1:$L$1</c:f>
              <c:strCache>
                <c:ptCount val="11"/>
                <c:pt idx="0">
                  <c:v>NTNU (Norges teknisk-naturvitenskapelige universitet)</c:v>
                </c:pt>
                <c:pt idx="1">
                  <c:v>UiO (Universitetet i Oslo)</c:v>
                </c:pt>
                <c:pt idx="2">
                  <c:v>NMBU (Norges miljø- og biovitenskapelige universitet)</c:v>
                </c:pt>
                <c:pt idx="3">
                  <c:v>UiB (Universitetet i Bergen)</c:v>
                </c:pt>
                <c:pt idx="4">
                  <c:v>UiT – Norges arktiske universitet</c:v>
                </c:pt>
                <c:pt idx="5">
                  <c:v>OsloMet – storbyuniversitetet</c:v>
                </c:pt>
                <c:pt idx="6">
                  <c:v>Handelshøyskolen BI</c:v>
                </c:pt>
                <c:pt idx="7">
                  <c:v>USN (Universitetet i Sørøst-Norge)</c:v>
                </c:pt>
                <c:pt idx="8">
                  <c:v>Annet universitet/høgskole</c:v>
                </c:pt>
                <c:pt idx="9">
                  <c:v>Alle er ca. like gode</c:v>
                </c:pt>
                <c:pt idx="10">
                  <c:v>Ikke noe inntrykk</c:v>
                </c:pt>
              </c:strCache>
            </c:strRef>
          </c:cat>
          <c:val>
            <c:numRef>
              <c:f>'Ark1'!$B$7:$L$7</c:f>
              <c:numCache>
                <c:formatCode>0%</c:formatCode>
                <c:ptCount val="11"/>
                <c:pt idx="0">
                  <c:v>0.36716171617161714</c:v>
                </c:pt>
                <c:pt idx="1">
                  <c:v>0.2731023102310231</c:v>
                </c:pt>
                <c:pt idx="2">
                  <c:v>1.4026402640264026E-2</c:v>
                </c:pt>
                <c:pt idx="3">
                  <c:v>3.6303630363036306E-2</c:v>
                </c:pt>
                <c:pt idx="4">
                  <c:v>9.0759075907590765E-3</c:v>
                </c:pt>
                <c:pt idx="9">
                  <c:v>8.6633663366336627E-2</c:v>
                </c:pt>
                <c:pt idx="10">
                  <c:v>0.20627062706270627</c:v>
                </c:pt>
              </c:numCache>
            </c:numRef>
          </c:val>
          <c:extLst>
            <c:ext xmlns:c16="http://schemas.microsoft.com/office/drawing/2014/chart" uri="{C3380CC4-5D6E-409C-BE32-E72D297353CC}">
              <c16:uniqueId val="{00000005-E019-4A74-A577-BA8B15A30FC5}"/>
            </c:ext>
          </c:extLst>
        </c:ser>
        <c:ser>
          <c:idx val="6"/>
          <c:order val="6"/>
          <c:tx>
            <c:strRef>
              <c:f>'Ark1'!$A$8</c:f>
              <c:strCache>
                <c:ptCount val="1"/>
                <c:pt idx="0">
                  <c:v>2013 (n=1549)</c:v>
                </c:pt>
              </c:strCache>
            </c:strRef>
          </c:tx>
          <c:invertIfNegative val="0"/>
          <c:dLbls>
            <c:delete val="1"/>
          </c:dLbls>
          <c:cat>
            <c:strRef>
              <c:f>'Ark1'!$B$1:$L$1</c:f>
              <c:strCache>
                <c:ptCount val="11"/>
                <c:pt idx="0">
                  <c:v>NTNU (Norges teknisk-naturvitenskapelige universitet)</c:v>
                </c:pt>
                <c:pt idx="1">
                  <c:v>UiO (Universitetet i Oslo)</c:v>
                </c:pt>
                <c:pt idx="2">
                  <c:v>NMBU (Norges miljø- og biovitenskapelige universitet)</c:v>
                </c:pt>
                <c:pt idx="3">
                  <c:v>UiB (Universitetet i Bergen)</c:v>
                </c:pt>
                <c:pt idx="4">
                  <c:v>UiT – Norges arktiske universitet</c:v>
                </c:pt>
                <c:pt idx="5">
                  <c:v>OsloMet – storbyuniversitetet</c:v>
                </c:pt>
                <c:pt idx="6">
                  <c:v>Handelshøyskolen BI</c:v>
                </c:pt>
                <c:pt idx="7">
                  <c:v>USN (Universitetet i Sørøst-Norge)</c:v>
                </c:pt>
                <c:pt idx="8">
                  <c:v>Annet universitet/høgskole</c:v>
                </c:pt>
                <c:pt idx="9">
                  <c:v>Alle er ca. like gode</c:v>
                </c:pt>
                <c:pt idx="10">
                  <c:v>Ikke noe inntrykk</c:v>
                </c:pt>
              </c:strCache>
            </c:strRef>
          </c:cat>
          <c:val>
            <c:numRef>
              <c:f>'Ark1'!$B$8:$L$8</c:f>
              <c:numCache>
                <c:formatCode>0%</c:formatCode>
                <c:ptCount val="11"/>
                <c:pt idx="0">
                  <c:v>0.36152356358941257</c:v>
                </c:pt>
                <c:pt idx="1">
                  <c:v>0.2595222724338283</c:v>
                </c:pt>
                <c:pt idx="2">
                  <c:v>1.7430600387346677E-2</c:v>
                </c:pt>
                <c:pt idx="3">
                  <c:v>3.7443511943189157E-2</c:v>
                </c:pt>
                <c:pt idx="4">
                  <c:v>1.2911555842479019E-2</c:v>
                </c:pt>
                <c:pt idx="9">
                  <c:v>0.10200129115558426</c:v>
                </c:pt>
                <c:pt idx="10">
                  <c:v>0.20271142672692058</c:v>
                </c:pt>
              </c:numCache>
            </c:numRef>
          </c:val>
          <c:extLst>
            <c:ext xmlns:c16="http://schemas.microsoft.com/office/drawing/2014/chart" uri="{C3380CC4-5D6E-409C-BE32-E72D297353CC}">
              <c16:uniqueId val="{00000006-E019-4A74-A577-BA8B15A30FC5}"/>
            </c:ext>
          </c:extLst>
        </c:ser>
        <c:ser>
          <c:idx val="7"/>
          <c:order val="7"/>
          <c:tx>
            <c:strRef>
              <c:f>'Ark1'!$A$9</c:f>
              <c:strCache>
                <c:ptCount val="1"/>
                <c:pt idx="0">
                  <c:v>2012 (n=1612)</c:v>
                </c:pt>
              </c:strCache>
            </c:strRef>
          </c:tx>
          <c:invertIfNegative val="0"/>
          <c:dLbls>
            <c:delete val="1"/>
          </c:dLbls>
          <c:cat>
            <c:strRef>
              <c:f>'Ark1'!$B$1:$L$1</c:f>
              <c:strCache>
                <c:ptCount val="11"/>
                <c:pt idx="0">
                  <c:v>NTNU (Norges teknisk-naturvitenskapelige universitet)</c:v>
                </c:pt>
                <c:pt idx="1">
                  <c:v>UiO (Universitetet i Oslo)</c:v>
                </c:pt>
                <c:pt idx="2">
                  <c:v>NMBU (Norges miljø- og biovitenskapelige universitet)</c:v>
                </c:pt>
                <c:pt idx="3">
                  <c:v>UiB (Universitetet i Bergen)</c:v>
                </c:pt>
                <c:pt idx="4">
                  <c:v>UiT – Norges arktiske universitet</c:v>
                </c:pt>
                <c:pt idx="5">
                  <c:v>OsloMet – storbyuniversitetet</c:v>
                </c:pt>
                <c:pt idx="6">
                  <c:v>Handelshøyskolen BI</c:v>
                </c:pt>
                <c:pt idx="7">
                  <c:v>USN (Universitetet i Sørøst-Norge)</c:v>
                </c:pt>
                <c:pt idx="8">
                  <c:v>Annet universitet/høgskole</c:v>
                </c:pt>
                <c:pt idx="9">
                  <c:v>Alle er ca. like gode</c:v>
                </c:pt>
                <c:pt idx="10">
                  <c:v>Ikke noe inntrykk</c:v>
                </c:pt>
              </c:strCache>
            </c:strRef>
          </c:cat>
          <c:val>
            <c:numRef>
              <c:f>'Ark1'!$B$9:$L$9</c:f>
              <c:numCache>
                <c:formatCode>0%</c:formatCode>
                <c:ptCount val="11"/>
                <c:pt idx="0">
                  <c:v>0.40500000000000003</c:v>
                </c:pt>
                <c:pt idx="1">
                  <c:v>0.20799999999999999</c:v>
                </c:pt>
                <c:pt idx="2">
                  <c:v>1.2E-2</c:v>
                </c:pt>
                <c:pt idx="3">
                  <c:v>4.8000000000000001E-2</c:v>
                </c:pt>
                <c:pt idx="4">
                  <c:v>1.4E-2</c:v>
                </c:pt>
                <c:pt idx="9">
                  <c:v>7.8E-2</c:v>
                </c:pt>
                <c:pt idx="10">
                  <c:v>0.23</c:v>
                </c:pt>
              </c:numCache>
            </c:numRef>
          </c:val>
          <c:extLst>
            <c:ext xmlns:c16="http://schemas.microsoft.com/office/drawing/2014/chart" uri="{C3380CC4-5D6E-409C-BE32-E72D297353CC}">
              <c16:uniqueId val="{00000007-E019-4A74-A577-BA8B15A30FC5}"/>
            </c:ext>
          </c:extLst>
        </c:ser>
        <c:ser>
          <c:idx val="8"/>
          <c:order val="8"/>
          <c:tx>
            <c:strRef>
              <c:f>'Ark1'!$A$10</c:f>
              <c:strCache>
                <c:ptCount val="1"/>
                <c:pt idx="0">
                  <c:v>2011 (n=1507)</c:v>
                </c:pt>
              </c:strCache>
            </c:strRef>
          </c:tx>
          <c:invertIfNegative val="0"/>
          <c:dLbls>
            <c:delete val="1"/>
          </c:dLbls>
          <c:cat>
            <c:strRef>
              <c:f>'Ark1'!$B$1:$L$1</c:f>
              <c:strCache>
                <c:ptCount val="11"/>
                <c:pt idx="0">
                  <c:v>NTNU (Norges teknisk-naturvitenskapelige universitet)</c:v>
                </c:pt>
                <c:pt idx="1">
                  <c:v>UiO (Universitetet i Oslo)</c:v>
                </c:pt>
                <c:pt idx="2">
                  <c:v>NMBU (Norges miljø- og biovitenskapelige universitet)</c:v>
                </c:pt>
                <c:pt idx="3">
                  <c:v>UiB (Universitetet i Bergen)</c:v>
                </c:pt>
                <c:pt idx="4">
                  <c:v>UiT – Norges arktiske universitet</c:v>
                </c:pt>
                <c:pt idx="5">
                  <c:v>OsloMet – storbyuniversitetet</c:v>
                </c:pt>
                <c:pt idx="6">
                  <c:v>Handelshøyskolen BI</c:v>
                </c:pt>
                <c:pt idx="7">
                  <c:v>USN (Universitetet i Sørøst-Norge)</c:v>
                </c:pt>
                <c:pt idx="8">
                  <c:v>Annet universitet/høgskole</c:v>
                </c:pt>
                <c:pt idx="9">
                  <c:v>Alle er ca. like gode</c:v>
                </c:pt>
                <c:pt idx="10">
                  <c:v>Ikke noe inntrykk</c:v>
                </c:pt>
              </c:strCache>
            </c:strRef>
          </c:cat>
          <c:val>
            <c:numRef>
              <c:f>'Ark1'!$B$10:$L$10</c:f>
              <c:numCache>
                <c:formatCode>0%</c:formatCode>
                <c:ptCount val="11"/>
                <c:pt idx="0">
                  <c:v>0.36</c:v>
                </c:pt>
                <c:pt idx="1">
                  <c:v>0.23</c:v>
                </c:pt>
                <c:pt idx="3">
                  <c:v>0.04</c:v>
                </c:pt>
                <c:pt idx="4">
                  <c:v>0.01</c:v>
                </c:pt>
                <c:pt idx="9">
                  <c:v>0.09</c:v>
                </c:pt>
                <c:pt idx="10">
                  <c:v>0.26</c:v>
                </c:pt>
              </c:numCache>
            </c:numRef>
          </c:val>
          <c:extLst>
            <c:ext xmlns:c16="http://schemas.microsoft.com/office/drawing/2014/chart" uri="{C3380CC4-5D6E-409C-BE32-E72D297353CC}">
              <c16:uniqueId val="{00000008-E019-4A74-A577-BA8B15A30FC5}"/>
            </c:ext>
          </c:extLst>
        </c:ser>
        <c:ser>
          <c:idx val="9"/>
          <c:order val="9"/>
          <c:tx>
            <c:strRef>
              <c:f>'Ark1'!$A$11</c:f>
              <c:strCache>
                <c:ptCount val="1"/>
                <c:pt idx="0">
                  <c:v>2010 (n=1600)</c:v>
                </c:pt>
              </c:strCache>
            </c:strRef>
          </c:tx>
          <c:invertIfNegative val="0"/>
          <c:dLbls>
            <c:delete val="1"/>
          </c:dLbls>
          <c:cat>
            <c:strRef>
              <c:f>'Ark1'!$B$1:$L$1</c:f>
              <c:strCache>
                <c:ptCount val="11"/>
                <c:pt idx="0">
                  <c:v>NTNU (Norges teknisk-naturvitenskapelige universitet)</c:v>
                </c:pt>
                <c:pt idx="1">
                  <c:v>UiO (Universitetet i Oslo)</c:v>
                </c:pt>
                <c:pt idx="2">
                  <c:v>NMBU (Norges miljø- og biovitenskapelige universitet)</c:v>
                </c:pt>
                <c:pt idx="3">
                  <c:v>UiB (Universitetet i Bergen)</c:v>
                </c:pt>
                <c:pt idx="4">
                  <c:v>UiT – Norges arktiske universitet</c:v>
                </c:pt>
                <c:pt idx="5">
                  <c:v>OsloMet – storbyuniversitetet</c:v>
                </c:pt>
                <c:pt idx="6">
                  <c:v>Handelshøyskolen BI</c:v>
                </c:pt>
                <c:pt idx="7">
                  <c:v>USN (Universitetet i Sørøst-Norge)</c:v>
                </c:pt>
                <c:pt idx="8">
                  <c:v>Annet universitet/høgskole</c:v>
                </c:pt>
                <c:pt idx="9">
                  <c:v>Alle er ca. like gode</c:v>
                </c:pt>
                <c:pt idx="10">
                  <c:v>Ikke noe inntrykk</c:v>
                </c:pt>
              </c:strCache>
            </c:strRef>
          </c:cat>
          <c:val>
            <c:numRef>
              <c:f>'Ark1'!$B$11:$L$11</c:f>
              <c:numCache>
                <c:formatCode>0%</c:formatCode>
                <c:ptCount val="11"/>
                <c:pt idx="0">
                  <c:v>0.38</c:v>
                </c:pt>
                <c:pt idx="1">
                  <c:v>0.22</c:v>
                </c:pt>
                <c:pt idx="2">
                  <c:v>0.02</c:v>
                </c:pt>
                <c:pt idx="3">
                  <c:v>0.03</c:v>
                </c:pt>
                <c:pt idx="4">
                  <c:v>0.01</c:v>
                </c:pt>
                <c:pt idx="9">
                  <c:v>0.1</c:v>
                </c:pt>
                <c:pt idx="10">
                  <c:v>0.24</c:v>
                </c:pt>
              </c:numCache>
            </c:numRef>
          </c:val>
          <c:extLst>
            <c:ext xmlns:c16="http://schemas.microsoft.com/office/drawing/2014/chart" uri="{C3380CC4-5D6E-409C-BE32-E72D297353CC}">
              <c16:uniqueId val="{00000009-E019-4A74-A577-BA8B15A30FC5}"/>
            </c:ext>
          </c:extLst>
        </c:ser>
        <c:ser>
          <c:idx val="10"/>
          <c:order val="10"/>
          <c:tx>
            <c:strRef>
              <c:f>'Ark1'!$A$12</c:f>
              <c:strCache>
                <c:ptCount val="1"/>
                <c:pt idx="0">
                  <c:v>2009 (n=1599)</c:v>
                </c:pt>
              </c:strCache>
            </c:strRef>
          </c:tx>
          <c:invertIfNegative val="0"/>
          <c:dLbls>
            <c:delete val="1"/>
          </c:dLbls>
          <c:cat>
            <c:strRef>
              <c:f>'Ark1'!$B$1:$L$1</c:f>
              <c:strCache>
                <c:ptCount val="11"/>
                <c:pt idx="0">
                  <c:v>NTNU (Norges teknisk-naturvitenskapelige universitet)</c:v>
                </c:pt>
                <c:pt idx="1">
                  <c:v>UiO (Universitetet i Oslo)</c:v>
                </c:pt>
                <c:pt idx="2">
                  <c:v>NMBU (Norges miljø- og biovitenskapelige universitet)</c:v>
                </c:pt>
                <c:pt idx="3">
                  <c:v>UiB (Universitetet i Bergen)</c:v>
                </c:pt>
                <c:pt idx="4">
                  <c:v>UiT – Norges arktiske universitet</c:v>
                </c:pt>
                <c:pt idx="5">
                  <c:v>OsloMet – storbyuniversitetet</c:v>
                </c:pt>
                <c:pt idx="6">
                  <c:v>Handelshøyskolen BI</c:v>
                </c:pt>
                <c:pt idx="7">
                  <c:v>USN (Universitetet i Sørøst-Norge)</c:v>
                </c:pt>
                <c:pt idx="8">
                  <c:v>Annet universitet/høgskole</c:v>
                </c:pt>
                <c:pt idx="9">
                  <c:v>Alle er ca. like gode</c:v>
                </c:pt>
                <c:pt idx="10">
                  <c:v>Ikke noe inntrykk</c:v>
                </c:pt>
              </c:strCache>
            </c:strRef>
          </c:cat>
          <c:val>
            <c:numRef>
              <c:f>'Ark1'!$B$12:$L$12</c:f>
              <c:numCache>
                <c:formatCode>0%</c:formatCode>
                <c:ptCount val="11"/>
                <c:pt idx="0">
                  <c:v>0.34</c:v>
                </c:pt>
                <c:pt idx="1">
                  <c:v>0.26</c:v>
                </c:pt>
                <c:pt idx="2">
                  <c:v>0.02</c:v>
                </c:pt>
                <c:pt idx="3">
                  <c:v>0.03</c:v>
                </c:pt>
                <c:pt idx="4">
                  <c:v>0.01</c:v>
                </c:pt>
                <c:pt idx="9">
                  <c:v>0.09</c:v>
                </c:pt>
                <c:pt idx="10">
                  <c:v>0.24</c:v>
                </c:pt>
              </c:numCache>
            </c:numRef>
          </c:val>
          <c:extLst>
            <c:ext xmlns:c16="http://schemas.microsoft.com/office/drawing/2014/chart" uri="{C3380CC4-5D6E-409C-BE32-E72D297353CC}">
              <c16:uniqueId val="{0000000A-E019-4A74-A577-BA8B15A30FC5}"/>
            </c:ext>
          </c:extLst>
        </c:ser>
        <c:ser>
          <c:idx val="11"/>
          <c:order val="11"/>
          <c:tx>
            <c:strRef>
              <c:f>'Ark1'!$A$13</c:f>
              <c:strCache>
                <c:ptCount val="1"/>
                <c:pt idx="0">
                  <c:v>2008 (n=1981)</c:v>
                </c:pt>
              </c:strCache>
            </c:strRef>
          </c:tx>
          <c:invertIfNegative val="0"/>
          <c:dLbls>
            <c:delete val="1"/>
          </c:dLbls>
          <c:cat>
            <c:strRef>
              <c:f>'Ark1'!$B$1:$L$1</c:f>
              <c:strCache>
                <c:ptCount val="11"/>
                <c:pt idx="0">
                  <c:v>NTNU (Norges teknisk-naturvitenskapelige universitet)</c:v>
                </c:pt>
                <c:pt idx="1">
                  <c:v>UiO (Universitetet i Oslo)</c:v>
                </c:pt>
                <c:pt idx="2">
                  <c:v>NMBU (Norges miljø- og biovitenskapelige universitet)</c:v>
                </c:pt>
                <c:pt idx="3">
                  <c:v>UiB (Universitetet i Bergen)</c:v>
                </c:pt>
                <c:pt idx="4">
                  <c:v>UiT – Norges arktiske universitet</c:v>
                </c:pt>
                <c:pt idx="5">
                  <c:v>OsloMet – storbyuniversitetet</c:v>
                </c:pt>
                <c:pt idx="6">
                  <c:v>Handelshøyskolen BI</c:v>
                </c:pt>
                <c:pt idx="7">
                  <c:v>USN (Universitetet i Sørøst-Norge)</c:v>
                </c:pt>
                <c:pt idx="8">
                  <c:v>Annet universitet/høgskole</c:v>
                </c:pt>
                <c:pt idx="9">
                  <c:v>Alle er ca. like gode</c:v>
                </c:pt>
                <c:pt idx="10">
                  <c:v>Ikke noe inntrykk</c:v>
                </c:pt>
              </c:strCache>
            </c:strRef>
          </c:cat>
          <c:val>
            <c:numRef>
              <c:f>'Ark1'!$B$13:$L$13</c:f>
              <c:numCache>
                <c:formatCode>0%</c:formatCode>
                <c:ptCount val="11"/>
                <c:pt idx="0">
                  <c:v>0.38</c:v>
                </c:pt>
                <c:pt idx="1">
                  <c:v>0.21</c:v>
                </c:pt>
                <c:pt idx="2">
                  <c:v>0.02</c:v>
                </c:pt>
                <c:pt idx="3">
                  <c:v>0.03</c:v>
                </c:pt>
                <c:pt idx="4">
                  <c:v>0.01</c:v>
                </c:pt>
                <c:pt idx="9">
                  <c:v>0.1</c:v>
                </c:pt>
                <c:pt idx="10">
                  <c:v>0.25</c:v>
                </c:pt>
              </c:numCache>
            </c:numRef>
          </c:val>
          <c:extLst>
            <c:ext xmlns:c16="http://schemas.microsoft.com/office/drawing/2014/chart" uri="{C3380CC4-5D6E-409C-BE32-E72D297353CC}">
              <c16:uniqueId val="{0000000B-E019-4A74-A577-BA8B15A30FC5}"/>
            </c:ext>
          </c:extLst>
        </c:ser>
        <c:dLbls>
          <c:showLegendKey val="0"/>
          <c:showVal val="1"/>
          <c:showCatName val="0"/>
          <c:showSerName val="0"/>
          <c:showPercent val="0"/>
          <c:showBubbleSize val="0"/>
        </c:dLbls>
        <c:gapWidth val="75"/>
        <c:axId val="1493418000"/>
        <c:axId val="1493419088"/>
      </c:barChart>
      <c:catAx>
        <c:axId val="1493418000"/>
        <c:scaling>
          <c:orientation val="maxMin"/>
        </c:scaling>
        <c:delete val="0"/>
        <c:axPos val="l"/>
        <c:numFmt formatCode="General" sourceLinked="0"/>
        <c:majorTickMark val="out"/>
        <c:minorTickMark val="none"/>
        <c:tickLblPos val="nextTo"/>
        <c:txPr>
          <a:bodyPr/>
          <a:lstStyle/>
          <a:p>
            <a:pPr>
              <a:defRPr sz="800"/>
            </a:pPr>
            <a:endParaRPr lang="nb-NO"/>
          </a:p>
        </c:txPr>
        <c:crossAx val="1493419088"/>
        <c:crosses val="autoZero"/>
        <c:auto val="1"/>
        <c:lblAlgn val="ctr"/>
        <c:lblOffset val="100"/>
        <c:noMultiLvlLbl val="0"/>
      </c:catAx>
      <c:valAx>
        <c:axId val="1493419088"/>
        <c:scaling>
          <c:orientation val="minMax"/>
        </c:scaling>
        <c:delete val="0"/>
        <c:axPos val="b"/>
        <c:majorGridlines/>
        <c:numFmt formatCode="0%" sourceLinked="1"/>
        <c:majorTickMark val="out"/>
        <c:minorTickMark val="none"/>
        <c:tickLblPos val="nextTo"/>
        <c:txPr>
          <a:bodyPr/>
          <a:lstStyle/>
          <a:p>
            <a:pPr>
              <a:defRPr sz="1200"/>
            </a:pPr>
            <a:endParaRPr lang="nb-NO"/>
          </a:p>
        </c:txPr>
        <c:crossAx val="1493418000"/>
        <c:crosses val="max"/>
        <c:crossBetween val="between"/>
      </c:valAx>
    </c:plotArea>
    <c:legend>
      <c:legendPos val="b"/>
      <c:layout>
        <c:manualLayout>
          <c:xMode val="edge"/>
          <c:yMode val="edge"/>
          <c:x val="0"/>
          <c:y val="0.87740238882168964"/>
          <c:w val="1"/>
          <c:h val="0.12259761117831039"/>
        </c:manualLayout>
      </c:layout>
      <c:overlay val="0"/>
      <c:txPr>
        <a:bodyPr/>
        <a:lstStyle/>
        <a:p>
          <a:pPr>
            <a:defRPr sz="1100"/>
          </a:pPr>
          <a:endParaRPr lang="nb-NO"/>
        </a:p>
      </c:txPr>
    </c:legend>
    <c:plotVisOnly val="1"/>
    <c:dispBlanksAs val="gap"/>
    <c:showDLblsOverMax val="0"/>
  </c:chart>
  <c:txPr>
    <a:bodyPr/>
    <a:lstStyle/>
    <a:p>
      <a:pPr>
        <a:defRPr sz="1800"/>
      </a:pPr>
      <a:endParaRPr lang="nb-NO"/>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0.37034216177523266"/>
          <c:y val="3.6605657237936774E-2"/>
          <c:w val="0.58810080208505411"/>
          <c:h val="0.79297182316723203"/>
        </c:manualLayout>
      </c:layout>
      <c:barChart>
        <c:barDir val="bar"/>
        <c:grouping val="percentStacked"/>
        <c:varyColors val="0"/>
        <c:ser>
          <c:idx val="0"/>
          <c:order val="0"/>
          <c:tx>
            <c:strRef>
              <c:f>'Ark1'!$A$2</c:f>
              <c:strCache>
                <c:ptCount val="1"/>
                <c:pt idx="0">
                  <c:v>1 - svært uviktig</c:v>
                </c:pt>
              </c:strCache>
            </c:strRef>
          </c:tx>
          <c:spPr>
            <a:solidFill>
              <a:srgbClr val="C00000"/>
            </a:solidFill>
          </c:spPr>
          <c:invertIfNegative val="0"/>
          <c:dLbls>
            <c:spPr>
              <a:noFill/>
              <a:ln>
                <a:noFill/>
              </a:ln>
              <a:effectLst/>
            </c:spPr>
            <c:txPr>
              <a:bodyPr wrap="square" lIns="38100" tIns="19050" rIns="38100" bIns="19050" anchor="ctr">
                <a:spAutoFit/>
              </a:bodyPr>
              <a:lstStyle/>
              <a:p>
                <a:pPr>
                  <a:defRPr sz="800"/>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'Ark1'!$B$1:$M$1</c:f>
              <c:strCache>
                <c:ptCount val="12"/>
                <c:pt idx="0">
                  <c:v>Pedagogiske fag (n=64)</c:v>
                </c:pt>
                <c:pt idx="1">
                  <c:v>Medisin, odontologi, helse- og sosialfag (n=181)</c:v>
                </c:pt>
                <c:pt idx="2">
                  <c:v>Lærer- og lektorutdanning (n=51)</c:v>
                </c:pt>
                <c:pt idx="3">
                  <c:v>Mediefag, bibliotekfag og journalistfag (n=13)</c:v>
                </c:pt>
                <c:pt idx="4">
                  <c:v>Økonomi og administrasjon (n=76)</c:v>
                </c:pt>
                <c:pt idx="5">
                  <c:v>Estetiske fag, kunst- og musikkfag (n=25)</c:v>
                </c:pt>
                <c:pt idx="6">
                  <c:v>Samfunnsfag, psykologi (n=383)</c:v>
                </c:pt>
                <c:pt idx="7">
                  <c:v>Matematikk og naturfag (n=76)</c:v>
                </c:pt>
                <c:pt idx="8">
                  <c:v>Juridiske fag, rettsvitenskap, politi (n=162)</c:v>
                </c:pt>
                <c:pt idx="9">
                  <c:v>Informasjonsteknologi og informatikk (n=128)</c:v>
                </c:pt>
                <c:pt idx="10">
                  <c:v>Språk, litteratur (n=135)</c:v>
                </c:pt>
                <c:pt idx="11">
                  <c:v>Historie, religion, idéfag (n=86)</c:v>
                </c:pt>
              </c:strCache>
            </c:strRef>
          </c:cat>
          <c:val>
            <c:numRef>
              <c:f>'Ark1'!$B$2:$M$2</c:f>
              <c:numCache>
                <c:formatCode>0%</c:formatCode>
                <c:ptCount val="12"/>
                <c:pt idx="1">
                  <c:v>1.6574585635359115E-2</c:v>
                </c:pt>
                <c:pt idx="2">
                  <c:v>1.9607843137254902E-2</c:v>
                </c:pt>
                <c:pt idx="4">
                  <c:v>3.9473684210526314E-2</c:v>
                </c:pt>
                <c:pt idx="6">
                  <c:v>2.8720626631853787E-2</c:v>
                </c:pt>
                <c:pt idx="8">
                  <c:v>3.0864197530864196E-2</c:v>
                </c:pt>
                <c:pt idx="9">
                  <c:v>2.34375E-2</c:v>
                </c:pt>
                <c:pt idx="10">
                  <c:v>7.407407407407407E-2</c:v>
                </c:pt>
                <c:pt idx="11">
                  <c:v>4.6511627906976744E-2</c:v>
                </c:pt>
              </c:numCache>
            </c:numRef>
          </c:val>
          <c:extLst>
            <c:ext xmlns:c16="http://schemas.microsoft.com/office/drawing/2014/chart" uri="{C3380CC4-5D6E-409C-BE32-E72D297353CC}">
              <c16:uniqueId val="{00000000-0360-4843-BA62-93A5B5C99C80}"/>
            </c:ext>
          </c:extLst>
        </c:ser>
        <c:ser>
          <c:idx val="1"/>
          <c:order val="1"/>
          <c:tx>
            <c:strRef>
              <c:f>'Ark1'!$A$3</c:f>
              <c:strCache>
                <c:ptCount val="1"/>
                <c:pt idx="0">
                  <c:v>2</c:v>
                </c:pt>
              </c:strCache>
            </c:strRef>
          </c:tx>
          <c:spPr>
            <a:solidFill>
              <a:srgbClr val="EB5C24"/>
            </a:solidFill>
          </c:spPr>
          <c:invertIfNegative val="0"/>
          <c:dLbls>
            <c:spPr>
              <a:noFill/>
              <a:ln>
                <a:noFill/>
              </a:ln>
              <a:effectLst/>
            </c:spPr>
            <c:txPr>
              <a:bodyPr/>
              <a:lstStyle/>
              <a:p>
                <a:pPr algn="ctr">
                  <a:defRPr lang="nb-NO" sz="800" b="0" i="0" u="none" strike="noStrike" kern="1200" baseline="0">
                    <a:solidFill>
                      <a:prstClr val="black"/>
                    </a:solidFill>
                    <a:latin typeface="+mn-lt"/>
                    <a:ea typeface="+mn-ea"/>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'Ark1'!$B$1:$M$1</c:f>
              <c:strCache>
                <c:ptCount val="12"/>
                <c:pt idx="0">
                  <c:v>Pedagogiske fag (n=64)</c:v>
                </c:pt>
                <c:pt idx="1">
                  <c:v>Medisin, odontologi, helse- og sosialfag (n=181)</c:v>
                </c:pt>
                <c:pt idx="2">
                  <c:v>Lærer- og lektorutdanning (n=51)</c:v>
                </c:pt>
                <c:pt idx="3">
                  <c:v>Mediefag, bibliotekfag og journalistfag (n=13)</c:v>
                </c:pt>
                <c:pt idx="4">
                  <c:v>Økonomi og administrasjon (n=76)</c:v>
                </c:pt>
                <c:pt idx="5">
                  <c:v>Estetiske fag, kunst- og musikkfag (n=25)</c:v>
                </c:pt>
                <c:pt idx="6">
                  <c:v>Samfunnsfag, psykologi (n=383)</c:v>
                </c:pt>
                <c:pt idx="7">
                  <c:v>Matematikk og naturfag (n=76)</c:v>
                </c:pt>
                <c:pt idx="8">
                  <c:v>Juridiske fag, rettsvitenskap, politi (n=162)</c:v>
                </c:pt>
                <c:pt idx="9">
                  <c:v>Informasjonsteknologi og informatikk (n=128)</c:v>
                </c:pt>
                <c:pt idx="10">
                  <c:v>Språk, litteratur (n=135)</c:v>
                </c:pt>
                <c:pt idx="11">
                  <c:v>Historie, religion, idéfag (n=86)</c:v>
                </c:pt>
              </c:strCache>
            </c:strRef>
          </c:cat>
          <c:val>
            <c:numRef>
              <c:f>'Ark1'!$B$3:$M$3</c:f>
              <c:numCache>
                <c:formatCode>0%</c:formatCode>
                <c:ptCount val="12"/>
                <c:pt idx="0">
                  <c:v>1.5625E-2</c:v>
                </c:pt>
                <c:pt idx="1">
                  <c:v>4.4198895027624301E-2</c:v>
                </c:pt>
                <c:pt idx="3">
                  <c:v>7.6923076923076927E-2</c:v>
                </c:pt>
                <c:pt idx="4">
                  <c:v>0.10526315789473684</c:v>
                </c:pt>
                <c:pt idx="5">
                  <c:v>0.04</c:v>
                </c:pt>
                <c:pt idx="6">
                  <c:v>7.0496083550913843E-2</c:v>
                </c:pt>
                <c:pt idx="7">
                  <c:v>0.10526315789473684</c:v>
                </c:pt>
                <c:pt idx="8">
                  <c:v>8.6419753086419748E-2</c:v>
                </c:pt>
                <c:pt idx="9">
                  <c:v>8.59375E-2</c:v>
                </c:pt>
                <c:pt idx="10">
                  <c:v>7.407407407407407E-2</c:v>
                </c:pt>
                <c:pt idx="11">
                  <c:v>3.4883720930232558E-2</c:v>
                </c:pt>
              </c:numCache>
            </c:numRef>
          </c:val>
          <c:extLst>
            <c:ext xmlns:c16="http://schemas.microsoft.com/office/drawing/2014/chart" uri="{C3380CC4-5D6E-409C-BE32-E72D297353CC}">
              <c16:uniqueId val="{00000001-0360-4843-BA62-93A5B5C99C80}"/>
            </c:ext>
          </c:extLst>
        </c:ser>
        <c:ser>
          <c:idx val="2"/>
          <c:order val="2"/>
          <c:tx>
            <c:strRef>
              <c:f>'Ark1'!$A$4</c:f>
              <c:strCache>
                <c:ptCount val="1"/>
                <c:pt idx="0">
                  <c:v>3</c:v>
                </c:pt>
              </c:strCache>
            </c:strRef>
          </c:tx>
          <c:spPr>
            <a:solidFill>
              <a:srgbClr val="FFC000"/>
            </a:solidFill>
          </c:spPr>
          <c:invertIfNegative val="0"/>
          <c:dLbls>
            <c:spPr>
              <a:noFill/>
              <a:ln>
                <a:noFill/>
              </a:ln>
              <a:effectLst/>
            </c:spPr>
            <c:txPr>
              <a:bodyPr/>
              <a:lstStyle/>
              <a:p>
                <a:pPr algn="ctr">
                  <a:defRPr lang="nb-NO" sz="1200" b="0" i="0" u="none" strike="noStrike" kern="1200" baseline="0">
                    <a:solidFill>
                      <a:prstClr val="black"/>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'Ark1'!$B$1:$M$1</c:f>
              <c:strCache>
                <c:ptCount val="12"/>
                <c:pt idx="0">
                  <c:v>Pedagogiske fag (n=64)</c:v>
                </c:pt>
                <c:pt idx="1">
                  <c:v>Medisin, odontologi, helse- og sosialfag (n=181)</c:v>
                </c:pt>
                <c:pt idx="2">
                  <c:v>Lærer- og lektorutdanning (n=51)</c:v>
                </c:pt>
                <c:pt idx="3">
                  <c:v>Mediefag, bibliotekfag og journalistfag (n=13)</c:v>
                </c:pt>
                <c:pt idx="4">
                  <c:v>Økonomi og administrasjon (n=76)</c:v>
                </c:pt>
                <c:pt idx="5">
                  <c:v>Estetiske fag, kunst- og musikkfag (n=25)</c:v>
                </c:pt>
                <c:pt idx="6">
                  <c:v>Samfunnsfag, psykologi (n=383)</c:v>
                </c:pt>
                <c:pt idx="7">
                  <c:v>Matematikk og naturfag (n=76)</c:v>
                </c:pt>
                <c:pt idx="8">
                  <c:v>Juridiske fag, rettsvitenskap, politi (n=162)</c:v>
                </c:pt>
                <c:pt idx="9">
                  <c:v>Informasjonsteknologi og informatikk (n=128)</c:v>
                </c:pt>
                <c:pt idx="10">
                  <c:v>Språk, litteratur (n=135)</c:v>
                </c:pt>
                <c:pt idx="11">
                  <c:v>Historie, religion, idéfag (n=86)</c:v>
                </c:pt>
              </c:strCache>
            </c:strRef>
          </c:cat>
          <c:val>
            <c:numRef>
              <c:f>'Ark1'!$B$4:$M$4</c:f>
              <c:numCache>
                <c:formatCode>0%</c:formatCode>
                <c:ptCount val="12"/>
                <c:pt idx="0">
                  <c:v>0.15625</c:v>
                </c:pt>
                <c:pt idx="1">
                  <c:v>0.19889502762430941</c:v>
                </c:pt>
                <c:pt idx="2">
                  <c:v>0.15686274509803921</c:v>
                </c:pt>
                <c:pt idx="3">
                  <c:v>0.23076923076923075</c:v>
                </c:pt>
                <c:pt idx="4">
                  <c:v>0.15789473684210525</c:v>
                </c:pt>
                <c:pt idx="5">
                  <c:v>0.28000000000000003</c:v>
                </c:pt>
                <c:pt idx="6">
                  <c:v>0.16971279373368145</c:v>
                </c:pt>
                <c:pt idx="7">
                  <c:v>0.10526315789473684</c:v>
                </c:pt>
                <c:pt idx="8">
                  <c:v>0.19753086419753085</c:v>
                </c:pt>
                <c:pt idx="9">
                  <c:v>0.21875</c:v>
                </c:pt>
                <c:pt idx="10">
                  <c:v>0.23703703703703705</c:v>
                </c:pt>
                <c:pt idx="11">
                  <c:v>0.24418604651162787</c:v>
                </c:pt>
              </c:numCache>
            </c:numRef>
          </c:val>
          <c:extLst>
            <c:ext xmlns:c16="http://schemas.microsoft.com/office/drawing/2014/chart" uri="{C3380CC4-5D6E-409C-BE32-E72D297353CC}">
              <c16:uniqueId val="{00000002-0360-4843-BA62-93A5B5C99C80}"/>
            </c:ext>
          </c:extLst>
        </c:ser>
        <c:ser>
          <c:idx val="3"/>
          <c:order val="3"/>
          <c:tx>
            <c:strRef>
              <c:f>'Ark1'!$A$5</c:f>
              <c:strCache>
                <c:ptCount val="1"/>
                <c:pt idx="0">
                  <c:v>4</c:v>
                </c:pt>
              </c:strCache>
            </c:strRef>
          </c:tx>
          <c:spPr>
            <a:solidFill>
              <a:srgbClr val="92D050"/>
            </a:solidFill>
          </c:spPr>
          <c:invertIfNegative val="0"/>
          <c:dLbls>
            <c:dLbl>
              <c:idx val="8"/>
              <c:layout>
                <c:manualLayout>
                  <c:x val="-7.459207459207459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360-4843-BA62-93A5B5C99C80}"/>
                </c:ext>
              </c:extLst>
            </c:dLbl>
            <c:spPr>
              <a:noFill/>
              <a:ln>
                <a:noFill/>
              </a:ln>
              <a:effectLst/>
            </c:spPr>
            <c:txPr>
              <a:bodyPr/>
              <a:lstStyle/>
              <a:p>
                <a:pPr algn="ctr">
                  <a:defRPr lang="nb-NO" sz="1200" b="0" i="0" u="none" strike="noStrike" kern="1200" baseline="0">
                    <a:solidFill>
                      <a:prstClr val="black"/>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'Ark1'!$B$1:$M$1</c:f>
              <c:strCache>
                <c:ptCount val="12"/>
                <c:pt idx="0">
                  <c:v>Pedagogiske fag (n=64)</c:v>
                </c:pt>
                <c:pt idx="1">
                  <c:v>Medisin, odontologi, helse- og sosialfag (n=181)</c:v>
                </c:pt>
                <c:pt idx="2">
                  <c:v>Lærer- og lektorutdanning (n=51)</c:v>
                </c:pt>
                <c:pt idx="3">
                  <c:v>Mediefag, bibliotekfag og journalistfag (n=13)</c:v>
                </c:pt>
                <c:pt idx="4">
                  <c:v>Økonomi og administrasjon (n=76)</c:v>
                </c:pt>
                <c:pt idx="5">
                  <c:v>Estetiske fag, kunst- og musikkfag (n=25)</c:v>
                </c:pt>
                <c:pt idx="6">
                  <c:v>Samfunnsfag, psykologi (n=383)</c:v>
                </c:pt>
                <c:pt idx="7">
                  <c:v>Matematikk og naturfag (n=76)</c:v>
                </c:pt>
                <c:pt idx="8">
                  <c:v>Juridiske fag, rettsvitenskap, politi (n=162)</c:v>
                </c:pt>
                <c:pt idx="9">
                  <c:v>Informasjonsteknologi og informatikk (n=128)</c:v>
                </c:pt>
                <c:pt idx="10">
                  <c:v>Språk, litteratur (n=135)</c:v>
                </c:pt>
                <c:pt idx="11">
                  <c:v>Historie, religion, idéfag (n=86)</c:v>
                </c:pt>
              </c:strCache>
            </c:strRef>
          </c:cat>
          <c:val>
            <c:numRef>
              <c:f>'Ark1'!$B$5:$M$5</c:f>
              <c:numCache>
                <c:formatCode>0%</c:formatCode>
                <c:ptCount val="12"/>
                <c:pt idx="0">
                  <c:v>0.359375</c:v>
                </c:pt>
                <c:pt idx="1">
                  <c:v>0.27624309392265195</c:v>
                </c:pt>
                <c:pt idx="2">
                  <c:v>0.35294117647058826</c:v>
                </c:pt>
                <c:pt idx="3">
                  <c:v>0.23076923076923075</c:v>
                </c:pt>
                <c:pt idx="4">
                  <c:v>0.23684210526315788</c:v>
                </c:pt>
                <c:pt idx="5">
                  <c:v>0.16</c:v>
                </c:pt>
                <c:pt idx="6">
                  <c:v>0.28981723237597912</c:v>
                </c:pt>
                <c:pt idx="7">
                  <c:v>0.34210526315789475</c:v>
                </c:pt>
                <c:pt idx="8">
                  <c:v>0.30864197530864196</c:v>
                </c:pt>
                <c:pt idx="9">
                  <c:v>0.2578125</c:v>
                </c:pt>
                <c:pt idx="10">
                  <c:v>0.22222222222222221</c:v>
                </c:pt>
                <c:pt idx="11">
                  <c:v>0.31395348837209303</c:v>
                </c:pt>
              </c:numCache>
            </c:numRef>
          </c:val>
          <c:extLst>
            <c:ext xmlns:c16="http://schemas.microsoft.com/office/drawing/2014/chart" uri="{C3380CC4-5D6E-409C-BE32-E72D297353CC}">
              <c16:uniqueId val="{00000004-0360-4843-BA62-93A5B5C99C80}"/>
            </c:ext>
          </c:extLst>
        </c:ser>
        <c:ser>
          <c:idx val="4"/>
          <c:order val="4"/>
          <c:tx>
            <c:strRef>
              <c:f>'Ark1'!$A$6</c:f>
              <c:strCache>
                <c:ptCount val="1"/>
                <c:pt idx="0">
                  <c:v>5 - svært viktig</c:v>
                </c:pt>
              </c:strCache>
            </c:strRef>
          </c:tx>
          <c:spPr>
            <a:solidFill>
              <a:srgbClr val="00B050"/>
            </a:solidFill>
          </c:spPr>
          <c:invertIfNegative val="0"/>
          <c:dLbls>
            <c:dLbl>
              <c:idx val="10"/>
              <c:layout>
                <c:manualLayout>
                  <c:x val="9.32400932400932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360-4843-BA62-93A5B5C99C80}"/>
                </c:ext>
              </c:extLst>
            </c:dLbl>
            <c:spPr>
              <a:noFill/>
              <a:ln>
                <a:noFill/>
              </a:ln>
              <a:effectLst/>
            </c:spPr>
            <c:txPr>
              <a:bodyPr/>
              <a:lstStyle/>
              <a:p>
                <a:pPr algn="ctr">
                  <a:defRPr lang="nb-NO" sz="1200" b="0" i="0" u="none" strike="noStrike" kern="1200" baseline="0">
                    <a:solidFill>
                      <a:prstClr val="black"/>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'Ark1'!$B$1:$M$1</c:f>
              <c:strCache>
                <c:ptCount val="12"/>
                <c:pt idx="0">
                  <c:v>Pedagogiske fag (n=64)</c:v>
                </c:pt>
                <c:pt idx="1">
                  <c:v>Medisin, odontologi, helse- og sosialfag (n=181)</c:v>
                </c:pt>
                <c:pt idx="2">
                  <c:v>Lærer- og lektorutdanning (n=51)</c:v>
                </c:pt>
                <c:pt idx="3">
                  <c:v>Mediefag, bibliotekfag og journalistfag (n=13)</c:v>
                </c:pt>
                <c:pt idx="4">
                  <c:v>Økonomi og administrasjon (n=76)</c:v>
                </c:pt>
                <c:pt idx="5">
                  <c:v>Estetiske fag, kunst- og musikkfag (n=25)</c:v>
                </c:pt>
                <c:pt idx="6">
                  <c:v>Samfunnsfag, psykologi (n=383)</c:v>
                </c:pt>
                <c:pt idx="7">
                  <c:v>Matematikk og naturfag (n=76)</c:v>
                </c:pt>
                <c:pt idx="8">
                  <c:v>Juridiske fag, rettsvitenskap, politi (n=162)</c:v>
                </c:pt>
                <c:pt idx="9">
                  <c:v>Informasjonsteknologi og informatikk (n=128)</c:v>
                </c:pt>
                <c:pt idx="10">
                  <c:v>Språk, litteratur (n=135)</c:v>
                </c:pt>
                <c:pt idx="11">
                  <c:v>Historie, religion, idéfag (n=86)</c:v>
                </c:pt>
              </c:strCache>
            </c:strRef>
          </c:cat>
          <c:val>
            <c:numRef>
              <c:f>'Ark1'!$B$6:$M$6</c:f>
              <c:numCache>
                <c:formatCode>0%</c:formatCode>
                <c:ptCount val="12"/>
                <c:pt idx="0">
                  <c:v>0.421875</c:v>
                </c:pt>
                <c:pt idx="1">
                  <c:v>0.40883977900552487</c:v>
                </c:pt>
                <c:pt idx="2">
                  <c:v>0.39215686274509809</c:v>
                </c:pt>
                <c:pt idx="3">
                  <c:v>0.38461538461538469</c:v>
                </c:pt>
                <c:pt idx="4">
                  <c:v>0.38157894736842107</c:v>
                </c:pt>
                <c:pt idx="5">
                  <c:v>0.36</c:v>
                </c:pt>
                <c:pt idx="6">
                  <c:v>0.35248041775456918</c:v>
                </c:pt>
                <c:pt idx="7">
                  <c:v>0.31578947368421051</c:v>
                </c:pt>
                <c:pt idx="8">
                  <c:v>0.31481481481481483</c:v>
                </c:pt>
                <c:pt idx="9">
                  <c:v>0.296875</c:v>
                </c:pt>
                <c:pt idx="10">
                  <c:v>0.26666666666666666</c:v>
                </c:pt>
                <c:pt idx="11">
                  <c:v>0.24418604651162787</c:v>
                </c:pt>
              </c:numCache>
            </c:numRef>
          </c:val>
          <c:extLst>
            <c:ext xmlns:c16="http://schemas.microsoft.com/office/drawing/2014/chart" uri="{C3380CC4-5D6E-409C-BE32-E72D297353CC}">
              <c16:uniqueId val="{00000006-0360-4843-BA62-93A5B5C99C80}"/>
            </c:ext>
          </c:extLst>
        </c:ser>
        <c:ser>
          <c:idx val="5"/>
          <c:order val="5"/>
          <c:tx>
            <c:strRef>
              <c:f>'Ark1'!$A$7</c:f>
              <c:strCache>
                <c:ptCount val="1"/>
                <c:pt idx="0">
                  <c:v>Ikke sikker</c:v>
                </c:pt>
              </c:strCache>
            </c:strRef>
          </c:tx>
          <c:spPr>
            <a:solidFill>
              <a:srgbClr val="79858D"/>
            </a:solidFill>
          </c:spPr>
          <c:invertIfNegative val="0"/>
          <c:dLbls>
            <c:delete val="1"/>
          </c:dLbls>
          <c:cat>
            <c:strRef>
              <c:f>'Ark1'!$B$1:$M$1</c:f>
              <c:strCache>
                <c:ptCount val="12"/>
                <c:pt idx="0">
                  <c:v>Pedagogiske fag (n=64)</c:v>
                </c:pt>
                <c:pt idx="1">
                  <c:v>Medisin, odontologi, helse- og sosialfag (n=181)</c:v>
                </c:pt>
                <c:pt idx="2">
                  <c:v>Lærer- og lektorutdanning (n=51)</c:v>
                </c:pt>
                <c:pt idx="3">
                  <c:v>Mediefag, bibliotekfag og journalistfag (n=13)</c:v>
                </c:pt>
                <c:pt idx="4">
                  <c:v>Økonomi og administrasjon (n=76)</c:v>
                </c:pt>
                <c:pt idx="5">
                  <c:v>Estetiske fag, kunst- og musikkfag (n=25)</c:v>
                </c:pt>
                <c:pt idx="6">
                  <c:v>Samfunnsfag, psykologi (n=383)</c:v>
                </c:pt>
                <c:pt idx="7">
                  <c:v>Matematikk og naturfag (n=76)</c:v>
                </c:pt>
                <c:pt idx="8">
                  <c:v>Juridiske fag, rettsvitenskap, politi (n=162)</c:v>
                </c:pt>
                <c:pt idx="9">
                  <c:v>Informasjonsteknologi og informatikk (n=128)</c:v>
                </c:pt>
                <c:pt idx="10">
                  <c:v>Språk, litteratur (n=135)</c:v>
                </c:pt>
                <c:pt idx="11">
                  <c:v>Historie, religion, idéfag (n=86)</c:v>
                </c:pt>
              </c:strCache>
            </c:strRef>
          </c:cat>
          <c:val>
            <c:numRef>
              <c:f>'Ark1'!$B$7:$M$7</c:f>
              <c:numCache>
                <c:formatCode>0%</c:formatCode>
                <c:ptCount val="12"/>
                <c:pt idx="0">
                  <c:v>4.6875E-2</c:v>
                </c:pt>
                <c:pt idx="1">
                  <c:v>5.5248618784530384E-2</c:v>
                </c:pt>
                <c:pt idx="2">
                  <c:v>7.8431372549019607E-2</c:v>
                </c:pt>
                <c:pt idx="3">
                  <c:v>7.6923076923076927E-2</c:v>
                </c:pt>
                <c:pt idx="4">
                  <c:v>7.8947368421052627E-2</c:v>
                </c:pt>
                <c:pt idx="5">
                  <c:v>0.16</c:v>
                </c:pt>
                <c:pt idx="6">
                  <c:v>8.8772845953002597E-2</c:v>
                </c:pt>
                <c:pt idx="7">
                  <c:v>0.13157894736842105</c:v>
                </c:pt>
                <c:pt idx="8">
                  <c:v>6.1728395061728392E-2</c:v>
                </c:pt>
                <c:pt idx="9">
                  <c:v>0.1171875</c:v>
                </c:pt>
                <c:pt idx="10">
                  <c:v>0.12592592592592591</c:v>
                </c:pt>
                <c:pt idx="11">
                  <c:v>0.11627906976744186</c:v>
                </c:pt>
              </c:numCache>
            </c:numRef>
          </c:val>
          <c:extLst>
            <c:ext xmlns:c16="http://schemas.microsoft.com/office/drawing/2014/chart" uri="{C3380CC4-5D6E-409C-BE32-E72D297353CC}">
              <c16:uniqueId val="{00000007-0360-4843-BA62-93A5B5C99C80}"/>
            </c:ext>
          </c:extLst>
        </c:ser>
        <c:dLbls>
          <c:showLegendKey val="0"/>
          <c:showVal val="1"/>
          <c:showCatName val="0"/>
          <c:showSerName val="0"/>
          <c:showPercent val="0"/>
          <c:showBubbleSize val="0"/>
        </c:dLbls>
        <c:gapWidth val="75"/>
        <c:overlap val="100"/>
        <c:axId val="1498861232"/>
        <c:axId val="1498862864"/>
      </c:barChart>
      <c:catAx>
        <c:axId val="1498861232"/>
        <c:scaling>
          <c:orientation val="maxMin"/>
        </c:scaling>
        <c:delete val="0"/>
        <c:axPos val="l"/>
        <c:numFmt formatCode="General" sourceLinked="0"/>
        <c:majorTickMark val="out"/>
        <c:minorTickMark val="none"/>
        <c:tickLblPos val="nextTo"/>
        <c:txPr>
          <a:bodyPr/>
          <a:lstStyle/>
          <a:p>
            <a:pPr>
              <a:defRPr sz="800"/>
            </a:pPr>
            <a:endParaRPr lang="nb-NO"/>
          </a:p>
        </c:txPr>
        <c:crossAx val="1498862864"/>
        <c:crosses val="autoZero"/>
        <c:auto val="1"/>
        <c:lblAlgn val="ctr"/>
        <c:lblOffset val="100"/>
        <c:noMultiLvlLbl val="0"/>
      </c:catAx>
      <c:valAx>
        <c:axId val="1498862864"/>
        <c:scaling>
          <c:orientation val="minMax"/>
        </c:scaling>
        <c:delete val="0"/>
        <c:axPos val="b"/>
        <c:majorGridlines/>
        <c:numFmt formatCode="0%" sourceLinked="1"/>
        <c:majorTickMark val="out"/>
        <c:minorTickMark val="none"/>
        <c:tickLblPos val="nextTo"/>
        <c:txPr>
          <a:bodyPr/>
          <a:lstStyle/>
          <a:p>
            <a:pPr>
              <a:defRPr sz="1200"/>
            </a:pPr>
            <a:endParaRPr lang="nb-NO"/>
          </a:p>
        </c:txPr>
        <c:crossAx val="1498861232"/>
        <c:crosses val="max"/>
        <c:crossBetween val="between"/>
      </c:valAx>
    </c:plotArea>
    <c:legend>
      <c:legendPos val="b"/>
      <c:layout>
        <c:manualLayout>
          <c:xMode val="edge"/>
          <c:yMode val="edge"/>
          <c:x val="0.1062937062937063"/>
          <c:y val="0.91365273219711685"/>
          <c:w val="0.63963408769707986"/>
          <c:h val="6.0127060604228476E-2"/>
        </c:manualLayout>
      </c:layout>
      <c:overlay val="0"/>
      <c:txPr>
        <a:bodyPr/>
        <a:lstStyle/>
        <a:p>
          <a:pPr>
            <a:defRPr sz="1100"/>
          </a:pPr>
          <a:endParaRPr lang="nb-NO"/>
        </a:p>
      </c:txPr>
    </c:legend>
    <c:plotVisOnly val="1"/>
    <c:dispBlanksAs val="gap"/>
    <c:showDLblsOverMax val="0"/>
  </c:chart>
  <c:txPr>
    <a:bodyPr/>
    <a:lstStyle/>
    <a:p>
      <a:pPr>
        <a:defRPr sz="1800"/>
      </a:pPr>
      <a:endParaRPr lang="nb-NO"/>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sz="1050" dirty="0">
                <a:latin typeface="Arial" panose="020B0604020202020204" pitchFamily="34" charset="0"/>
                <a:cs typeface="Arial" panose="020B0604020202020204" pitchFamily="34" charset="0"/>
              </a:rPr>
              <a:t>Benyttet du deg av følgende veiledningstilbud underveis i studietiden ved UiO?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Sheet1!$A$2</c:f>
              <c:strCache>
                <c:ptCount val="1"/>
                <c:pt idx="0">
                  <c:v>Ja, ved Karrieresenteret ved UiO</c:v>
                </c:pt>
              </c:strCache>
            </c:strRef>
          </c:tx>
          <c:spPr>
            <a:solidFill>
              <a:schemeClr val="accent1"/>
            </a:solidFill>
            <a:ln>
              <a:noFill/>
            </a:ln>
            <a:effectLst/>
          </c:spPr>
          <c:invertIfNegative val="0"/>
          <c:cat>
            <c:strRef>
              <c:f>Sheet1!$B$1:$E$1</c:f>
              <c:strCache>
                <c:ptCount val="4"/>
                <c:pt idx="0">
                  <c:v>Bachelor</c:v>
                </c:pt>
                <c:pt idx="1">
                  <c:v>Master</c:v>
                </c:pt>
                <c:pt idx="2">
                  <c:v>Phd</c:v>
                </c:pt>
                <c:pt idx="3">
                  <c:v>Hele fakultet</c:v>
                </c:pt>
              </c:strCache>
            </c:strRef>
          </c:cat>
          <c:val>
            <c:numRef>
              <c:f>Sheet1!$B$2:$E$2</c:f>
              <c:numCache>
                <c:formatCode>0%</c:formatCode>
                <c:ptCount val="4"/>
                <c:pt idx="0">
                  <c:v>0.18</c:v>
                </c:pt>
                <c:pt idx="1">
                  <c:v>0.26</c:v>
                </c:pt>
                <c:pt idx="2">
                  <c:v>0.17</c:v>
                </c:pt>
                <c:pt idx="3">
                  <c:v>0.23</c:v>
                </c:pt>
              </c:numCache>
            </c:numRef>
          </c:val>
          <c:extLst>
            <c:ext xmlns:c16="http://schemas.microsoft.com/office/drawing/2014/chart" uri="{C3380CC4-5D6E-409C-BE32-E72D297353CC}">
              <c16:uniqueId val="{00000000-3212-47AD-A435-F3BF299BCB0B}"/>
            </c:ext>
          </c:extLst>
        </c:ser>
        <c:ser>
          <c:idx val="1"/>
          <c:order val="1"/>
          <c:tx>
            <c:strRef>
              <c:f>Sheet1!$A$3</c:f>
              <c:strCache>
                <c:ptCount val="1"/>
                <c:pt idx="0">
                  <c:v>Ja, studieveiledning ved institutt eller fakultet</c:v>
                </c:pt>
              </c:strCache>
            </c:strRef>
          </c:tx>
          <c:spPr>
            <a:solidFill>
              <a:schemeClr val="accent2"/>
            </a:solidFill>
            <a:ln>
              <a:noFill/>
            </a:ln>
            <a:effectLst/>
          </c:spPr>
          <c:invertIfNegative val="0"/>
          <c:cat>
            <c:strRef>
              <c:f>Sheet1!$B$1:$E$1</c:f>
              <c:strCache>
                <c:ptCount val="4"/>
                <c:pt idx="0">
                  <c:v>Bachelor</c:v>
                </c:pt>
                <c:pt idx="1">
                  <c:v>Master</c:v>
                </c:pt>
                <c:pt idx="2">
                  <c:v>Phd</c:v>
                </c:pt>
                <c:pt idx="3">
                  <c:v>Hele fakultet</c:v>
                </c:pt>
              </c:strCache>
            </c:strRef>
          </c:cat>
          <c:val>
            <c:numRef>
              <c:f>Sheet1!$B$3:$E$3</c:f>
              <c:numCache>
                <c:formatCode>0%</c:formatCode>
                <c:ptCount val="4"/>
                <c:pt idx="0">
                  <c:v>7.0000000000000007E-2</c:v>
                </c:pt>
                <c:pt idx="1">
                  <c:v>0.06</c:v>
                </c:pt>
                <c:pt idx="2">
                  <c:v>0.03</c:v>
                </c:pt>
                <c:pt idx="3">
                  <c:v>0.06</c:v>
                </c:pt>
              </c:numCache>
            </c:numRef>
          </c:val>
          <c:extLst>
            <c:ext xmlns:c16="http://schemas.microsoft.com/office/drawing/2014/chart" uri="{C3380CC4-5D6E-409C-BE32-E72D297353CC}">
              <c16:uniqueId val="{00000001-3212-47AD-A435-F3BF299BCB0B}"/>
            </c:ext>
          </c:extLst>
        </c:ser>
        <c:ser>
          <c:idx val="2"/>
          <c:order val="2"/>
          <c:tx>
            <c:strRef>
              <c:f>Sheet1!$A$4</c:f>
              <c:strCache>
                <c:ptCount val="1"/>
                <c:pt idx="0">
                  <c:v>Begge</c:v>
                </c:pt>
              </c:strCache>
            </c:strRef>
          </c:tx>
          <c:spPr>
            <a:solidFill>
              <a:schemeClr val="accent3"/>
            </a:solidFill>
            <a:ln>
              <a:noFill/>
            </a:ln>
            <a:effectLst/>
          </c:spPr>
          <c:invertIfNegative val="0"/>
          <c:cat>
            <c:strRef>
              <c:f>Sheet1!$B$1:$E$1</c:f>
              <c:strCache>
                <c:ptCount val="4"/>
                <c:pt idx="0">
                  <c:v>Bachelor</c:v>
                </c:pt>
                <c:pt idx="1">
                  <c:v>Master</c:v>
                </c:pt>
                <c:pt idx="2">
                  <c:v>Phd</c:v>
                </c:pt>
                <c:pt idx="3">
                  <c:v>Hele fakultet</c:v>
                </c:pt>
              </c:strCache>
            </c:strRef>
          </c:cat>
          <c:val>
            <c:numRef>
              <c:f>Sheet1!$B$4:$E$4</c:f>
              <c:numCache>
                <c:formatCode>0%</c:formatCode>
                <c:ptCount val="4"/>
                <c:pt idx="0">
                  <c:v>7.0000000000000007E-2</c:v>
                </c:pt>
                <c:pt idx="1">
                  <c:v>7.0000000000000007E-2</c:v>
                </c:pt>
                <c:pt idx="2">
                  <c:v>0.03</c:v>
                </c:pt>
                <c:pt idx="3">
                  <c:v>0.06</c:v>
                </c:pt>
              </c:numCache>
            </c:numRef>
          </c:val>
          <c:extLst>
            <c:ext xmlns:c16="http://schemas.microsoft.com/office/drawing/2014/chart" uri="{C3380CC4-5D6E-409C-BE32-E72D297353CC}">
              <c16:uniqueId val="{00000002-3212-47AD-A435-F3BF299BCB0B}"/>
            </c:ext>
          </c:extLst>
        </c:ser>
        <c:ser>
          <c:idx val="3"/>
          <c:order val="3"/>
          <c:tx>
            <c:strRef>
              <c:f>Sheet1!$A$5</c:f>
              <c:strCache>
                <c:ptCount val="1"/>
                <c:pt idx="0">
                  <c:v>Nei</c:v>
                </c:pt>
              </c:strCache>
            </c:strRef>
          </c:tx>
          <c:spPr>
            <a:solidFill>
              <a:schemeClr val="accent4"/>
            </a:solidFill>
            <a:ln>
              <a:noFill/>
            </a:ln>
            <a:effectLst/>
          </c:spPr>
          <c:invertIfNegative val="0"/>
          <c:cat>
            <c:strRef>
              <c:f>Sheet1!$B$1:$E$1</c:f>
              <c:strCache>
                <c:ptCount val="4"/>
                <c:pt idx="0">
                  <c:v>Bachelor</c:v>
                </c:pt>
                <c:pt idx="1">
                  <c:v>Master</c:v>
                </c:pt>
                <c:pt idx="2">
                  <c:v>Phd</c:v>
                </c:pt>
                <c:pt idx="3">
                  <c:v>Hele fakultet</c:v>
                </c:pt>
              </c:strCache>
            </c:strRef>
          </c:cat>
          <c:val>
            <c:numRef>
              <c:f>Sheet1!$B$5:$E$5</c:f>
              <c:numCache>
                <c:formatCode>0%</c:formatCode>
                <c:ptCount val="4"/>
                <c:pt idx="0">
                  <c:v>0.62</c:v>
                </c:pt>
                <c:pt idx="1">
                  <c:v>0.55000000000000004</c:v>
                </c:pt>
                <c:pt idx="2">
                  <c:v>0.75</c:v>
                </c:pt>
                <c:pt idx="3">
                  <c:v>0.6</c:v>
                </c:pt>
              </c:numCache>
            </c:numRef>
          </c:val>
          <c:extLst>
            <c:ext xmlns:c16="http://schemas.microsoft.com/office/drawing/2014/chart" uri="{C3380CC4-5D6E-409C-BE32-E72D297353CC}">
              <c16:uniqueId val="{00000003-3212-47AD-A435-F3BF299BCB0B}"/>
            </c:ext>
          </c:extLst>
        </c:ser>
        <c:dLbls>
          <c:showLegendKey val="0"/>
          <c:showVal val="0"/>
          <c:showCatName val="0"/>
          <c:showSerName val="0"/>
          <c:showPercent val="0"/>
          <c:showBubbleSize val="0"/>
        </c:dLbls>
        <c:gapWidth val="219"/>
        <c:overlap val="-27"/>
        <c:axId val="359793160"/>
        <c:axId val="359791848"/>
      </c:barChart>
      <c:catAx>
        <c:axId val="359793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359791848"/>
        <c:crosses val="autoZero"/>
        <c:auto val="1"/>
        <c:lblAlgn val="ctr"/>
        <c:lblOffset val="100"/>
        <c:noMultiLvlLbl val="0"/>
      </c:catAx>
      <c:valAx>
        <c:axId val="3597918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359793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3848645" y="0"/>
            <a:ext cx="2944283" cy="498295"/>
          </a:xfrm>
          <a:prstGeom prst="rect">
            <a:avLst/>
          </a:prstGeom>
        </p:spPr>
        <p:txBody>
          <a:bodyPr vert="horz" lIns="91440" tIns="45720" rIns="91440" bIns="45720" rtlCol="0"/>
          <a:lstStyle>
            <a:lvl1pPr algn="r">
              <a:defRPr sz="1200"/>
            </a:lvl1pPr>
          </a:lstStyle>
          <a:p>
            <a:fld id="{B78F2518-4BC8-40AB-8673-D13D6E710EA2}" type="datetimeFigureOut">
              <a:rPr lang="nb-NO" smtClean="0"/>
              <a:t>08.07.2019</a:t>
            </a:fld>
            <a:endParaRPr lang="nb-NO"/>
          </a:p>
        </p:txBody>
      </p:sp>
      <p:sp>
        <p:nvSpPr>
          <p:cNvPr id="4" name="Footer Placeholder 3"/>
          <p:cNvSpPr>
            <a:spLocks noGrp="1"/>
          </p:cNvSpPr>
          <p:nvPr>
            <p:ph type="ftr" sz="quarter" idx="2"/>
          </p:nvPr>
        </p:nvSpPr>
        <p:spPr>
          <a:xfrm>
            <a:off x="0" y="9433107"/>
            <a:ext cx="2944283" cy="498294"/>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3848645" y="9433107"/>
            <a:ext cx="2944283" cy="498294"/>
          </a:xfrm>
          <a:prstGeom prst="rect">
            <a:avLst/>
          </a:prstGeom>
        </p:spPr>
        <p:txBody>
          <a:bodyPr vert="horz" lIns="91440" tIns="45720" rIns="91440" bIns="45720" rtlCol="0" anchor="b"/>
          <a:lstStyle>
            <a:lvl1pPr algn="r">
              <a:defRPr sz="1200"/>
            </a:lvl1pPr>
          </a:lstStyle>
          <a:p>
            <a:fld id="{4E3755D9-1EA7-4265-8EBE-3BAC92BC489F}" type="slidenum">
              <a:rPr lang="nb-NO" smtClean="0"/>
              <a:t>‹#›</a:t>
            </a:fld>
            <a:endParaRPr lang="nb-NO"/>
          </a:p>
        </p:txBody>
      </p:sp>
    </p:spTree>
    <p:extLst>
      <p:ext uri="{BB962C8B-B14F-4D97-AF65-F5344CB8AC3E}">
        <p14:creationId xmlns:p14="http://schemas.microsoft.com/office/powerpoint/2010/main" val="4654946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A1626B28-05F7-4B9A-886D-4BC25C4DD1A3}" type="datetimeFigureOut">
              <a:rPr lang="nb-NO" smtClean="0"/>
              <a:t>08.07.2019</a:t>
            </a:fld>
            <a:endParaRPr lang="nb-NO"/>
          </a:p>
        </p:txBody>
      </p:sp>
      <p:sp>
        <p:nvSpPr>
          <p:cNvPr id="4" name="Slide Image Placeholder 3"/>
          <p:cNvSpPr>
            <a:spLocks noGrp="1" noRot="1" noChangeAspect="1"/>
          </p:cNvSpPr>
          <p:nvPr>
            <p:ph type="sldImg" idx="2"/>
          </p:nvPr>
        </p:nvSpPr>
        <p:spPr>
          <a:xfrm>
            <a:off x="420688" y="1241425"/>
            <a:ext cx="5953125" cy="3351213"/>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Footer Placeholder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2BF89657-5CA7-4C25-BAF7-E81056E8CCEA}" type="slidenum">
              <a:rPr lang="nb-NO" smtClean="0"/>
              <a:t>‹#›</a:t>
            </a:fld>
            <a:endParaRPr lang="nb-NO"/>
          </a:p>
        </p:txBody>
      </p:sp>
    </p:spTree>
    <p:extLst>
      <p:ext uri="{BB962C8B-B14F-4D97-AF65-F5344CB8AC3E}">
        <p14:creationId xmlns:p14="http://schemas.microsoft.com/office/powerpoint/2010/main" val="311202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titan.uio.no/node/3030"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uio.no/studier/om/laringsmiljo/shot/index.html"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studiebarometeret.no/no"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uio.no/om/aktuelt/rektorbloggen/2019/studiebarometeret-2018.html" TargetMode="External"/><Relationship Id="rId4" Type="http://schemas.openxmlformats.org/officeDocument/2006/relationships/hyperlink" Target="http://www.studiebarometeret.no/no/student/studieprogram/1110_mnb-bios/"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uio.no/om/aktuelt/aktuelle-saker/2019/kandidatundersokelsen-enda-flere-i-fast-jobb.html"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www.uio.no/om/tall-og-fakta/kandidatundersokelsen/" TargetMode="External"/><Relationship Id="rId4" Type="http://schemas.openxmlformats.org/officeDocument/2006/relationships/hyperlink" Target="http://www.uio.no/om/aktuelt/aktuelle-saker/2019/kandidatundersokelsen-enda-flere-i-fast-jobb.html"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mn.uio.no/studier/karriere/karriereintervjuer/"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1</a:t>
            </a:fld>
            <a:endParaRPr lang="nb-NO"/>
          </a:p>
        </p:txBody>
      </p:sp>
    </p:spTree>
    <p:extLst>
      <p:ext uri="{BB962C8B-B14F-4D97-AF65-F5344CB8AC3E}">
        <p14:creationId xmlns:p14="http://schemas.microsoft.com/office/powerpoint/2010/main" val="895881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15</a:t>
            </a:fld>
            <a:endParaRPr lang="nb-NO"/>
          </a:p>
        </p:txBody>
      </p:sp>
    </p:spTree>
    <p:extLst>
      <p:ext uri="{BB962C8B-B14F-4D97-AF65-F5344CB8AC3E}">
        <p14:creationId xmlns:p14="http://schemas.microsoft.com/office/powerpoint/2010/main" val="2919402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Når det gjelder kjønnsfordeling blant søkere, er diversiteten mye større på programnivå enn på MN-fakultetsnivå, både blant søkere og blant opptatte studenter. Programmet med flest kvinner er MNM5-FARM, etterfulgt av MNB-BIOS. På veldig mange av våre andre programmer er søkermassen i mange tilfeller over 70% mannlig. Ytterpunktene her er MNB-INP, MNB-EIT og MNB-INR med over 80% mannlige søkere. Det forekommer også visse forskjeller mellom opptaksårene. </a:t>
            </a:r>
          </a:p>
          <a:p>
            <a:r>
              <a:rPr lang="nb-NO" dirty="0" smtClean="0"/>
              <a:t> </a:t>
            </a:r>
          </a:p>
          <a:p>
            <a:r>
              <a:rPr lang="nb-NO" dirty="0" smtClean="0"/>
              <a:t>På fakultetsnivå er ca. 1/3 av søkere kvinner (diagram 4) og den fordeling er stort sett beholdt i alle aldersgrupper.</a:t>
            </a:r>
          </a:p>
        </p:txBody>
      </p:sp>
      <p:sp>
        <p:nvSpPr>
          <p:cNvPr id="4" name="Slide Number Placeholder 3"/>
          <p:cNvSpPr>
            <a:spLocks noGrp="1"/>
          </p:cNvSpPr>
          <p:nvPr>
            <p:ph type="sldNum" sz="quarter" idx="10"/>
          </p:nvPr>
        </p:nvSpPr>
        <p:spPr/>
        <p:txBody>
          <a:bodyPr/>
          <a:lstStyle/>
          <a:p>
            <a:fld id="{2BF89657-5CA7-4C25-BAF7-E81056E8CCEA}" type="slidenum">
              <a:rPr lang="nb-NO" smtClean="0"/>
              <a:t>16</a:t>
            </a:fld>
            <a:endParaRPr lang="nb-NO"/>
          </a:p>
        </p:txBody>
      </p:sp>
    </p:spTree>
    <p:extLst>
      <p:ext uri="{BB962C8B-B14F-4D97-AF65-F5344CB8AC3E}">
        <p14:creationId xmlns:p14="http://schemas.microsoft.com/office/powerpoint/2010/main" val="1317836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smtClean="0"/>
              <a:t>Ordinær vs. Førstegangsvitnemål:</a:t>
            </a:r>
          </a:p>
          <a:p>
            <a:r>
              <a:rPr lang="nb-NO" dirty="0" smtClean="0"/>
              <a:t>Førstegangssøkere på MN-fakultet utgjør 1/3 av søkermassen. Med unntak av MNM5-Farmasi (spesielt i 2018 der førstegangsvitnemålssøkere utgjør nesten halvparten) og MNB-MENT, MNB-FAS og MNB-BIOS i 2018 (der førstegangsvitnemålssøkere utgjør ca. 40%) stemmer programfordelte tall overens med fordelingen på fakultetet, der ca. 20-30% er førstegangsvitnemålssøkere.  Det er viktig å poengtere at disse kvotene er fordelt med 50% hver i opptaksrunde, slik at halvparten av studieplasser settes av for hver av kvotene. </a:t>
            </a:r>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17</a:t>
            </a:fld>
            <a:endParaRPr lang="nb-NO"/>
          </a:p>
        </p:txBody>
      </p:sp>
    </p:spTree>
    <p:extLst>
      <p:ext uri="{BB962C8B-B14F-4D97-AF65-F5344CB8AC3E}">
        <p14:creationId xmlns:p14="http://schemas.microsoft.com/office/powerpoint/2010/main" val="2649058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5B3D8EFE-216C-FA41-B0EC-19250690C629}" type="slidenum">
              <a:rPr lang="en-US"/>
              <a:pPr/>
              <a:t>18</a:t>
            </a:fld>
            <a:endParaRPr lang="en-US"/>
          </a:p>
        </p:txBody>
      </p:sp>
      <p:sp>
        <p:nvSpPr>
          <p:cNvPr id="17411" name="Rectangle 2"/>
          <p:cNvSpPr>
            <a:spLocks noGrp="1" noRot="1" noChangeAspect="1" noChangeArrowheads="1" noTextEdit="1"/>
          </p:cNvSpPr>
          <p:nvPr>
            <p:ph type="sldImg"/>
          </p:nvPr>
        </p:nvSpPr>
        <p:spPr>
          <a:xfrm>
            <a:off x="382588" y="685800"/>
            <a:ext cx="6092825" cy="3429000"/>
          </a:xfrm>
          <a:ln/>
        </p:spPr>
      </p:sp>
      <p:sp>
        <p:nvSpPr>
          <p:cNvPr id="17412" name="Rectangle 3"/>
          <p:cNvSpPr>
            <a:spLocks noGrp="1" noChangeArrowheads="1"/>
          </p:cNvSpPr>
          <p:nvPr>
            <p:ph type="body" idx="1"/>
          </p:nvPr>
        </p:nvSpPr>
        <p:spPr>
          <a:noFill/>
          <a:ln/>
        </p:spPr>
        <p:txBody>
          <a:bodyPr/>
          <a:lstStyle/>
          <a:p>
            <a:pPr marL="0" indent="0">
              <a:buFontTx/>
              <a:buNone/>
            </a:pPr>
            <a:endParaRPr lang="nb-NO" altLang="nb-NO" dirty="0"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4115342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5B3D8EFE-216C-FA41-B0EC-19250690C629}" type="slidenum">
              <a:rPr lang="en-US"/>
              <a:pPr/>
              <a:t>19</a:t>
            </a:fld>
            <a:endParaRPr lang="en-US"/>
          </a:p>
        </p:txBody>
      </p:sp>
      <p:sp>
        <p:nvSpPr>
          <p:cNvPr id="17411" name="Rectangle 2"/>
          <p:cNvSpPr>
            <a:spLocks noGrp="1" noRot="1" noChangeAspect="1" noChangeArrowheads="1" noTextEdit="1"/>
          </p:cNvSpPr>
          <p:nvPr>
            <p:ph type="sldImg"/>
          </p:nvPr>
        </p:nvSpPr>
        <p:spPr>
          <a:xfrm>
            <a:off x="382588" y="685800"/>
            <a:ext cx="6092825" cy="3429000"/>
          </a:xfrm>
          <a:ln/>
        </p:spPr>
      </p:sp>
      <p:sp>
        <p:nvSpPr>
          <p:cNvPr id="17412"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Hva gjør NTNU som lykkes på Geofag? </a:t>
            </a:r>
          </a:p>
          <a:p>
            <a:pPr marL="0" indent="0">
              <a:buFontTx/>
              <a:buNone/>
            </a:pPr>
            <a:endParaRPr lang="nb-NO" altLang="nb-NO" dirty="0"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1528190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Blant de som ikke har studieprogrammer ved UiO som første prioritet er de viktigste årsakene til dette at UiO ikke tilbyr fagkombinasjonen de helst vil studere, at de ønsker å studere et annet sted enn i Oslo, og at det er vanskelig/dyrt å få bolig i Oslo.</a:t>
            </a:r>
          </a:p>
          <a:p>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21</a:t>
            </a:fld>
            <a:endParaRPr lang="nb-NO"/>
          </a:p>
        </p:txBody>
      </p:sp>
    </p:spTree>
    <p:extLst>
      <p:ext uri="{BB962C8B-B14F-4D97-AF65-F5344CB8AC3E}">
        <p14:creationId xmlns:p14="http://schemas.microsoft.com/office/powerpoint/2010/main" val="2752331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smtClean="0"/>
              <a:t>I fjor var dette viktigst for den generelle UiO-søker: </a:t>
            </a:r>
          </a:p>
          <a:p>
            <a:endParaRPr lang="nb-NO" dirty="0" smtClean="0"/>
          </a:p>
          <a:p>
            <a:pPr marL="228600" indent="-228600">
              <a:buAutoNum type="arabicParenR"/>
            </a:pPr>
            <a:r>
              <a:rPr lang="nb-NO" dirty="0" smtClean="0"/>
              <a:t>Personlig</a:t>
            </a:r>
            <a:r>
              <a:rPr lang="nb-NO" baseline="0" dirty="0" smtClean="0"/>
              <a:t> interesse for fagområdet</a:t>
            </a:r>
          </a:p>
          <a:p>
            <a:pPr marL="228600" indent="-228600">
              <a:buAutoNum type="arabicParenR"/>
            </a:pPr>
            <a:r>
              <a:rPr lang="nb-NO" baseline="0" dirty="0" smtClean="0"/>
              <a:t>Faglig kvalitet på studieprogrammet </a:t>
            </a:r>
          </a:p>
          <a:p>
            <a:pPr marL="228600" indent="-228600">
              <a:buAutoNum type="arabicParenR"/>
            </a:pPr>
            <a:r>
              <a:rPr lang="nb-NO" baseline="0" dirty="0" smtClean="0"/>
              <a:t>Gode jobbmuligheter </a:t>
            </a:r>
          </a:p>
          <a:p>
            <a:pPr marL="228600" indent="-228600">
              <a:buAutoNum type="arabicParenR"/>
            </a:pPr>
            <a:endParaRPr lang="nb-NO"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nb-NO" baseline="0" dirty="0" smtClean="0"/>
              <a:t>For UIO generelt svarer 93% at personlig interesse for fagområdet er svært viktig (72%)/viktig(21%), mens på Informasjonsteknologi og informatikk svarer 82% det samme. (Kun 52% svarer det er svært viktig og 30% viktig). </a:t>
            </a:r>
          </a:p>
          <a:p>
            <a:pPr marL="0" indent="0">
              <a:buNone/>
            </a:pPr>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22</a:t>
            </a:fld>
            <a:endParaRPr lang="nb-NO"/>
          </a:p>
        </p:txBody>
      </p:sp>
    </p:spTree>
    <p:extLst>
      <p:ext uri="{BB962C8B-B14F-4D97-AF65-F5344CB8AC3E}">
        <p14:creationId xmlns:p14="http://schemas.microsoft.com/office/powerpoint/2010/main" val="3950481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smtClean="0"/>
              <a:t>Søkerundersøkelsen 2019: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smtClean="0"/>
              <a:t>Hvilken norsk utdanningsinstitusjon tror du er best når det gjelder følgende forhold?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smtClean="0"/>
              <a:t>Kvaliteten på forskningen: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smtClean="0"/>
              <a:t>UiO-søkerne:</a:t>
            </a:r>
            <a:r>
              <a:rPr lang="nb-NO" sz="1200" baseline="0" dirty="0" smtClean="0"/>
              <a:t> </a:t>
            </a:r>
            <a:r>
              <a:rPr lang="nb-NO" sz="1200" dirty="0" smtClean="0"/>
              <a:t>43% tror NTNU, 23% UiO </a:t>
            </a:r>
            <a:r>
              <a:rPr lang="nb-NO" sz="1200" i="1" dirty="0" smtClean="0"/>
              <a:t>(Av</a:t>
            </a:r>
            <a:r>
              <a:rPr lang="nb-NO" sz="1200" i="1" baseline="0" dirty="0" smtClean="0"/>
              <a:t> VGS-elevene tror 50% NTNU er best og 21% UiO). </a:t>
            </a:r>
            <a:endParaRPr lang="nb-NO" sz="1200"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MN-søkerne: 43% av</a:t>
            </a:r>
            <a:r>
              <a:rPr lang="nb-NO" baseline="0" dirty="0" smtClean="0"/>
              <a:t> </a:t>
            </a:r>
            <a:r>
              <a:rPr lang="nb-NO" dirty="0" smtClean="0"/>
              <a:t>REALFAG tror NTNU er best, og 29% UiO. Av</a:t>
            </a:r>
            <a:r>
              <a:rPr lang="nb-NO" baseline="0" dirty="0" smtClean="0"/>
              <a:t> INFOTEKN-søkerne tror hele </a:t>
            </a:r>
            <a:r>
              <a:rPr lang="nb-NO" dirty="0" smtClean="0"/>
              <a:t>52% NTNU</a:t>
            </a:r>
            <a:r>
              <a:rPr lang="nb-NO" baseline="0" dirty="0" smtClean="0"/>
              <a:t> er best og 20% UiO. </a:t>
            </a:r>
            <a:r>
              <a:rPr lang="nb-NO" dirty="0" smtClean="0"/>
              <a:t> </a:t>
            </a:r>
          </a:p>
          <a:p>
            <a:endParaRPr lang="nb-NO" b="1" dirty="0" smtClean="0"/>
          </a:p>
          <a:p>
            <a:r>
              <a:rPr lang="nb-NO" b="1" dirty="0" smtClean="0"/>
              <a:t>Kvaliteten på</a:t>
            </a:r>
            <a:r>
              <a:rPr lang="nb-NO" b="1" baseline="0" dirty="0" smtClean="0"/>
              <a:t> utdanningen: </a:t>
            </a:r>
          </a:p>
          <a:p>
            <a:pPr marL="171450" indent="-171450">
              <a:buFont typeface="Arial" panose="020B0604020202020204" pitchFamily="34" charset="0"/>
              <a:buChar char="•"/>
            </a:pPr>
            <a:r>
              <a:rPr lang="nb-NO" sz="1200" dirty="0" smtClean="0"/>
              <a:t>41% av MN-søkerne (både innen informatikk og realfag) tror NTNU er best. </a:t>
            </a:r>
          </a:p>
          <a:p>
            <a:pPr marL="171450" indent="-171450">
              <a:buFont typeface="Arial" panose="020B0604020202020204" pitchFamily="34" charset="0"/>
              <a:buChar char="•"/>
            </a:pPr>
            <a:r>
              <a:rPr lang="nb-NO" sz="1200" dirty="0" smtClean="0"/>
              <a:t>Kun 27% av den generelle UiO-søkeren tror det samme. Her tror 27% av søkerne UiO</a:t>
            </a:r>
            <a:r>
              <a:rPr lang="nb-NO" sz="1200" baseline="0" dirty="0" smtClean="0"/>
              <a:t> er best. 13% tror alle er ca. like gode og 11% har ikke noe </a:t>
            </a:r>
            <a:r>
              <a:rPr lang="nb-NO" sz="1200" baseline="0" dirty="0" err="1" smtClean="0"/>
              <a:t>intrykk</a:t>
            </a:r>
            <a:r>
              <a:rPr lang="nb-NO" sz="1200" baseline="0" dirty="0" smtClean="0"/>
              <a:t>. </a:t>
            </a:r>
            <a:endParaRPr lang="nb-NO" sz="1200" dirty="0" smtClean="0"/>
          </a:p>
          <a:p>
            <a:pPr algn="ctr">
              <a:defRPr sz="1400" b="0" i="0" u="none" strike="noStrike" kern="1200" spc="0" baseline="0">
                <a:solidFill>
                  <a:prstClr val="black">
                    <a:lumMod val="65000"/>
                    <a:lumOff val="35000"/>
                  </a:prstClr>
                </a:solidFill>
                <a:latin typeface="+mn-lt"/>
                <a:ea typeface="+mn-ea"/>
                <a:cs typeface="+mn-cs"/>
              </a:defRPr>
            </a:pPr>
            <a:endParaRPr lang="nb-NO" sz="1200" dirty="0" smtClean="0"/>
          </a:p>
          <a:p>
            <a:pPr algn="l">
              <a:defRPr sz="1400" b="0" i="0" u="none" strike="noStrike" kern="1200" spc="0" baseline="0">
                <a:solidFill>
                  <a:prstClr val="black">
                    <a:lumMod val="65000"/>
                    <a:lumOff val="35000"/>
                  </a:prstClr>
                </a:solidFill>
                <a:latin typeface="+mn-lt"/>
                <a:ea typeface="+mn-ea"/>
                <a:cs typeface="+mn-cs"/>
              </a:defRPr>
            </a:pPr>
            <a:r>
              <a:rPr lang="nb-NO" sz="1200" b="1" dirty="0" smtClean="0"/>
              <a:t>Jobbmuligheter: Mulighetene for å få en jobb innenfor det fagfeltet som man har studert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b="0" i="0" u="none" strike="noStrike" kern="1200" spc="0" baseline="0">
                <a:solidFill>
                  <a:prstClr val="black">
                    <a:lumMod val="65000"/>
                    <a:lumOff val="35000"/>
                  </a:prstClr>
                </a:solidFill>
                <a:latin typeface="+mn-lt"/>
                <a:ea typeface="+mn-ea"/>
                <a:cs typeface="+mn-cs"/>
              </a:defRPr>
            </a:pPr>
            <a:r>
              <a:rPr lang="nb-NO" sz="1400" dirty="0" smtClean="0"/>
              <a:t>Rundt 40% av MN-søkerne tror NTNU gir best jobbmuligheter. (37% av de som har søkt REALFAG og 45% av de som har søkt</a:t>
            </a:r>
            <a:r>
              <a:rPr lang="nb-NO" sz="1400" baseline="0" dirty="0" smtClean="0"/>
              <a:t> INFOTEK-fag. (</a:t>
            </a:r>
            <a:r>
              <a:rPr lang="nb-NO" sz="1400" dirty="0" smtClean="0"/>
              <a:t>25% av REALFAG og kun</a:t>
            </a:r>
            <a:r>
              <a:rPr lang="nb-NO" sz="1400" baseline="0" dirty="0" smtClean="0"/>
              <a:t> 16% av INFOTEKN </a:t>
            </a:r>
            <a:r>
              <a:rPr lang="nb-NO" sz="1400" dirty="0" smtClean="0"/>
              <a:t>tror UiO er best). Den generelle UiO-søker er mye mer positiv til UiO.</a:t>
            </a:r>
          </a:p>
          <a:p>
            <a:pPr marL="285750" indent="-285750" algn="l">
              <a:buFont typeface="Arial" panose="020B0604020202020204" pitchFamily="34" charset="0"/>
              <a:buChar char="•"/>
              <a:defRPr sz="1400" b="0" i="0" u="none" strike="noStrike" kern="1200" spc="0" baseline="0">
                <a:solidFill>
                  <a:prstClr val="black">
                    <a:lumMod val="65000"/>
                    <a:lumOff val="35000"/>
                  </a:prstClr>
                </a:solidFill>
                <a:latin typeface="+mn-lt"/>
                <a:ea typeface="+mn-ea"/>
                <a:cs typeface="+mn-cs"/>
              </a:defRPr>
            </a:pPr>
            <a:r>
              <a:rPr lang="nb-NO" sz="1400" dirty="0" smtClean="0"/>
              <a:t>26% av den generelle UiO-søker tror UiO gir de beste jobbmulighetene - kun 23% tror NTNU. 19% tror</a:t>
            </a:r>
            <a:r>
              <a:rPr lang="nb-NO" sz="1400" baseline="0" dirty="0" smtClean="0"/>
              <a:t> alle er ca. like gode. (Denne andelen øker stadig). </a:t>
            </a:r>
          </a:p>
          <a:p>
            <a:pPr marL="285750" indent="-285750" algn="l">
              <a:buFont typeface="Arial" panose="020B0604020202020204" pitchFamily="34" charset="0"/>
              <a:buChar char="•"/>
              <a:defRPr sz="1400" b="0" i="0" u="none" strike="noStrike" kern="1200" spc="0" baseline="0">
                <a:solidFill>
                  <a:prstClr val="black">
                    <a:lumMod val="65000"/>
                    <a:lumOff val="35000"/>
                  </a:prstClr>
                </a:solidFill>
                <a:latin typeface="+mn-lt"/>
                <a:ea typeface="+mn-ea"/>
                <a:cs typeface="+mn-cs"/>
              </a:defRPr>
            </a:pPr>
            <a:endParaRPr lang="nb-NO" sz="14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sz="1400" dirty="0" smtClean="0"/>
              <a:t>1 av 4 tror UiO er best når det gjelder mulighetene for å få en godt betalt jobb etter studiene. (23% tror UiO. 19%</a:t>
            </a:r>
            <a:r>
              <a:rPr lang="nb-NO" sz="1400" baseline="0" dirty="0" smtClean="0"/>
              <a:t> NTNU Og 10% BI). PÅ MN: På både REALFAG og INFOTEKN tror 17% UiO gir best muligheter for en godt betalt jobb. 33% og 30% tror NTNU gir best muligheter. </a:t>
            </a:r>
            <a:endParaRPr lang="nb-NO" sz="1400" dirty="0" smtClean="0"/>
          </a:p>
          <a:p>
            <a:pPr marL="285750" indent="-285750" algn="l">
              <a:buFont typeface="Arial" panose="020B0604020202020204" pitchFamily="34" charset="0"/>
              <a:buChar char="•"/>
              <a:defRPr sz="1400" b="0" i="0" u="none" strike="noStrike" kern="1200" spc="0" baseline="0">
                <a:solidFill>
                  <a:prstClr val="black">
                    <a:lumMod val="65000"/>
                    <a:lumOff val="35000"/>
                  </a:prstClr>
                </a:solidFill>
                <a:latin typeface="+mn-lt"/>
                <a:ea typeface="+mn-ea"/>
                <a:cs typeface="+mn-cs"/>
              </a:defRPr>
            </a:pPr>
            <a:endParaRPr lang="nb-NO" sz="14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smtClean="0"/>
              <a:t>Studiemiljø:</a:t>
            </a:r>
            <a:r>
              <a:rPr lang="nb-NO" b="1" baseline="0" dirty="0" smtClean="0"/>
              <a:t> </a:t>
            </a:r>
            <a:r>
              <a:rPr lang="nb-NO" sz="1200" b="1" i="0" u="none" strike="noStrike" kern="1200" dirty="0" smtClean="0">
                <a:solidFill>
                  <a:schemeClr val="tx1"/>
                </a:solidFill>
                <a:effectLst/>
                <a:latin typeface="+mn-lt"/>
                <a:ea typeface="+mn-ea"/>
                <a:cs typeface="+mn-cs"/>
              </a:rPr>
              <a:t>Hvilken norsk utdanningsinstitusjon tror du er best?</a:t>
            </a:r>
            <a:r>
              <a:rPr lang="nb-NO" sz="1200" b="1" i="0" u="none" strike="noStrike" kern="1200" baseline="0" dirty="0" smtClean="0">
                <a:solidFill>
                  <a:schemeClr val="tx1"/>
                </a:solidFill>
                <a:effectLst/>
                <a:latin typeface="+mn-lt"/>
                <a:ea typeface="+mn-ea"/>
                <a:cs typeface="+mn-cs"/>
              </a:rPr>
              <a:t> </a:t>
            </a:r>
            <a:endParaRPr lang="nb-NO" b="1" baseline="0" dirty="0" smtClean="0"/>
          </a:p>
          <a:p>
            <a:pPr marL="0" indent="0">
              <a:buFont typeface="Arial" panose="020B0604020202020204" pitchFamily="34" charset="0"/>
              <a:buNone/>
            </a:pPr>
            <a:r>
              <a:rPr lang="nb-NO" sz="1400" baseline="0" dirty="0" smtClean="0"/>
              <a:t>21% av alle UiO-søkere tror alle er ca. like gode.  </a:t>
            </a:r>
            <a:endParaRPr lang="nb-NO" sz="14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nn-NO" u="sng"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sng" strike="noStrike" kern="1200" dirty="0" smtClean="0">
                <a:solidFill>
                  <a:schemeClr val="tx1"/>
                </a:solidFill>
                <a:effectLst/>
                <a:latin typeface="+mn-lt"/>
                <a:ea typeface="+mn-ea"/>
                <a:cs typeface="+mn-cs"/>
              </a:rPr>
              <a:t>Tror NTNU er best</a:t>
            </a:r>
            <a:r>
              <a:rPr lang="nb-NO" sz="1200" b="0" i="0" u="none" strike="noStrike"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i="0" u="none" strike="noStrike" kern="1200" dirty="0" smtClean="0">
                <a:solidFill>
                  <a:schemeClr val="tx1"/>
                </a:solidFill>
                <a:effectLst/>
                <a:latin typeface="+mn-lt"/>
                <a:ea typeface="+mn-ea"/>
                <a:cs typeface="+mn-cs"/>
              </a:rPr>
              <a:t>MN (Matematikk og naturfag)</a:t>
            </a:r>
            <a:r>
              <a:rPr lang="nn-NO" dirty="0" smtClean="0"/>
              <a:t> </a:t>
            </a:r>
            <a:r>
              <a:rPr lang="nn-NO" sz="1200" b="0" i="0" u="none" strike="noStrike" kern="1200" dirty="0" smtClean="0">
                <a:solidFill>
                  <a:schemeClr val="tx1"/>
                </a:solidFill>
                <a:effectLst/>
                <a:latin typeface="+mn-lt"/>
                <a:ea typeface="+mn-ea"/>
                <a:cs typeface="+mn-cs"/>
              </a:rPr>
              <a:t>28 %</a:t>
            </a:r>
            <a:r>
              <a:rPr lang="nn-NO"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i="0" u="none" strike="noStrike" kern="1200" dirty="0" smtClean="0">
                <a:solidFill>
                  <a:schemeClr val="tx1"/>
                </a:solidFill>
                <a:effectLst/>
                <a:latin typeface="+mn-lt"/>
                <a:ea typeface="+mn-ea"/>
                <a:cs typeface="+mn-cs"/>
              </a:rPr>
              <a:t>MN (Informasjonsteknologi og informatikk) 34 %</a:t>
            </a:r>
            <a:r>
              <a:rPr lang="nn-NO"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i="0" u="none" strike="noStrike" kern="1200" dirty="0" smtClean="0">
                <a:solidFill>
                  <a:schemeClr val="tx1"/>
                </a:solidFill>
                <a:effectLst/>
                <a:latin typeface="+mn-lt"/>
                <a:ea typeface="+mn-ea"/>
                <a:cs typeface="+mn-cs"/>
              </a:rPr>
              <a:t>Snitt,</a:t>
            </a:r>
            <a:r>
              <a:rPr lang="nn-NO" sz="1200" b="0" i="0" u="none" strike="noStrike" kern="1200" baseline="0" dirty="0" smtClean="0">
                <a:solidFill>
                  <a:schemeClr val="tx1"/>
                </a:solidFill>
                <a:effectLst/>
                <a:latin typeface="+mn-lt"/>
                <a:ea typeface="+mn-ea"/>
                <a:cs typeface="+mn-cs"/>
              </a:rPr>
              <a:t> UiO-</a:t>
            </a:r>
            <a:r>
              <a:rPr lang="nn-NO" sz="1200" b="0" i="0" u="none" strike="noStrike" kern="1200" baseline="0" dirty="0" err="1" smtClean="0">
                <a:solidFill>
                  <a:schemeClr val="tx1"/>
                </a:solidFill>
                <a:effectLst/>
                <a:latin typeface="+mn-lt"/>
                <a:ea typeface="+mn-ea"/>
                <a:cs typeface="+mn-cs"/>
              </a:rPr>
              <a:t>søkere</a:t>
            </a:r>
            <a:r>
              <a:rPr lang="nn-NO" sz="1200" b="0" i="0" u="none" strike="noStrike" kern="1200" baseline="0" dirty="0" smtClean="0">
                <a:solidFill>
                  <a:schemeClr val="tx1"/>
                </a:solidFill>
                <a:effectLst/>
                <a:latin typeface="+mn-lt"/>
                <a:ea typeface="+mn-ea"/>
                <a:cs typeface="+mn-cs"/>
              </a:rPr>
              <a:t> 22 </a:t>
            </a:r>
            <a:r>
              <a:rPr lang="nn-NO" sz="1200" b="0" i="0" u="none" strike="noStrike" kern="1200" dirty="0" smtClean="0">
                <a:solidFill>
                  <a:schemeClr val="tx1"/>
                </a:solidFill>
                <a:effectLst/>
                <a:latin typeface="+mn-lt"/>
                <a:ea typeface="+mn-ea"/>
                <a:cs typeface="+mn-cs"/>
              </a:rPr>
              <a:t>%</a:t>
            </a:r>
            <a:r>
              <a:rPr lang="nn-NO"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b="0" i="0" u="sng"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i="0" u="sng" strike="noStrike" kern="1200" dirty="0" err="1" smtClean="0">
                <a:solidFill>
                  <a:schemeClr val="tx1"/>
                </a:solidFill>
                <a:effectLst/>
                <a:latin typeface="+mn-lt"/>
                <a:ea typeface="+mn-ea"/>
                <a:cs typeface="+mn-cs"/>
              </a:rPr>
              <a:t>Tror</a:t>
            </a:r>
            <a:r>
              <a:rPr lang="nn-NO" sz="1200" b="0" i="0" u="sng" strike="noStrike" kern="1200" dirty="0" smtClean="0">
                <a:solidFill>
                  <a:schemeClr val="tx1"/>
                </a:solidFill>
                <a:effectLst/>
                <a:latin typeface="+mn-lt"/>
                <a:ea typeface="+mn-ea"/>
                <a:cs typeface="+mn-cs"/>
              </a:rPr>
              <a:t> UiO er best</a:t>
            </a:r>
            <a:r>
              <a:rPr lang="nn-NO" sz="1200" b="0" i="0" u="none" strike="noStrike"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i="0" u="none" strike="noStrike" kern="1200" dirty="0" smtClean="0">
                <a:solidFill>
                  <a:schemeClr val="tx1"/>
                </a:solidFill>
                <a:effectLst/>
                <a:latin typeface="+mn-lt"/>
                <a:ea typeface="+mn-ea"/>
                <a:cs typeface="+mn-cs"/>
              </a:rPr>
              <a:t>MN (Matematikk og naturfag)</a:t>
            </a:r>
            <a:r>
              <a:rPr lang="nn-NO" dirty="0" smtClean="0"/>
              <a:t> </a:t>
            </a:r>
            <a:r>
              <a:rPr lang="nn-NO" sz="1200" b="0" i="0" u="none" strike="noStrike" kern="1200" dirty="0" smtClean="0">
                <a:solidFill>
                  <a:schemeClr val="tx1"/>
                </a:solidFill>
                <a:effectLst/>
                <a:latin typeface="+mn-lt"/>
                <a:ea typeface="+mn-ea"/>
                <a:cs typeface="+mn-cs"/>
              </a:rPr>
              <a:t>20 %</a:t>
            </a:r>
            <a:r>
              <a:rPr lang="nn-NO"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i="0" u="none" strike="noStrike" kern="1200" dirty="0" smtClean="0">
                <a:solidFill>
                  <a:schemeClr val="tx1"/>
                </a:solidFill>
                <a:effectLst/>
                <a:latin typeface="+mn-lt"/>
                <a:ea typeface="+mn-ea"/>
                <a:cs typeface="+mn-cs"/>
              </a:rPr>
              <a:t>MN (Informasjonsteknologi og informatikk) 17</a:t>
            </a:r>
            <a:r>
              <a:rPr lang="nn-NO" sz="1200" b="0" i="0" u="none" strike="noStrike" kern="1200" baseline="0" dirty="0" smtClean="0">
                <a:solidFill>
                  <a:schemeClr val="tx1"/>
                </a:solidFill>
                <a:effectLst/>
                <a:latin typeface="+mn-lt"/>
                <a:ea typeface="+mn-ea"/>
                <a:cs typeface="+mn-cs"/>
              </a:rPr>
              <a:t> </a:t>
            </a:r>
            <a:r>
              <a:rPr lang="nn-NO" sz="1200" b="0" i="0" u="none" strike="noStrike" kern="1200" dirty="0" smtClean="0">
                <a:solidFill>
                  <a:schemeClr val="tx1"/>
                </a:solidFill>
                <a:effectLst/>
                <a:latin typeface="+mn-lt"/>
                <a:ea typeface="+mn-ea"/>
                <a:cs typeface="+mn-cs"/>
              </a:rPr>
              <a:t>%</a:t>
            </a:r>
            <a:r>
              <a:rPr lang="nn-NO"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i="0" u="none" strike="noStrike" kern="1200" dirty="0" smtClean="0">
                <a:solidFill>
                  <a:schemeClr val="tx1"/>
                </a:solidFill>
                <a:effectLst/>
                <a:latin typeface="+mn-lt"/>
                <a:ea typeface="+mn-ea"/>
                <a:cs typeface="+mn-cs"/>
              </a:rPr>
              <a:t>Snitt,</a:t>
            </a:r>
            <a:r>
              <a:rPr lang="nn-NO" sz="1200" b="0" i="0" u="none" strike="noStrike" kern="1200" baseline="0" dirty="0" smtClean="0">
                <a:solidFill>
                  <a:schemeClr val="tx1"/>
                </a:solidFill>
                <a:effectLst/>
                <a:latin typeface="+mn-lt"/>
                <a:ea typeface="+mn-ea"/>
                <a:cs typeface="+mn-cs"/>
              </a:rPr>
              <a:t> UiO-</a:t>
            </a:r>
            <a:r>
              <a:rPr lang="nn-NO" sz="1200" b="0" i="0" u="none" strike="noStrike" kern="1200" baseline="0" dirty="0" err="1" smtClean="0">
                <a:solidFill>
                  <a:schemeClr val="tx1"/>
                </a:solidFill>
                <a:effectLst/>
                <a:latin typeface="+mn-lt"/>
                <a:ea typeface="+mn-ea"/>
                <a:cs typeface="+mn-cs"/>
              </a:rPr>
              <a:t>søkere</a:t>
            </a:r>
            <a:r>
              <a:rPr lang="nn-NO" sz="1200" b="0" i="0" u="none" strike="noStrike" kern="1200" baseline="0" dirty="0" smtClean="0">
                <a:solidFill>
                  <a:schemeClr val="tx1"/>
                </a:solidFill>
                <a:effectLst/>
                <a:latin typeface="+mn-lt"/>
                <a:ea typeface="+mn-ea"/>
                <a:cs typeface="+mn-cs"/>
              </a:rPr>
              <a:t> 19</a:t>
            </a:r>
            <a:r>
              <a:rPr lang="nn-NO" sz="1200" b="0" i="0" u="none" strike="noStrike" kern="1200" dirty="0" smtClean="0">
                <a:solidFill>
                  <a:schemeClr val="tx1"/>
                </a:solidFill>
                <a:effectLst/>
                <a:latin typeface="+mn-lt"/>
                <a:ea typeface="+mn-ea"/>
                <a:cs typeface="+mn-cs"/>
              </a:rPr>
              <a:t> %</a:t>
            </a:r>
            <a:r>
              <a:rPr lang="nn-NO" dirty="0" smtClean="0"/>
              <a:t> </a:t>
            </a:r>
          </a:p>
          <a:p>
            <a:endParaRPr lang="nb-NO" dirty="0" smtClean="0"/>
          </a:p>
          <a:p>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u="none" strike="noStrike" kern="1200" dirty="0" smtClean="0">
                <a:solidFill>
                  <a:schemeClr val="tx1"/>
                </a:solidFill>
                <a:effectLst/>
                <a:latin typeface="+mn-lt"/>
                <a:ea typeface="+mn-ea"/>
                <a:cs typeface="+mn-cs"/>
              </a:rPr>
              <a:t>Hvilken norsk utdanningsinstitusjon tror du er best når det gjelder følgende forhold?</a:t>
            </a:r>
            <a:r>
              <a:rPr lang="nb-NO" dirty="0" smtClean="0"/>
              <a:t> </a:t>
            </a:r>
            <a:r>
              <a:rPr lang="nb-NO" sz="1200" b="1" i="0" u="none" strike="noStrike" kern="1200" dirty="0" smtClean="0">
                <a:solidFill>
                  <a:schemeClr val="tx1"/>
                </a:solidFill>
                <a:effectLst/>
                <a:latin typeface="+mn-lt"/>
                <a:ea typeface="+mn-ea"/>
                <a:cs typeface="+mn-cs"/>
              </a:rPr>
              <a:t>Kvaliteten på utdanningen</a:t>
            </a:r>
            <a:r>
              <a:rPr lang="nb-NO"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i="0" u="sng" strike="noStrike" kern="1200" dirty="0" err="1" smtClean="0">
                <a:solidFill>
                  <a:schemeClr val="tx1"/>
                </a:solidFill>
                <a:effectLst/>
                <a:latin typeface="+mn-lt"/>
                <a:ea typeface="+mn-ea"/>
                <a:cs typeface="+mn-cs"/>
              </a:rPr>
              <a:t>Tror</a:t>
            </a:r>
            <a:r>
              <a:rPr lang="nn-NO" sz="1200" b="0" i="0" u="sng" strike="noStrike" kern="1200" dirty="0" smtClean="0">
                <a:solidFill>
                  <a:schemeClr val="tx1"/>
                </a:solidFill>
                <a:effectLst/>
                <a:latin typeface="+mn-lt"/>
                <a:ea typeface="+mn-ea"/>
                <a:cs typeface="+mn-cs"/>
              </a:rPr>
              <a:t> UiO er best: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i="0" u="none" strike="noStrike" kern="1200" dirty="0" smtClean="0">
                <a:solidFill>
                  <a:schemeClr val="tx1"/>
                </a:solidFill>
                <a:effectLst/>
                <a:latin typeface="+mn-lt"/>
                <a:ea typeface="+mn-ea"/>
                <a:cs typeface="+mn-cs"/>
              </a:rPr>
              <a:t>MN (Matematikk og naturfag)</a:t>
            </a:r>
            <a:r>
              <a:rPr lang="nn-NO" dirty="0" smtClean="0"/>
              <a:t> </a:t>
            </a:r>
            <a:r>
              <a:rPr lang="nn-NO" sz="1200" b="0" i="0" u="none" strike="noStrike" kern="1200" dirty="0" smtClean="0">
                <a:solidFill>
                  <a:schemeClr val="tx1"/>
                </a:solidFill>
                <a:effectLst/>
                <a:latin typeface="+mn-lt"/>
                <a:ea typeface="+mn-ea"/>
                <a:cs typeface="+mn-cs"/>
              </a:rPr>
              <a:t>30 %</a:t>
            </a:r>
            <a:r>
              <a:rPr lang="nn-NO"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i="0" u="none" strike="noStrike" kern="1200" dirty="0" smtClean="0">
                <a:solidFill>
                  <a:schemeClr val="tx1"/>
                </a:solidFill>
                <a:effectLst/>
                <a:latin typeface="+mn-lt"/>
                <a:ea typeface="+mn-ea"/>
                <a:cs typeface="+mn-cs"/>
              </a:rPr>
              <a:t>MN (Informasjonsteknologi og informatikk) 27 %</a:t>
            </a:r>
            <a:r>
              <a:rPr lang="nn-NO"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i="0" u="none" strike="noStrike" kern="1200" dirty="0" smtClean="0">
                <a:solidFill>
                  <a:schemeClr val="tx1"/>
                </a:solidFill>
                <a:effectLst/>
                <a:latin typeface="+mn-lt"/>
                <a:ea typeface="+mn-ea"/>
                <a:cs typeface="+mn-cs"/>
              </a:rPr>
              <a:t>Snitt,</a:t>
            </a:r>
            <a:r>
              <a:rPr lang="nn-NO" sz="1200" b="0" i="0" u="none" strike="noStrike" kern="1200" baseline="0" dirty="0" smtClean="0">
                <a:solidFill>
                  <a:schemeClr val="tx1"/>
                </a:solidFill>
                <a:effectLst/>
                <a:latin typeface="+mn-lt"/>
                <a:ea typeface="+mn-ea"/>
                <a:cs typeface="+mn-cs"/>
              </a:rPr>
              <a:t> UiO-</a:t>
            </a:r>
            <a:r>
              <a:rPr lang="nn-NO" sz="1200" b="0" i="0" u="none" strike="noStrike" kern="1200" baseline="0" dirty="0" err="1" smtClean="0">
                <a:solidFill>
                  <a:schemeClr val="tx1"/>
                </a:solidFill>
                <a:effectLst/>
                <a:latin typeface="+mn-lt"/>
                <a:ea typeface="+mn-ea"/>
                <a:cs typeface="+mn-cs"/>
              </a:rPr>
              <a:t>søkere</a:t>
            </a:r>
            <a:r>
              <a:rPr lang="nn-NO" sz="1200" b="0" i="0" u="none" strike="noStrike" kern="1200" baseline="0" dirty="0" smtClean="0">
                <a:solidFill>
                  <a:schemeClr val="tx1"/>
                </a:solidFill>
                <a:effectLst/>
                <a:latin typeface="+mn-lt"/>
                <a:ea typeface="+mn-ea"/>
                <a:cs typeface="+mn-cs"/>
              </a:rPr>
              <a:t> </a:t>
            </a:r>
            <a:r>
              <a:rPr lang="nn-NO" sz="1200" b="0" i="0" u="none" strike="noStrike" kern="1200" dirty="0" smtClean="0">
                <a:solidFill>
                  <a:schemeClr val="tx1"/>
                </a:solidFill>
                <a:effectLst/>
                <a:latin typeface="+mn-lt"/>
                <a:ea typeface="+mn-ea"/>
                <a:cs typeface="+mn-cs"/>
              </a:rPr>
              <a:t>36 %</a:t>
            </a:r>
            <a:r>
              <a:rPr lang="nn-NO"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sng" strike="noStrike" kern="1200" dirty="0" smtClean="0">
                <a:solidFill>
                  <a:schemeClr val="tx1"/>
                </a:solidFill>
                <a:effectLst/>
                <a:latin typeface="+mn-lt"/>
                <a:ea typeface="+mn-ea"/>
                <a:cs typeface="+mn-cs"/>
              </a:rPr>
              <a:t>Tror NTNU er best: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i="0" u="none" strike="noStrike" kern="1200" dirty="0" smtClean="0">
                <a:solidFill>
                  <a:schemeClr val="tx1"/>
                </a:solidFill>
                <a:effectLst/>
                <a:latin typeface="+mn-lt"/>
                <a:ea typeface="+mn-ea"/>
                <a:cs typeface="+mn-cs"/>
              </a:rPr>
              <a:t>MN (Matematikk og naturfag)</a:t>
            </a:r>
            <a:r>
              <a:rPr lang="nn-NO" dirty="0" smtClean="0"/>
              <a:t> </a:t>
            </a:r>
            <a:r>
              <a:rPr lang="nn-NO" sz="1200" b="0" i="0" u="none" strike="noStrike" kern="1200" dirty="0" smtClean="0">
                <a:solidFill>
                  <a:schemeClr val="tx1"/>
                </a:solidFill>
                <a:effectLst/>
                <a:latin typeface="+mn-lt"/>
                <a:ea typeface="+mn-ea"/>
                <a:cs typeface="+mn-cs"/>
              </a:rPr>
              <a:t>41 %</a:t>
            </a:r>
            <a:r>
              <a:rPr lang="nn-NO"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i="0" u="none" strike="noStrike" kern="1200" dirty="0" smtClean="0">
                <a:solidFill>
                  <a:schemeClr val="tx1"/>
                </a:solidFill>
                <a:effectLst/>
                <a:latin typeface="+mn-lt"/>
                <a:ea typeface="+mn-ea"/>
                <a:cs typeface="+mn-cs"/>
              </a:rPr>
              <a:t>MN (Informasjonsteknologi og informatikk) 41 %</a:t>
            </a:r>
            <a:r>
              <a:rPr lang="nn-NO"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i="0" u="none" strike="noStrike" kern="1200" dirty="0" smtClean="0">
                <a:solidFill>
                  <a:schemeClr val="tx1"/>
                </a:solidFill>
                <a:effectLst/>
                <a:latin typeface="+mn-lt"/>
                <a:ea typeface="+mn-ea"/>
                <a:cs typeface="+mn-cs"/>
              </a:rPr>
              <a:t>Snitt,</a:t>
            </a:r>
            <a:r>
              <a:rPr lang="nn-NO" sz="1200" b="0" i="0" u="none" strike="noStrike" kern="1200" baseline="0" dirty="0" smtClean="0">
                <a:solidFill>
                  <a:schemeClr val="tx1"/>
                </a:solidFill>
                <a:effectLst/>
                <a:latin typeface="+mn-lt"/>
                <a:ea typeface="+mn-ea"/>
                <a:cs typeface="+mn-cs"/>
              </a:rPr>
              <a:t> UiO-</a:t>
            </a:r>
            <a:r>
              <a:rPr lang="nn-NO" sz="1200" b="0" i="0" u="none" strike="noStrike" kern="1200" baseline="0" dirty="0" err="1" smtClean="0">
                <a:solidFill>
                  <a:schemeClr val="tx1"/>
                </a:solidFill>
                <a:effectLst/>
                <a:latin typeface="+mn-lt"/>
                <a:ea typeface="+mn-ea"/>
                <a:cs typeface="+mn-cs"/>
              </a:rPr>
              <a:t>søkere</a:t>
            </a:r>
            <a:r>
              <a:rPr lang="nn-NO" sz="1200" b="0" i="0" u="none" strike="noStrike" kern="1200" baseline="0" dirty="0" smtClean="0">
                <a:solidFill>
                  <a:schemeClr val="tx1"/>
                </a:solidFill>
                <a:effectLst/>
                <a:latin typeface="+mn-lt"/>
                <a:ea typeface="+mn-ea"/>
                <a:cs typeface="+mn-cs"/>
              </a:rPr>
              <a:t> </a:t>
            </a:r>
            <a:r>
              <a:rPr lang="nn-NO" sz="1200" b="0" i="0" u="none" strike="noStrike" kern="1200" dirty="0" smtClean="0">
                <a:solidFill>
                  <a:schemeClr val="tx1"/>
                </a:solidFill>
                <a:effectLst/>
                <a:latin typeface="+mn-lt"/>
                <a:ea typeface="+mn-ea"/>
                <a:cs typeface="+mn-cs"/>
              </a:rPr>
              <a:t>27</a:t>
            </a:r>
            <a:r>
              <a:rPr lang="nn-NO" sz="1200" b="0" i="0" u="none" strike="noStrike" kern="1200" baseline="0" dirty="0" smtClean="0">
                <a:solidFill>
                  <a:schemeClr val="tx1"/>
                </a:solidFill>
                <a:effectLst/>
                <a:latin typeface="+mn-lt"/>
                <a:ea typeface="+mn-ea"/>
                <a:cs typeface="+mn-cs"/>
              </a:rPr>
              <a:t> </a:t>
            </a:r>
            <a:r>
              <a:rPr lang="nn-NO" sz="1200" b="0" i="0" u="none" strike="noStrike" kern="1200" dirty="0" smtClean="0">
                <a:solidFill>
                  <a:schemeClr val="tx1"/>
                </a:solidFill>
                <a:effectLst/>
                <a:latin typeface="+mn-lt"/>
                <a:ea typeface="+mn-ea"/>
                <a:cs typeface="+mn-cs"/>
              </a:rPr>
              <a:t>%</a:t>
            </a:r>
            <a:r>
              <a:rPr lang="nn-NO" dirty="0" smtClean="0"/>
              <a:t> </a:t>
            </a:r>
          </a:p>
          <a:p>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23</a:t>
            </a:fld>
            <a:endParaRPr lang="nb-NO"/>
          </a:p>
        </p:txBody>
      </p:sp>
    </p:spTree>
    <p:extLst>
      <p:ext uri="{BB962C8B-B14F-4D97-AF65-F5344CB8AC3E}">
        <p14:creationId xmlns:p14="http://schemas.microsoft.com/office/powerpoint/2010/main" val="2853733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24</a:t>
            </a:fld>
            <a:endParaRPr lang="nb-NO"/>
          </a:p>
        </p:txBody>
      </p:sp>
    </p:spTree>
    <p:extLst>
      <p:ext uri="{BB962C8B-B14F-4D97-AF65-F5344CB8AC3E}">
        <p14:creationId xmlns:p14="http://schemas.microsoft.com/office/powerpoint/2010/main" val="3625053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smtClean="0"/>
              <a:t>Søkerundersøkelsen 2019: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smtClean="0"/>
              <a:t>Kun 27 % av de spurte</a:t>
            </a:r>
            <a:r>
              <a:rPr lang="nb-NO" sz="1200" baseline="0" dirty="0" smtClean="0"/>
              <a:t> søkerne på UiO </a:t>
            </a:r>
            <a:r>
              <a:rPr lang="nb-NO" sz="1200" dirty="0" smtClean="0"/>
              <a:t>mener UiO er Norges beste universitet</a:t>
            </a:r>
            <a:endParaRPr lang="nb-NO" b="1" dirty="0" smtClean="0"/>
          </a:p>
          <a:p>
            <a:endParaRPr lang="nb-NO" dirty="0" smtClean="0"/>
          </a:p>
        </p:txBody>
      </p:sp>
      <p:sp>
        <p:nvSpPr>
          <p:cNvPr id="4" name="Slide Number Placeholder 3"/>
          <p:cNvSpPr>
            <a:spLocks noGrp="1"/>
          </p:cNvSpPr>
          <p:nvPr>
            <p:ph type="sldNum" sz="quarter" idx="10"/>
          </p:nvPr>
        </p:nvSpPr>
        <p:spPr/>
        <p:txBody>
          <a:bodyPr/>
          <a:lstStyle/>
          <a:p>
            <a:fld id="{2BF89657-5CA7-4C25-BAF7-E81056E8CCEA}" type="slidenum">
              <a:rPr lang="nb-NO" smtClean="0"/>
              <a:t>25</a:t>
            </a:fld>
            <a:endParaRPr lang="nb-NO"/>
          </a:p>
        </p:txBody>
      </p:sp>
    </p:spTree>
    <p:extLst>
      <p:ext uri="{BB962C8B-B14F-4D97-AF65-F5344CB8AC3E}">
        <p14:creationId xmlns:p14="http://schemas.microsoft.com/office/powerpoint/2010/main" val="3325941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smtClean="0">
                <a:solidFill>
                  <a:schemeClr val="tx1"/>
                </a:solidFill>
                <a:effectLst/>
                <a:latin typeface="+mn-lt"/>
                <a:ea typeface="+mn-ea"/>
                <a:cs typeface="+mn-cs"/>
              </a:rPr>
              <a:t>UiO har noe større prosentvis nedgang enn</a:t>
            </a:r>
            <a:r>
              <a:rPr lang="nb-NO" sz="1200" kern="1200" baseline="0" dirty="0" smtClean="0">
                <a:solidFill>
                  <a:schemeClr val="tx1"/>
                </a:solidFill>
                <a:effectLst/>
                <a:latin typeface="+mn-lt"/>
                <a:ea typeface="+mn-ea"/>
                <a:cs typeface="+mn-cs"/>
              </a:rPr>
              <a:t> </a:t>
            </a:r>
            <a:r>
              <a:rPr lang="nb-NO" sz="1200" kern="1200" dirty="0" smtClean="0">
                <a:solidFill>
                  <a:schemeClr val="tx1"/>
                </a:solidFill>
                <a:effectLst/>
                <a:latin typeface="+mn-lt"/>
                <a:ea typeface="+mn-ea"/>
                <a:cs typeface="+mn-cs"/>
              </a:rPr>
              <a:t>andre.</a:t>
            </a:r>
          </a:p>
          <a:p>
            <a:r>
              <a:rPr lang="nb-NO" sz="1200" kern="1200" dirty="0" smtClean="0">
                <a:solidFill>
                  <a:schemeClr val="tx1"/>
                </a:solidFill>
                <a:effectLst/>
                <a:latin typeface="+mn-lt"/>
                <a:ea typeface="+mn-ea"/>
                <a:cs typeface="+mn-cs"/>
              </a:rPr>
              <a:t>Vi</a:t>
            </a:r>
            <a:r>
              <a:rPr lang="nb-NO" sz="1200" kern="1200" baseline="0" dirty="0" smtClean="0">
                <a:solidFill>
                  <a:schemeClr val="tx1"/>
                </a:solidFill>
                <a:effectLst/>
                <a:latin typeface="+mn-lt"/>
                <a:ea typeface="+mn-ea"/>
                <a:cs typeface="+mn-cs"/>
              </a:rPr>
              <a:t> vet ikke om s</a:t>
            </a:r>
            <a:r>
              <a:rPr lang="nb-NO" sz="1200" kern="1200" dirty="0" smtClean="0">
                <a:solidFill>
                  <a:schemeClr val="tx1"/>
                </a:solidFill>
                <a:effectLst/>
                <a:latin typeface="+mn-lt"/>
                <a:ea typeface="+mn-ea"/>
                <a:cs typeface="+mn-cs"/>
              </a:rPr>
              <a:t>kolekullet er lavere enn i fjor.</a:t>
            </a:r>
            <a:r>
              <a:rPr lang="nb-NO" sz="1200" kern="1200" baseline="0" dirty="0" smtClean="0">
                <a:solidFill>
                  <a:schemeClr val="tx1"/>
                </a:solidFill>
                <a:effectLst/>
                <a:latin typeface="+mn-lt"/>
                <a:ea typeface="+mn-ea"/>
                <a:cs typeface="+mn-cs"/>
              </a:rPr>
              <a:t> (</a:t>
            </a:r>
            <a:r>
              <a:rPr lang="nb-NO" sz="1200" kern="1200" dirty="0" smtClean="0">
                <a:solidFill>
                  <a:schemeClr val="tx1"/>
                </a:solidFill>
                <a:effectLst/>
                <a:latin typeface="+mn-lt"/>
                <a:ea typeface="+mn-ea"/>
                <a:cs typeface="+mn-cs"/>
              </a:rPr>
              <a:t>Hvor mange 19-åringer i år</a:t>
            </a:r>
            <a:r>
              <a:rPr lang="nb-NO" sz="1200" kern="1200" baseline="0" dirty="0" smtClean="0">
                <a:solidFill>
                  <a:schemeClr val="tx1"/>
                </a:solidFill>
                <a:effectLst/>
                <a:latin typeface="+mn-lt"/>
                <a:ea typeface="+mn-ea"/>
                <a:cs typeface="+mn-cs"/>
              </a:rPr>
              <a:t> i forhold til i fjor), men i følge gjennomgang av disse tallene i rekrutteringsnettverket sentralt, er det en generell nedgang på </a:t>
            </a:r>
            <a:r>
              <a:rPr lang="nb-NO" sz="1200" kern="1200" dirty="0" smtClean="0">
                <a:solidFill>
                  <a:schemeClr val="tx1"/>
                </a:solidFill>
                <a:effectLst/>
                <a:latin typeface="+mn-lt"/>
                <a:ea typeface="+mn-ea"/>
                <a:cs typeface="+mn-cs"/>
              </a:rPr>
              <a:t>0,23% i 19-åringer som søker.</a:t>
            </a:r>
            <a:r>
              <a:rPr lang="nb-NO" sz="1200" kern="1200" baseline="0" dirty="0" smtClean="0">
                <a:solidFill>
                  <a:schemeClr val="tx1"/>
                </a:solidFill>
                <a:effectLst/>
                <a:latin typeface="+mn-lt"/>
                <a:ea typeface="+mn-ea"/>
                <a:cs typeface="+mn-cs"/>
              </a:rPr>
              <a:t> </a:t>
            </a:r>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3</a:t>
            </a:fld>
            <a:endParaRPr lang="nb-NO"/>
          </a:p>
        </p:txBody>
      </p:sp>
    </p:spTree>
    <p:extLst>
      <p:ext uri="{BB962C8B-B14F-4D97-AF65-F5344CB8AC3E}">
        <p14:creationId xmlns:p14="http://schemas.microsoft.com/office/powerpoint/2010/main" val="3942929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nb-NO" b="1" dirty="0" smtClean="0"/>
              <a:t>SHOT: Det</a:t>
            </a:r>
            <a:r>
              <a:rPr lang="nb-NO" b="1" baseline="0" dirty="0" smtClean="0"/>
              <a:t> psykososiale miljøet. </a:t>
            </a:r>
            <a:r>
              <a:rPr lang="nb-NO" b="0" baseline="0" dirty="0" smtClean="0"/>
              <a:t>(</a:t>
            </a:r>
            <a:r>
              <a:rPr lang="nb-NO" sz="1200" b="0" dirty="0" smtClean="0">
                <a:solidFill>
                  <a:schemeClr val="tx1"/>
                </a:solidFill>
              </a:rPr>
              <a:t>UiO er dominerende i det nasjonale utvalget, med høy svarprosent). </a:t>
            </a:r>
          </a:p>
          <a:p>
            <a:pPr marL="0" indent="0">
              <a:buFont typeface="Arial" panose="020B0604020202020204" pitchFamily="34" charset="0"/>
              <a:buNone/>
            </a:pPr>
            <a:endParaRPr lang="nb-NO" sz="1200" b="0" dirty="0" smtClean="0">
              <a:solidFill>
                <a:schemeClr val="tx1"/>
              </a:solidFill>
            </a:endParaRPr>
          </a:p>
          <a:p>
            <a:pPr marL="0" indent="0">
              <a:buFont typeface="Arial" panose="020B0604020202020204" pitchFamily="34" charset="0"/>
              <a:buNone/>
            </a:pPr>
            <a:r>
              <a:rPr lang="nb-NO" sz="1200" b="0" dirty="0" smtClean="0">
                <a:solidFill>
                  <a:schemeClr val="tx1"/>
                </a:solidFill>
              </a:rPr>
              <a:t>(Se</a:t>
            </a:r>
            <a:r>
              <a:rPr lang="nb-NO" sz="1200" b="0" baseline="0" dirty="0" smtClean="0">
                <a:solidFill>
                  <a:schemeClr val="tx1"/>
                </a:solidFill>
              </a:rPr>
              <a:t> Solveigs blogginnlegg etter undersøkelsen ble publisert høsten 2018: </a:t>
            </a:r>
            <a:r>
              <a:rPr lang="nb-NO" sz="1200" b="0" baseline="0" dirty="0" smtClean="0">
                <a:solidFill>
                  <a:schemeClr val="tx1"/>
                </a:solidFill>
                <a:hlinkClick r:id="rId3"/>
              </a:rPr>
              <a:t>«Vi tar studentenes helse og trivsel på alvor»: </a:t>
            </a:r>
            <a:r>
              <a:rPr lang="nb-NO" sz="800" dirty="0" smtClean="0">
                <a:hlinkClick r:id="rId3"/>
              </a:rPr>
              <a:t>https://titan.uio.no/node/3030</a:t>
            </a:r>
            <a:r>
              <a:rPr lang="nb-NO" sz="800" dirty="0" smtClean="0"/>
              <a:t>)</a:t>
            </a:r>
            <a:endParaRPr lang="nb-NO" sz="700" b="0" dirty="0" smtClean="0">
              <a:solidFill>
                <a:schemeClr val="tx1"/>
              </a:solidFill>
            </a:endParaRPr>
          </a:p>
          <a:p>
            <a:pPr marL="0" indent="0">
              <a:buFont typeface="Arial" panose="020B0604020202020204" pitchFamily="34" charset="0"/>
              <a:buNone/>
            </a:pPr>
            <a:r>
              <a:rPr lang="nb-NO" sz="700" b="0" dirty="0" smtClean="0">
                <a:solidFill>
                  <a:schemeClr val="tx1"/>
                </a:solidFill>
              </a:rPr>
              <a:t>Se hele rapporten og utvalgte tall for fakultetene/UiO her:</a:t>
            </a:r>
            <a:r>
              <a:rPr lang="nb-NO" sz="700" b="0" baseline="0" dirty="0" smtClean="0">
                <a:solidFill>
                  <a:schemeClr val="tx1"/>
                </a:solidFill>
              </a:rPr>
              <a:t> </a:t>
            </a:r>
            <a:r>
              <a:rPr lang="nb-NO" dirty="0" smtClean="0">
                <a:hlinkClick r:id="rId4"/>
              </a:rPr>
              <a:t>https://www.uio.no/studier/om/laringsmiljo/shot/index.html</a:t>
            </a:r>
            <a:endParaRPr lang="nb-NO" dirty="0" smtClean="0"/>
          </a:p>
          <a:p>
            <a:pPr marL="0" indent="0">
              <a:buFont typeface="Arial" panose="020B0604020202020204" pitchFamily="34" charset="0"/>
              <a:buNone/>
            </a:pPr>
            <a:endParaRPr lang="nb-NO" b="0" dirty="0" smtClean="0"/>
          </a:p>
          <a:p>
            <a:pPr marL="171450" indent="-171450">
              <a:buFont typeface="Arial" panose="020B0604020202020204" pitchFamily="34" charset="0"/>
              <a:buChar char="•"/>
            </a:pPr>
            <a:r>
              <a:rPr lang="nb-NO" sz="1200" kern="1200" dirty="0" smtClean="0">
                <a:solidFill>
                  <a:schemeClr val="tx1"/>
                </a:solidFill>
                <a:effectLst/>
                <a:latin typeface="+mn-lt"/>
                <a:ea typeface="+mn-ea"/>
                <a:cs typeface="+mn-cs"/>
              </a:rPr>
              <a:t>Vi vet ikke antall som har svart på fakultetet. Vi har ikke fått tallgrunnlaget. Det er gjort en vurdering om at resultatene som blir publisert har "et signifikant andel svar". Hvis det er for få respondenter blir ikke resultatene vist. </a:t>
            </a:r>
          </a:p>
          <a:p>
            <a:pPr marL="171450" indent="-171450">
              <a:buFont typeface="Arial" panose="020B0604020202020204" pitchFamily="34" charset="0"/>
              <a:buChar char="•"/>
            </a:pPr>
            <a:endParaRPr lang="nb-NO"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nb-NO" sz="1200" kern="1200" dirty="0" smtClean="0">
                <a:solidFill>
                  <a:schemeClr val="tx1"/>
                </a:solidFill>
                <a:effectLst/>
                <a:latin typeface="+mn-lt"/>
                <a:ea typeface="+mn-ea"/>
                <a:cs typeface="+mn-cs"/>
              </a:rPr>
              <a:t>Flere av svarene i undersøkelsen nasjonalt er ikke gjengitt for UiO. Rapporten har en del alvorlige funn på tema som selvskading, selvmord, </a:t>
            </a:r>
            <a:r>
              <a:rPr lang="nb-NO" sz="1200" kern="1200" dirty="0" err="1" smtClean="0">
                <a:solidFill>
                  <a:schemeClr val="tx1"/>
                </a:solidFill>
                <a:effectLst/>
                <a:latin typeface="+mn-lt"/>
                <a:ea typeface="+mn-ea"/>
                <a:cs typeface="+mn-cs"/>
              </a:rPr>
              <a:t>insomnia</a:t>
            </a:r>
            <a:r>
              <a:rPr lang="nb-NO" sz="1200" kern="1200" dirty="0" smtClean="0">
                <a:solidFill>
                  <a:schemeClr val="tx1"/>
                </a:solidFill>
                <a:effectLst/>
                <a:latin typeface="+mn-lt"/>
                <a:ea typeface="+mn-ea"/>
                <a:cs typeface="+mn-cs"/>
              </a:rPr>
              <a:t> og spisevansker. Mange svarer også at de har veldig høye mål for seg selv. Ingen av disse tallene/temaene er brutt ned for UiO spesifikt. </a:t>
            </a:r>
          </a:p>
          <a:p>
            <a:pPr marL="171450" indent="-171450">
              <a:buFont typeface="Arial" panose="020B0604020202020204" pitchFamily="34" charset="0"/>
              <a:buChar char="•"/>
            </a:pPr>
            <a:endParaRPr lang="nb-NO"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nb-NO" sz="1200" kern="1200" dirty="0" smtClean="0">
                <a:solidFill>
                  <a:schemeClr val="tx1"/>
                </a:solidFill>
                <a:effectLst/>
                <a:latin typeface="+mn-lt"/>
                <a:ea typeface="+mn-ea"/>
                <a:cs typeface="+mn-cs"/>
              </a:rPr>
              <a:t>Generelt er over 50% av de som har svart nasjonalt på sitt 6. semester eller mer. Av de som har svart kan det også inkludere enkeltemnestudenter, også på masternivå. Generelt har UiO flere av denne studentgruppen enn andre utdanningsinstitusjoner. Enkeltenestudenter er f.eks. ikke inkludert i fadderordningen eller programseminar, da de ikke er del av et studieprogram. Dette kan påvirke</a:t>
            </a:r>
            <a:r>
              <a:rPr lang="nb-NO" sz="1200" kern="1200" baseline="0" dirty="0" smtClean="0">
                <a:solidFill>
                  <a:schemeClr val="tx1"/>
                </a:solidFill>
                <a:effectLst/>
                <a:latin typeface="+mn-lt"/>
                <a:ea typeface="+mn-ea"/>
                <a:cs typeface="+mn-cs"/>
              </a:rPr>
              <a:t> resultatene knyttet til generelle funn som f.eks. ensomhet. </a:t>
            </a:r>
            <a:endParaRPr lang="nb-NO"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nb-NO"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kern="1200" dirty="0" smtClean="0">
                <a:solidFill>
                  <a:schemeClr val="tx1"/>
                </a:solidFill>
                <a:effectLst/>
                <a:latin typeface="+mn-lt"/>
                <a:ea typeface="+mn-ea"/>
                <a:cs typeface="+mn-cs"/>
              </a:rPr>
              <a:t>Ettersom over 50% går i 6. semester eller senere, forteller ikke resultatene om opplevelsen av alle tidspunkt gjennom studiet. Vi vet at det som skjer med studenter i løpet av studietiden er at de bytter studier og fag. Studentmassen "løser seg opp" utover i studieløpet. Vi kan anta at det har noe å si for opplevelsen av tilhørighet over tid.  </a:t>
            </a:r>
          </a:p>
          <a:p>
            <a:pPr marL="171450" indent="-171450">
              <a:buFont typeface="Arial" panose="020B0604020202020204" pitchFamily="34" charset="0"/>
              <a:buChar char="•"/>
            </a:pPr>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27</a:t>
            </a:fld>
            <a:endParaRPr lang="nb-NO"/>
          </a:p>
        </p:txBody>
      </p:sp>
    </p:spTree>
    <p:extLst>
      <p:ext uri="{BB962C8B-B14F-4D97-AF65-F5344CB8AC3E}">
        <p14:creationId xmlns:p14="http://schemas.microsoft.com/office/powerpoint/2010/main" val="1847487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28</a:t>
            </a:fld>
            <a:endParaRPr lang="nb-NO"/>
          </a:p>
        </p:txBody>
      </p:sp>
    </p:spTree>
    <p:extLst>
      <p:ext uri="{BB962C8B-B14F-4D97-AF65-F5344CB8AC3E}">
        <p14:creationId xmlns:p14="http://schemas.microsoft.com/office/powerpoint/2010/main" val="2946846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smtClean="0"/>
              <a:t>Fra SHOT-undersøkelsen 2018: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smtClean="0"/>
              <a:t>Mottatt på studieprogrammet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kern="1200" dirty="0" smtClean="0">
                <a:solidFill>
                  <a:schemeClr val="tx1"/>
                </a:solidFill>
                <a:effectLst/>
                <a:latin typeface="+mn-lt"/>
                <a:ea typeface="+mn-ea"/>
                <a:cs typeface="+mn-cs"/>
              </a:rPr>
              <a:t>Følte du deg godt mottatt på nåværende studieprogram da du var ny student (% ja)?</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0" kern="1200" dirty="0" smtClean="0">
                <a:solidFill>
                  <a:schemeClr val="tx1"/>
                </a:solidFill>
                <a:effectLst/>
                <a:latin typeface="+mn-lt"/>
                <a:ea typeface="+mn-ea"/>
                <a:cs typeface="+mn-cs"/>
              </a:rPr>
              <a:t>MN: 89,8%, Landet: 88,4% og generelt ved UiO: 84,1%</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smtClean="0">
                <a:solidFill>
                  <a:schemeClr val="tx1"/>
                </a:solidFill>
                <a:effectLst/>
                <a:latin typeface="+mn-lt"/>
                <a:ea typeface="+mn-ea"/>
                <a:cs typeface="+mn-cs"/>
              </a:rPr>
              <a:t>Opplevelse av fadderordningen </a:t>
            </a:r>
            <a:r>
              <a:rPr lang="nb-NO" sz="1200" b="0" kern="1200" dirty="0" smtClean="0">
                <a:solidFill>
                  <a:schemeClr val="tx1"/>
                </a:solidFill>
                <a:effectLst/>
                <a:latin typeface="+mn-lt"/>
                <a:ea typeface="+mn-ea"/>
                <a:cs typeface="+mn-cs"/>
              </a:rPr>
              <a:t>(</a:t>
            </a:r>
            <a:r>
              <a:rPr lang="nb-NO" sz="1200" kern="1200" dirty="0" smtClean="0">
                <a:solidFill>
                  <a:schemeClr val="tx1"/>
                </a:solidFill>
                <a:effectLst/>
                <a:latin typeface="+mn-lt"/>
                <a:ea typeface="+mn-ea"/>
                <a:cs typeface="+mn-cs"/>
              </a:rPr>
              <a:t>Deltakelse i fadderordning på MN var på 60%).</a:t>
            </a:r>
            <a:endParaRPr lang="nb-NO" sz="1200" b="1" kern="1200" dirty="0" smtClean="0">
              <a:solidFill>
                <a:schemeClr val="tx1"/>
              </a:solidFill>
              <a:effectLst/>
              <a:latin typeface="+mn-lt"/>
              <a:ea typeface="+mn-ea"/>
              <a:cs typeface="+mn-cs"/>
            </a:endParaRPr>
          </a:p>
          <a:p>
            <a:r>
              <a:rPr lang="nb-NO" sz="1200" i="1" kern="1200" dirty="0" smtClean="0">
                <a:solidFill>
                  <a:schemeClr val="tx1"/>
                </a:solidFill>
                <a:effectLst/>
                <a:latin typeface="+mn-lt"/>
                <a:ea typeface="+mn-ea"/>
                <a:cs typeface="+mn-cs"/>
              </a:rPr>
              <a:t>Hvordan opplevde du fadderordningen (eller lignende) når det gjelder ....(0-100 poeng)?</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Vi skårer høyere enn</a:t>
            </a:r>
            <a:r>
              <a:rPr lang="nb-NO" sz="1200" kern="1200" baseline="0" dirty="0" smtClean="0">
                <a:solidFill>
                  <a:schemeClr val="tx1"/>
                </a:solidFill>
                <a:effectLst/>
                <a:latin typeface="+mn-lt"/>
                <a:ea typeface="+mn-ea"/>
                <a:cs typeface="+mn-cs"/>
              </a:rPr>
              <a:t> UiO generelt og landet på alle punkter. Som f.eks. de sosiale arrangementene, muligheten til å bli kjent med nye studenter, informasjonen om lærerstedet, </a:t>
            </a:r>
          </a:p>
          <a:p>
            <a:r>
              <a:rPr lang="nb-NO" sz="1200" kern="1200" baseline="0" dirty="0" smtClean="0">
                <a:solidFill>
                  <a:schemeClr val="tx1"/>
                </a:solidFill>
                <a:effectLst/>
                <a:latin typeface="+mn-lt"/>
                <a:ea typeface="+mn-ea"/>
                <a:cs typeface="+mn-cs"/>
              </a:rPr>
              <a:t>Om fadderordningen totalt sett er vi på topp på UiO og godt over lander. </a:t>
            </a:r>
          </a:p>
          <a:p>
            <a:endParaRPr lang="nb-NO" sz="1200" b="1" kern="1200" baseline="0" dirty="0" smtClean="0">
              <a:solidFill>
                <a:schemeClr val="tx1"/>
              </a:solidFill>
              <a:effectLst/>
              <a:latin typeface="+mn-lt"/>
              <a:ea typeface="+mn-ea"/>
              <a:cs typeface="+mn-cs"/>
            </a:endParaRPr>
          </a:p>
          <a:p>
            <a:r>
              <a:rPr lang="nb-NO" sz="1200" b="1" kern="1200" dirty="0" smtClean="0">
                <a:solidFill>
                  <a:schemeClr val="tx1"/>
                </a:solidFill>
                <a:effectLst/>
                <a:latin typeface="+mn-lt"/>
                <a:ea typeface="+mn-ea"/>
                <a:cs typeface="+mn-cs"/>
              </a:rPr>
              <a:t>Trivsel med studiet</a:t>
            </a:r>
          </a:p>
          <a:p>
            <a:r>
              <a:rPr lang="nb-NO" sz="1200" i="1" kern="1200" dirty="0" smtClean="0">
                <a:solidFill>
                  <a:schemeClr val="tx1"/>
                </a:solidFill>
                <a:effectLst/>
                <a:latin typeface="+mn-lt"/>
                <a:ea typeface="+mn-ea"/>
                <a:cs typeface="+mn-cs"/>
              </a:rPr>
              <a:t>Oppgi hvor fornøyd du er med disse faglige forholdene det siste semesteret (0-100 poeng):</a:t>
            </a:r>
          </a:p>
          <a:p>
            <a:r>
              <a:rPr lang="nb-NO" sz="1200" i="1" kern="1200" dirty="0" smtClean="0">
                <a:solidFill>
                  <a:schemeClr val="tx1"/>
                </a:solidFill>
                <a:effectLst/>
                <a:latin typeface="+mn-lt"/>
                <a:ea typeface="+mn-ea"/>
                <a:cs typeface="+mn-cs"/>
              </a:rPr>
              <a:t>HVORFOR: </a:t>
            </a:r>
            <a:r>
              <a:rPr lang="nb-NO" sz="1200" kern="1200" dirty="0" smtClean="0">
                <a:solidFill>
                  <a:schemeClr val="tx1"/>
                </a:solidFill>
                <a:effectLst/>
                <a:latin typeface="+mn-lt"/>
                <a:ea typeface="+mn-ea"/>
                <a:cs typeface="+mn-cs"/>
              </a:rPr>
              <a:t>Dette er noe vi tar på alvor. Hva vi gjør på MN: Vi forsøker å nå ut til studentene i starten. Vi har opp mot 80% oppmøte på programseminar. Vi har stor grad av sosiale tilbud som oppleves som obligatoriske. Vi jobber kontinuerlig med dette. (Se hovedbudskap tidligere dokument). Vi gjør mye for studentene våre, men vi tar på alvor at vi ikke når ut til alle. </a:t>
            </a:r>
          </a:p>
          <a:p>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Eksamensangst: Ligger på samme nivå som de andre</a:t>
            </a:r>
          </a:p>
          <a:p>
            <a:endParaRPr lang="nb-NO"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dirty="0" smtClean="0"/>
              <a:t>Et av de store temaene for denne undersøkelsen er ensomhet.</a:t>
            </a:r>
          </a:p>
          <a:p>
            <a:r>
              <a:rPr lang="nb-NO" sz="1200" b="1" kern="1200" dirty="0" smtClean="0">
                <a:solidFill>
                  <a:schemeClr val="tx1"/>
                </a:solidFill>
                <a:effectLst/>
                <a:latin typeface="+mn-lt"/>
                <a:ea typeface="+mn-ea"/>
                <a:cs typeface="+mn-cs"/>
              </a:rPr>
              <a:t>ENSOMHET: </a:t>
            </a:r>
            <a:r>
              <a:rPr lang="nb-NO" sz="1200" kern="1200" dirty="0" smtClean="0">
                <a:solidFill>
                  <a:schemeClr val="tx1"/>
                </a:solidFill>
                <a:effectLst/>
                <a:latin typeface="+mn-lt"/>
                <a:ea typeface="+mn-ea"/>
                <a:cs typeface="+mn-cs"/>
              </a:rPr>
              <a:t>Her skiller vi oss ikke ut fra de andre, og ligger likt med landet generelt. Men, det er fortsatt en betydelig andel studenter som oppgir at de ofte eller svært ofte føler seg ensomme. </a:t>
            </a:r>
          </a:p>
          <a:p>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SOMATISKE PLAGER: Generelt høy andel generelt</a:t>
            </a:r>
            <a:r>
              <a:rPr lang="nb-NO" sz="1200" kern="1200" baseline="0" dirty="0" smtClean="0">
                <a:solidFill>
                  <a:schemeClr val="tx1"/>
                </a:solidFill>
                <a:effectLst/>
                <a:latin typeface="+mn-lt"/>
                <a:ea typeface="+mn-ea"/>
                <a:cs typeface="+mn-cs"/>
              </a:rPr>
              <a:t> av somatiske plager: Høy/svært høy: 31% (1 av 3)</a:t>
            </a:r>
          </a:p>
          <a:p>
            <a:r>
              <a:rPr lang="nb-NO" sz="1200" b="1" kern="1200" dirty="0" smtClean="0">
                <a:solidFill>
                  <a:schemeClr val="tx1"/>
                </a:solidFill>
                <a:effectLst/>
                <a:latin typeface="+mn-lt"/>
                <a:ea typeface="+mn-ea"/>
                <a:cs typeface="+mn-cs"/>
              </a:rPr>
              <a:t>Psykiske plager</a:t>
            </a:r>
            <a:r>
              <a:rPr lang="nb-NO" sz="1200" b="1" kern="1200" baseline="0" dirty="0" smtClean="0">
                <a:solidFill>
                  <a:schemeClr val="tx1"/>
                </a:solidFill>
                <a:effectLst/>
                <a:latin typeface="+mn-lt"/>
                <a:ea typeface="+mn-ea"/>
                <a:cs typeface="+mn-cs"/>
              </a:rPr>
              <a:t> - </a:t>
            </a:r>
            <a:r>
              <a:rPr lang="nb-NO" sz="1200" i="1" kern="1200" dirty="0" smtClean="0">
                <a:solidFill>
                  <a:schemeClr val="tx1"/>
                </a:solidFill>
                <a:effectLst/>
                <a:latin typeface="+mn-lt"/>
                <a:ea typeface="+mn-ea"/>
                <a:cs typeface="+mn-cs"/>
              </a:rPr>
              <a:t>Psykiske plager og omfang:</a:t>
            </a:r>
            <a:r>
              <a:rPr lang="nb-NO" sz="1200" i="1" kern="1200" baseline="0" dirty="0" smtClean="0">
                <a:solidFill>
                  <a:schemeClr val="tx1"/>
                </a:solidFill>
                <a:effectLst/>
                <a:latin typeface="+mn-lt"/>
                <a:ea typeface="+mn-ea"/>
                <a:cs typeface="+mn-cs"/>
              </a:rPr>
              <a:t> </a:t>
            </a:r>
            <a:r>
              <a:rPr lang="nb-NO" sz="1200" b="1" i="0" kern="1200" baseline="0" dirty="0" smtClean="0">
                <a:solidFill>
                  <a:schemeClr val="tx1"/>
                </a:solidFill>
                <a:effectLst/>
                <a:latin typeface="+mn-lt"/>
                <a:ea typeface="+mn-ea"/>
                <a:cs typeface="+mn-cs"/>
              </a:rPr>
              <a:t>Alvorlig (15%), alvorlige og mange </a:t>
            </a:r>
            <a:r>
              <a:rPr lang="nb-NO" sz="1200" b="1" i="0" kern="1200" baseline="0" dirty="0" err="1" smtClean="0">
                <a:solidFill>
                  <a:schemeClr val="tx1"/>
                </a:solidFill>
                <a:effectLst/>
                <a:latin typeface="+mn-lt"/>
                <a:ea typeface="+mn-ea"/>
                <a:cs typeface="+mn-cs"/>
              </a:rPr>
              <a:t>symtomer</a:t>
            </a:r>
            <a:r>
              <a:rPr lang="nb-NO" sz="1200" b="1" i="0" kern="1200" baseline="0" dirty="0" smtClean="0">
                <a:solidFill>
                  <a:schemeClr val="tx1"/>
                </a:solidFill>
                <a:effectLst/>
                <a:latin typeface="+mn-lt"/>
                <a:ea typeface="+mn-ea"/>
                <a:cs typeface="+mn-cs"/>
              </a:rPr>
              <a:t>(12%):  27%</a:t>
            </a:r>
            <a:endParaRPr lang="nb-NO" sz="1200" b="1" i="0" kern="1200" dirty="0" smtClean="0">
              <a:solidFill>
                <a:schemeClr val="tx1"/>
              </a:solidFill>
              <a:effectLst/>
              <a:latin typeface="+mn-lt"/>
              <a:ea typeface="+mn-ea"/>
              <a:cs typeface="+mn-cs"/>
            </a:endParaRPr>
          </a:p>
          <a:p>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EKSAMENSANGST – tilsvarende landet. Og UiO.</a:t>
            </a:r>
            <a:r>
              <a:rPr lang="nb-NO" sz="1200" kern="1200" baseline="0" dirty="0" smtClean="0">
                <a:solidFill>
                  <a:schemeClr val="tx1"/>
                </a:solidFill>
                <a:effectLst/>
                <a:latin typeface="+mn-lt"/>
                <a:ea typeface="+mn-ea"/>
                <a:cs typeface="+mn-cs"/>
              </a:rPr>
              <a:t>  (Ja, en del og svært mye, til sammen 42%). </a:t>
            </a:r>
            <a:endParaRPr lang="nb-NO" sz="1200" kern="1200" dirty="0" smtClean="0">
              <a:solidFill>
                <a:schemeClr val="tx1"/>
              </a:solidFill>
              <a:effectLst/>
              <a:latin typeface="+mn-lt"/>
              <a:ea typeface="+mn-ea"/>
              <a:cs typeface="+mn-cs"/>
            </a:endParaRPr>
          </a:p>
          <a:p>
            <a:endParaRPr lang="nb-NO" sz="1200" kern="1200" dirty="0" smtClean="0">
              <a:solidFill>
                <a:schemeClr val="tx1"/>
              </a:solidFill>
              <a:effectLst/>
              <a:latin typeface="+mn-lt"/>
              <a:ea typeface="+mn-ea"/>
              <a:cs typeface="+mn-cs"/>
            </a:endParaRPr>
          </a:p>
          <a:p>
            <a:r>
              <a:rPr lang="nb-NO" sz="1200" b="1" kern="1200" dirty="0" smtClean="0">
                <a:solidFill>
                  <a:schemeClr val="tx1"/>
                </a:solidFill>
                <a:effectLst/>
                <a:latin typeface="+mn-lt"/>
                <a:ea typeface="+mn-ea"/>
                <a:cs typeface="+mn-cs"/>
              </a:rPr>
              <a:t>Arbeid og økonomi: </a:t>
            </a:r>
            <a:r>
              <a:rPr lang="nb-NO" sz="1200" kern="1200" dirty="0" smtClean="0">
                <a:solidFill>
                  <a:schemeClr val="tx1"/>
                </a:solidFill>
                <a:effectLst/>
                <a:latin typeface="+mn-lt"/>
                <a:ea typeface="+mn-ea"/>
                <a:cs typeface="+mn-cs"/>
              </a:rPr>
              <a:t>Ikke noe som utmerker seg, på gjennomsnittet. Går på</a:t>
            </a:r>
            <a:r>
              <a:rPr lang="nb-NO" sz="1200" kern="1200" baseline="0" dirty="0" smtClean="0">
                <a:solidFill>
                  <a:schemeClr val="tx1"/>
                </a:solidFill>
                <a:effectLst/>
                <a:latin typeface="+mn-lt"/>
                <a:ea typeface="+mn-ea"/>
                <a:cs typeface="+mn-cs"/>
              </a:rPr>
              <a:t> økonomisk robusthet og inntekt. </a:t>
            </a:r>
            <a:endParaRPr lang="nb-NO" sz="1200" kern="1200" dirty="0" smtClean="0">
              <a:solidFill>
                <a:schemeClr val="tx1"/>
              </a:solidFill>
              <a:effectLst/>
              <a:latin typeface="+mn-lt"/>
              <a:ea typeface="+mn-ea"/>
              <a:cs typeface="+mn-cs"/>
            </a:endParaRPr>
          </a:p>
          <a:p>
            <a:endParaRPr lang="nb-NO" dirty="0" smtClean="0"/>
          </a:p>
          <a:p>
            <a:r>
              <a:rPr lang="nb-NO" sz="1200" kern="1200" dirty="0" smtClean="0">
                <a:solidFill>
                  <a:schemeClr val="tx1"/>
                </a:solidFill>
                <a:effectLst/>
                <a:latin typeface="+mn-lt"/>
                <a:ea typeface="+mn-ea"/>
                <a:cs typeface="+mn-cs"/>
              </a:rPr>
              <a:t>Bruk av narkotika: </a:t>
            </a:r>
          </a:p>
          <a:p>
            <a:r>
              <a:rPr lang="nb-NO" sz="1200" kern="1200" dirty="0" smtClean="0">
                <a:solidFill>
                  <a:schemeClr val="tx1"/>
                </a:solidFill>
                <a:effectLst/>
                <a:latin typeface="+mn-lt"/>
                <a:ea typeface="+mn-ea"/>
                <a:cs typeface="+mn-cs"/>
              </a:rPr>
              <a:t>- UiO ligger generelt over landet i andel som har brukt narkotika. </a:t>
            </a:r>
          </a:p>
          <a:p>
            <a:r>
              <a:rPr lang="nb-NO" sz="1200" kern="1200" dirty="0" smtClean="0">
                <a:solidFill>
                  <a:schemeClr val="tx1"/>
                </a:solidFill>
                <a:effectLst/>
                <a:latin typeface="+mn-lt"/>
                <a:ea typeface="+mn-ea"/>
                <a:cs typeface="+mn-cs"/>
              </a:rPr>
              <a:t>- MN ligger på 8.0, UiO 7.6 og landet på 5.7. MN skiller seg ikke markant ut på UiO. HF har mest bruk av narkotika på UiO. </a:t>
            </a:r>
          </a:p>
          <a:p>
            <a:r>
              <a:rPr lang="nb-NO"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mn-lt"/>
                <a:ea typeface="+mn-ea"/>
                <a:cs typeface="+mn-cs"/>
              </a:rPr>
              <a:t>- MN ligger høyt over landssnittet med MN 7.4 %  (UiO – 5.8%, landet 5.4%) Dette gjelder studenter som bruker legemidler for å øke konsentrasjonsevnen, heve energinivået etc. </a:t>
            </a:r>
          </a:p>
          <a:p>
            <a:endParaRPr lang="nb-NO" dirty="0" smtClean="0"/>
          </a:p>
          <a:p>
            <a:r>
              <a:rPr lang="nb-NO" dirty="0" smtClean="0"/>
              <a:t>STUDIEBAROMETERET: </a:t>
            </a:r>
          </a:p>
          <a:p>
            <a:r>
              <a:rPr lang="nb-NO" sz="1200" kern="1200" dirty="0" smtClean="0">
                <a:solidFill>
                  <a:schemeClr val="tx1"/>
                </a:solidFill>
                <a:effectLst/>
                <a:latin typeface="+mn-lt"/>
                <a:ea typeface="+mn-ea"/>
                <a:cs typeface="+mn-cs"/>
              </a:rPr>
              <a:t>BA-studentene scorer markant høyere enn MA-studentene på de to påstandene:</a:t>
            </a:r>
          </a:p>
          <a:p>
            <a:r>
              <a:rPr lang="nb-NO" sz="1200" kern="1200" dirty="0" smtClean="0">
                <a:solidFill>
                  <a:schemeClr val="tx1"/>
                </a:solidFill>
                <a:effectLst/>
                <a:latin typeface="+mn-lt"/>
                <a:ea typeface="+mn-ea"/>
                <a:cs typeface="+mn-cs"/>
              </a:rPr>
              <a:t>- Jeg ble inkludert i et faglig fellesskap med andre studenter på studieprogrammet tidlig i studieløpet (BA 4,0 </a:t>
            </a:r>
            <a:r>
              <a:rPr lang="nb-NO" sz="1200" kern="1200" dirty="0" err="1" smtClean="0">
                <a:solidFill>
                  <a:schemeClr val="tx1"/>
                </a:solidFill>
                <a:effectLst/>
                <a:latin typeface="+mn-lt"/>
                <a:ea typeface="+mn-ea"/>
                <a:cs typeface="+mn-cs"/>
              </a:rPr>
              <a:t>vs</a:t>
            </a:r>
            <a:r>
              <a:rPr lang="nb-NO" sz="1200" kern="1200" dirty="0" smtClean="0">
                <a:solidFill>
                  <a:schemeClr val="tx1"/>
                </a:solidFill>
                <a:effectLst/>
                <a:latin typeface="+mn-lt"/>
                <a:ea typeface="+mn-ea"/>
                <a:cs typeface="+mn-cs"/>
              </a:rPr>
              <a:t> 3,6 MA)</a:t>
            </a:r>
          </a:p>
          <a:p>
            <a:pPr marL="171450" indent="-171450">
              <a:buFontTx/>
              <a:buChar char="-"/>
            </a:pPr>
            <a:r>
              <a:rPr lang="nb-NO" sz="1200" kern="1200" dirty="0" smtClean="0">
                <a:solidFill>
                  <a:schemeClr val="tx1"/>
                </a:solidFill>
                <a:effectLst/>
                <a:latin typeface="+mn-lt"/>
                <a:ea typeface="+mn-ea"/>
                <a:cs typeface="+mn-cs"/>
              </a:rPr>
              <a:t>Jeg ble inkludert i et sosialt fellesskap med andre studenter på studieprogrammet tidlig i studieløpet (BA 4,1 </a:t>
            </a:r>
            <a:r>
              <a:rPr lang="nb-NO" sz="1200" kern="1200" dirty="0" err="1" smtClean="0">
                <a:solidFill>
                  <a:schemeClr val="tx1"/>
                </a:solidFill>
                <a:effectLst/>
                <a:latin typeface="+mn-lt"/>
                <a:ea typeface="+mn-ea"/>
                <a:cs typeface="+mn-cs"/>
              </a:rPr>
              <a:t>vs</a:t>
            </a:r>
            <a:r>
              <a:rPr lang="nb-NO" sz="1200" kern="1200" dirty="0" smtClean="0">
                <a:solidFill>
                  <a:schemeClr val="tx1"/>
                </a:solidFill>
                <a:effectLst/>
                <a:latin typeface="+mn-lt"/>
                <a:ea typeface="+mn-ea"/>
                <a:cs typeface="+mn-cs"/>
              </a:rPr>
              <a:t> 3,6 MA)</a:t>
            </a:r>
          </a:p>
          <a:p>
            <a:pPr marL="0" indent="0">
              <a:buFontTx/>
              <a:buNone/>
            </a:pP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MA-studentene scorer litt høyere enn BA-studentene på de to påstandene:</a:t>
            </a:r>
          </a:p>
          <a:p>
            <a:r>
              <a:rPr lang="nb-NO" sz="1200" kern="1200" dirty="0" smtClean="0">
                <a:solidFill>
                  <a:schemeClr val="tx1"/>
                </a:solidFill>
                <a:effectLst/>
                <a:latin typeface="+mn-lt"/>
                <a:ea typeface="+mn-ea"/>
                <a:cs typeface="+mn-cs"/>
              </a:rPr>
              <a:t>- Jeg ble inkludert i et faglig fellesskap med faglige ansatte på studieprogrammet tidlig i studieløpet (MA 3,2 </a:t>
            </a:r>
            <a:r>
              <a:rPr lang="nb-NO" sz="1200" kern="1200" dirty="0" err="1" smtClean="0">
                <a:solidFill>
                  <a:schemeClr val="tx1"/>
                </a:solidFill>
                <a:effectLst/>
                <a:latin typeface="+mn-lt"/>
                <a:ea typeface="+mn-ea"/>
                <a:cs typeface="+mn-cs"/>
              </a:rPr>
              <a:t>vs</a:t>
            </a:r>
            <a:r>
              <a:rPr lang="nb-NO" sz="1200" kern="1200" dirty="0" smtClean="0">
                <a:solidFill>
                  <a:schemeClr val="tx1"/>
                </a:solidFill>
                <a:effectLst/>
                <a:latin typeface="+mn-lt"/>
                <a:ea typeface="+mn-ea"/>
                <a:cs typeface="+mn-cs"/>
              </a:rPr>
              <a:t> 3,0 BA)</a:t>
            </a:r>
          </a:p>
          <a:p>
            <a:r>
              <a:rPr lang="nb-NO" sz="1200" kern="1200" dirty="0" smtClean="0">
                <a:solidFill>
                  <a:schemeClr val="tx1"/>
                </a:solidFill>
                <a:effectLst/>
                <a:latin typeface="+mn-lt"/>
                <a:ea typeface="+mn-ea"/>
                <a:cs typeface="+mn-cs"/>
              </a:rPr>
              <a:t>- Studieprogrammets innhold samsvarte godt med forventningene jeg hadde før studiestart (MA 3,9 </a:t>
            </a:r>
            <a:r>
              <a:rPr lang="nb-NO" sz="1200" kern="1200" dirty="0" err="1" smtClean="0">
                <a:solidFill>
                  <a:schemeClr val="tx1"/>
                </a:solidFill>
                <a:effectLst/>
                <a:latin typeface="+mn-lt"/>
                <a:ea typeface="+mn-ea"/>
                <a:cs typeface="+mn-cs"/>
              </a:rPr>
              <a:t>vs</a:t>
            </a:r>
            <a:r>
              <a:rPr lang="nb-NO" sz="1200" kern="1200" dirty="0" smtClean="0">
                <a:solidFill>
                  <a:schemeClr val="tx1"/>
                </a:solidFill>
                <a:effectLst/>
                <a:latin typeface="+mn-lt"/>
                <a:ea typeface="+mn-ea"/>
                <a:cs typeface="+mn-cs"/>
              </a:rPr>
              <a:t> 3,7 BA)</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BA- og MA-studentene scorer likt på de to påstandene:</a:t>
            </a:r>
          </a:p>
          <a:p>
            <a:r>
              <a:rPr lang="nb-NO" sz="1200" kern="1200" dirty="0" smtClean="0">
                <a:solidFill>
                  <a:schemeClr val="tx1"/>
                </a:solidFill>
                <a:effectLst/>
                <a:latin typeface="+mn-lt"/>
                <a:ea typeface="+mn-ea"/>
                <a:cs typeface="+mn-cs"/>
              </a:rPr>
              <a:t>- De faglige ansatte la tydelig fram faglige forventninger og krav til meg tidlig i studieløpet (3,7)</a:t>
            </a:r>
          </a:p>
          <a:p>
            <a:r>
              <a:rPr lang="nb-NO" sz="1200" kern="1200" dirty="0" smtClean="0">
                <a:solidFill>
                  <a:schemeClr val="tx1"/>
                </a:solidFill>
                <a:effectLst/>
                <a:latin typeface="+mn-lt"/>
                <a:ea typeface="+mn-ea"/>
                <a:cs typeface="+mn-cs"/>
              </a:rPr>
              <a:t>- Jeg fikk tidlig innføring i fagfeltets arbeidsmetoder og begrepsramme (3,6)</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Ellers har jeg også sammenlignet "Faglig og sosialt miljø" på BA og MA og her ser det ikke ut til å være noen forskjeller:</a:t>
            </a:r>
          </a:p>
          <a:p>
            <a:r>
              <a:rPr lang="nb-NO" sz="1200" kern="1200" dirty="0" smtClean="0">
                <a:solidFill>
                  <a:schemeClr val="tx1"/>
                </a:solidFill>
                <a:effectLst/>
                <a:latin typeface="+mn-lt"/>
                <a:ea typeface="+mn-ea"/>
                <a:cs typeface="+mn-cs"/>
              </a:rPr>
              <a:t>- Det faglige miljøet blant studentene på studieprogrammet BA og MA 4,0</a:t>
            </a:r>
          </a:p>
          <a:p>
            <a:r>
              <a:rPr lang="nb-NO" sz="1200" kern="1200" dirty="0" smtClean="0">
                <a:solidFill>
                  <a:schemeClr val="tx1"/>
                </a:solidFill>
                <a:effectLst/>
                <a:latin typeface="+mn-lt"/>
                <a:ea typeface="+mn-ea"/>
                <a:cs typeface="+mn-cs"/>
              </a:rPr>
              <a:t>- Det sosiale miljøet blant studentene på studieprogrammet BA og MA 4,0</a:t>
            </a:r>
          </a:p>
          <a:p>
            <a:pPr marL="171450" indent="-171450">
              <a:buFontTx/>
              <a:buChar char="-"/>
            </a:pPr>
            <a:endParaRPr lang="nb-NO" sz="1200" kern="1200" dirty="0" smtClean="0">
              <a:solidFill>
                <a:schemeClr val="tx1"/>
              </a:solidFill>
              <a:effectLst/>
              <a:latin typeface="+mn-lt"/>
              <a:ea typeface="+mn-ea"/>
              <a:cs typeface="+mn-cs"/>
            </a:endParaRPr>
          </a:p>
          <a:p>
            <a:pPr marL="171450" indent="-171450">
              <a:buFontTx/>
              <a:buChar char="-"/>
            </a:pPr>
            <a:endParaRPr lang="nb-NO" sz="1200" kern="1200" dirty="0" smtClean="0">
              <a:solidFill>
                <a:schemeClr val="tx1"/>
              </a:solidFill>
              <a:effectLst/>
              <a:latin typeface="+mn-lt"/>
              <a:ea typeface="+mn-ea"/>
              <a:cs typeface="+mn-cs"/>
            </a:endParaRPr>
          </a:p>
          <a:p>
            <a:pPr marL="171450" indent="-171450">
              <a:buFontTx/>
              <a:buChar char="-"/>
            </a:pPr>
            <a:endParaRPr lang="nb-NO" sz="1200" kern="1200" dirty="0" smtClean="0">
              <a:solidFill>
                <a:schemeClr val="tx1"/>
              </a:solidFill>
              <a:effectLst/>
              <a:latin typeface="+mn-lt"/>
              <a:ea typeface="+mn-ea"/>
              <a:cs typeface="+mn-cs"/>
            </a:endParaRPr>
          </a:p>
          <a:p>
            <a:pPr marL="171450" indent="-171450">
              <a:buFontTx/>
              <a:buChar char="-"/>
            </a:pPr>
            <a:endParaRPr lang="nb-NO" sz="1200" kern="1200" dirty="0" smtClean="0">
              <a:solidFill>
                <a:schemeClr val="tx1"/>
              </a:solidFill>
              <a:effectLst/>
              <a:latin typeface="+mn-lt"/>
              <a:ea typeface="+mn-ea"/>
              <a:cs typeface="+mn-cs"/>
            </a:endParaRPr>
          </a:p>
          <a:p>
            <a:pPr marL="171450" indent="-171450">
              <a:buFontTx/>
              <a:buChar char="-"/>
            </a:pPr>
            <a:endParaRPr lang="nb-NO" sz="1200" kern="1200" dirty="0" smtClean="0">
              <a:solidFill>
                <a:schemeClr val="tx1"/>
              </a:solidFill>
              <a:effectLst/>
              <a:latin typeface="+mn-lt"/>
              <a:ea typeface="+mn-ea"/>
              <a:cs typeface="+mn-cs"/>
            </a:endParaRPr>
          </a:p>
          <a:p>
            <a:pPr marL="171450" indent="-171450">
              <a:buFontTx/>
              <a:buChar char="-"/>
            </a:pPr>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29</a:t>
            </a:fld>
            <a:endParaRPr lang="nb-NO"/>
          </a:p>
        </p:txBody>
      </p:sp>
    </p:spTree>
    <p:extLst>
      <p:ext uri="{BB962C8B-B14F-4D97-AF65-F5344CB8AC3E}">
        <p14:creationId xmlns:p14="http://schemas.microsoft.com/office/powerpoint/2010/main" val="3077586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mn-lt"/>
                <a:ea typeface="+mn-ea"/>
                <a:cs typeface="+mn-cs"/>
              </a:rPr>
              <a:t>- Deltakelse i fadderordning: 60% - ok</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kern="1200" dirty="0" smtClean="0">
                <a:solidFill>
                  <a:schemeClr val="tx1"/>
                </a:solidFill>
                <a:effectLst/>
                <a:latin typeface="+mn-lt"/>
                <a:ea typeface="+mn-ea"/>
                <a:cs typeface="+mn-cs"/>
              </a:rPr>
              <a:t>Følte du deg godt mottatt på nåværende studieprogram da du var ny student (% ja)?</a:t>
            </a:r>
            <a:endParaRPr lang="nb-NO" sz="120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smtClean="0">
                <a:solidFill>
                  <a:schemeClr val="tx1"/>
                </a:solidFill>
                <a:effectLst/>
                <a:latin typeface="+mn-lt"/>
                <a:ea typeface="+mn-ea"/>
                <a:cs typeface="+mn-cs"/>
              </a:rPr>
              <a:t>Opplevelse av fadderordningen</a:t>
            </a:r>
          </a:p>
          <a:p>
            <a:r>
              <a:rPr lang="nb-NO" sz="1200" i="1" kern="1200" dirty="0" smtClean="0">
                <a:solidFill>
                  <a:schemeClr val="tx1"/>
                </a:solidFill>
                <a:effectLst/>
                <a:latin typeface="+mn-lt"/>
                <a:ea typeface="+mn-ea"/>
                <a:cs typeface="+mn-cs"/>
              </a:rPr>
              <a:t>Hvordan opplevde du fadderordningen (eller lignende) når det gjelder ....(0-100 poeng)?</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Vi skårer høyere enn</a:t>
            </a:r>
            <a:r>
              <a:rPr lang="nb-NO" sz="1200" kern="1200" baseline="0" dirty="0" smtClean="0">
                <a:solidFill>
                  <a:schemeClr val="tx1"/>
                </a:solidFill>
                <a:effectLst/>
                <a:latin typeface="+mn-lt"/>
                <a:ea typeface="+mn-ea"/>
                <a:cs typeface="+mn-cs"/>
              </a:rPr>
              <a:t> UiO generelt og landet på alle punkter. Som f.eks. de sosiale arrangementene, muligheten til å bli kjent med nye studenter, informasjonen om lærerstedet, </a:t>
            </a:r>
          </a:p>
          <a:p>
            <a:r>
              <a:rPr lang="nb-NO" sz="1200" kern="1200" baseline="0" dirty="0" smtClean="0">
                <a:solidFill>
                  <a:schemeClr val="tx1"/>
                </a:solidFill>
                <a:effectLst/>
                <a:latin typeface="+mn-lt"/>
                <a:ea typeface="+mn-ea"/>
                <a:cs typeface="+mn-cs"/>
              </a:rPr>
              <a:t>Om fadderordningen totalt sett er vi på topp på UiO og godt over lander. </a:t>
            </a:r>
          </a:p>
          <a:p>
            <a:endParaRPr lang="nb-NO" sz="1200" b="1" kern="1200" baseline="0" dirty="0" smtClean="0">
              <a:solidFill>
                <a:schemeClr val="tx1"/>
              </a:solidFill>
              <a:effectLst/>
              <a:latin typeface="+mn-lt"/>
              <a:ea typeface="+mn-ea"/>
              <a:cs typeface="+mn-cs"/>
            </a:endParaRPr>
          </a:p>
          <a:p>
            <a:r>
              <a:rPr lang="nb-NO" sz="1200" b="1" kern="1200" dirty="0" smtClean="0">
                <a:solidFill>
                  <a:schemeClr val="tx1"/>
                </a:solidFill>
                <a:effectLst/>
                <a:latin typeface="+mn-lt"/>
                <a:ea typeface="+mn-ea"/>
                <a:cs typeface="+mn-cs"/>
              </a:rPr>
              <a:t>Trivsel med studiet</a:t>
            </a:r>
          </a:p>
          <a:p>
            <a:r>
              <a:rPr lang="nb-NO" sz="1200" i="1" kern="1200" dirty="0" smtClean="0">
                <a:solidFill>
                  <a:schemeClr val="tx1"/>
                </a:solidFill>
                <a:effectLst/>
                <a:latin typeface="+mn-lt"/>
                <a:ea typeface="+mn-ea"/>
                <a:cs typeface="+mn-cs"/>
              </a:rPr>
              <a:t>Oppgi hvor fornøyd du er med disse faglige forholdene det siste semesteret (0-100 poeng):</a:t>
            </a:r>
          </a:p>
          <a:p>
            <a:r>
              <a:rPr lang="nb-NO" sz="1200" i="1" kern="1200" dirty="0" smtClean="0">
                <a:solidFill>
                  <a:schemeClr val="tx1"/>
                </a:solidFill>
                <a:effectLst/>
                <a:latin typeface="+mn-lt"/>
                <a:ea typeface="+mn-ea"/>
                <a:cs typeface="+mn-cs"/>
              </a:rPr>
              <a:t>HVORFOR: </a:t>
            </a:r>
            <a:r>
              <a:rPr lang="nb-NO" sz="1200" kern="1200" dirty="0" smtClean="0">
                <a:solidFill>
                  <a:schemeClr val="tx1"/>
                </a:solidFill>
                <a:effectLst/>
                <a:latin typeface="+mn-lt"/>
                <a:ea typeface="+mn-ea"/>
                <a:cs typeface="+mn-cs"/>
              </a:rPr>
              <a:t>Dette er noe vi tar på alvor. Hva vi gjør på MN: Vi forsøker å nå ut til studentene i starten. Vi har opp mot 80% oppmøte på programseminar. Vi har stor grad av sosiale tilbud som oppleves som obligatoriske. Vi jobber kontinuerlig med dette. (Se hovedbudskap tidligere dokument). Vi gjør mye for studentene våre, men vi tar på alvor at vi ikke når ut til alle. </a:t>
            </a:r>
          </a:p>
          <a:p>
            <a:r>
              <a:rPr lang="nb-NO" sz="1200" kern="1200" dirty="0" smtClean="0">
                <a:solidFill>
                  <a:schemeClr val="tx1"/>
                </a:solidFill>
                <a:effectLst/>
                <a:latin typeface="+mn-lt"/>
                <a:ea typeface="+mn-ea"/>
                <a:cs typeface="+mn-cs"/>
              </a:rPr>
              <a:t>Eksamensangst: Ligger på samme nivå som de andre</a:t>
            </a:r>
          </a:p>
          <a:p>
            <a:endParaRPr lang="nb-NO"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dirty="0" smtClean="0"/>
              <a:t>Et av de store temaene for denne undersøkelsen er ensomhet.</a:t>
            </a:r>
          </a:p>
          <a:p>
            <a:r>
              <a:rPr lang="nb-NO" sz="1200" b="1" kern="1200" dirty="0" smtClean="0">
                <a:solidFill>
                  <a:schemeClr val="tx1"/>
                </a:solidFill>
                <a:effectLst/>
                <a:latin typeface="+mn-lt"/>
                <a:ea typeface="+mn-ea"/>
                <a:cs typeface="+mn-cs"/>
              </a:rPr>
              <a:t>ENSOMHET: </a:t>
            </a:r>
            <a:r>
              <a:rPr lang="nb-NO" sz="1200" kern="1200" dirty="0" smtClean="0">
                <a:solidFill>
                  <a:schemeClr val="tx1"/>
                </a:solidFill>
                <a:effectLst/>
                <a:latin typeface="+mn-lt"/>
                <a:ea typeface="+mn-ea"/>
                <a:cs typeface="+mn-cs"/>
              </a:rPr>
              <a:t>Her skiller vi oss ikke ut fra de andre, og ligger likt med landet generelt. Men, det er fortsatt en betydelig andel studenter som oppgir at de ofte eller svært ofte føler seg ensomme. </a:t>
            </a:r>
          </a:p>
          <a:p>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SOMATISKE PLAGER: Generelt høy andel generelt</a:t>
            </a:r>
            <a:r>
              <a:rPr lang="nb-NO" sz="1200" kern="1200" baseline="0" dirty="0" smtClean="0">
                <a:solidFill>
                  <a:schemeClr val="tx1"/>
                </a:solidFill>
                <a:effectLst/>
                <a:latin typeface="+mn-lt"/>
                <a:ea typeface="+mn-ea"/>
                <a:cs typeface="+mn-cs"/>
              </a:rPr>
              <a:t> av somatiske plager: Høy/svært høy: 31% (1 av 3)</a:t>
            </a:r>
          </a:p>
          <a:p>
            <a:r>
              <a:rPr lang="nb-NO" sz="1200" b="1" kern="1200" dirty="0" smtClean="0">
                <a:solidFill>
                  <a:schemeClr val="tx1"/>
                </a:solidFill>
                <a:effectLst/>
                <a:latin typeface="+mn-lt"/>
                <a:ea typeface="+mn-ea"/>
                <a:cs typeface="+mn-cs"/>
              </a:rPr>
              <a:t>Psykiske plager</a:t>
            </a:r>
            <a:r>
              <a:rPr lang="nb-NO" sz="1200" b="1" kern="1200" baseline="0" dirty="0" smtClean="0">
                <a:solidFill>
                  <a:schemeClr val="tx1"/>
                </a:solidFill>
                <a:effectLst/>
                <a:latin typeface="+mn-lt"/>
                <a:ea typeface="+mn-ea"/>
                <a:cs typeface="+mn-cs"/>
              </a:rPr>
              <a:t> - </a:t>
            </a:r>
            <a:r>
              <a:rPr lang="nb-NO" sz="1200" i="1" kern="1200" dirty="0" smtClean="0">
                <a:solidFill>
                  <a:schemeClr val="tx1"/>
                </a:solidFill>
                <a:effectLst/>
                <a:latin typeface="+mn-lt"/>
                <a:ea typeface="+mn-ea"/>
                <a:cs typeface="+mn-cs"/>
              </a:rPr>
              <a:t>Psykiske plager og omfang:</a:t>
            </a:r>
            <a:r>
              <a:rPr lang="nb-NO" sz="1200" i="1" kern="1200" baseline="0" dirty="0" smtClean="0">
                <a:solidFill>
                  <a:schemeClr val="tx1"/>
                </a:solidFill>
                <a:effectLst/>
                <a:latin typeface="+mn-lt"/>
                <a:ea typeface="+mn-ea"/>
                <a:cs typeface="+mn-cs"/>
              </a:rPr>
              <a:t> </a:t>
            </a:r>
            <a:r>
              <a:rPr lang="nb-NO" sz="1200" b="1" i="0" kern="1200" baseline="0" dirty="0" smtClean="0">
                <a:solidFill>
                  <a:schemeClr val="tx1"/>
                </a:solidFill>
                <a:effectLst/>
                <a:latin typeface="+mn-lt"/>
                <a:ea typeface="+mn-ea"/>
                <a:cs typeface="+mn-cs"/>
              </a:rPr>
              <a:t>Alvorlig (15%), alvorlige og mange </a:t>
            </a:r>
            <a:r>
              <a:rPr lang="nb-NO" sz="1200" b="1" i="0" kern="1200" baseline="0" dirty="0" err="1" smtClean="0">
                <a:solidFill>
                  <a:schemeClr val="tx1"/>
                </a:solidFill>
                <a:effectLst/>
                <a:latin typeface="+mn-lt"/>
                <a:ea typeface="+mn-ea"/>
                <a:cs typeface="+mn-cs"/>
              </a:rPr>
              <a:t>symtomer</a:t>
            </a:r>
            <a:r>
              <a:rPr lang="nb-NO" sz="1200" b="1" i="0" kern="1200" baseline="0" dirty="0" smtClean="0">
                <a:solidFill>
                  <a:schemeClr val="tx1"/>
                </a:solidFill>
                <a:effectLst/>
                <a:latin typeface="+mn-lt"/>
                <a:ea typeface="+mn-ea"/>
                <a:cs typeface="+mn-cs"/>
              </a:rPr>
              <a:t>(12%):  27%</a:t>
            </a:r>
            <a:endParaRPr lang="nb-NO" sz="1200" b="1" i="0" kern="1200" dirty="0" smtClean="0">
              <a:solidFill>
                <a:schemeClr val="tx1"/>
              </a:solidFill>
              <a:effectLst/>
              <a:latin typeface="+mn-lt"/>
              <a:ea typeface="+mn-ea"/>
              <a:cs typeface="+mn-cs"/>
            </a:endParaRPr>
          </a:p>
          <a:p>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EKSAMENSANGST – tilsvarende landet. Og UiO.</a:t>
            </a:r>
            <a:r>
              <a:rPr lang="nb-NO" sz="1200" kern="1200" baseline="0" dirty="0" smtClean="0">
                <a:solidFill>
                  <a:schemeClr val="tx1"/>
                </a:solidFill>
                <a:effectLst/>
                <a:latin typeface="+mn-lt"/>
                <a:ea typeface="+mn-ea"/>
                <a:cs typeface="+mn-cs"/>
              </a:rPr>
              <a:t>  (Ja, en del og svært mye, til sammen 42%). </a:t>
            </a:r>
            <a:endParaRPr lang="nb-NO" sz="1200" kern="1200" dirty="0" smtClean="0">
              <a:solidFill>
                <a:schemeClr val="tx1"/>
              </a:solidFill>
              <a:effectLst/>
              <a:latin typeface="+mn-lt"/>
              <a:ea typeface="+mn-ea"/>
              <a:cs typeface="+mn-cs"/>
            </a:endParaRPr>
          </a:p>
          <a:p>
            <a:endParaRPr lang="nb-NO" sz="1200" kern="1200" dirty="0" smtClean="0">
              <a:solidFill>
                <a:schemeClr val="tx1"/>
              </a:solidFill>
              <a:effectLst/>
              <a:latin typeface="+mn-lt"/>
              <a:ea typeface="+mn-ea"/>
              <a:cs typeface="+mn-cs"/>
            </a:endParaRPr>
          </a:p>
          <a:p>
            <a:r>
              <a:rPr lang="nb-NO" sz="1200" b="1" kern="1200" dirty="0" smtClean="0">
                <a:solidFill>
                  <a:schemeClr val="tx1"/>
                </a:solidFill>
                <a:effectLst/>
                <a:latin typeface="+mn-lt"/>
                <a:ea typeface="+mn-ea"/>
                <a:cs typeface="+mn-cs"/>
              </a:rPr>
              <a:t>Arbeid og økonomi: </a:t>
            </a:r>
            <a:r>
              <a:rPr lang="nb-NO" sz="1200" kern="1200" dirty="0" smtClean="0">
                <a:solidFill>
                  <a:schemeClr val="tx1"/>
                </a:solidFill>
                <a:effectLst/>
                <a:latin typeface="+mn-lt"/>
                <a:ea typeface="+mn-ea"/>
                <a:cs typeface="+mn-cs"/>
              </a:rPr>
              <a:t>Ikke noe som utmerker seg, på gjennomsnittet. Går på</a:t>
            </a:r>
            <a:r>
              <a:rPr lang="nb-NO" sz="1200" kern="1200" baseline="0" dirty="0" smtClean="0">
                <a:solidFill>
                  <a:schemeClr val="tx1"/>
                </a:solidFill>
                <a:effectLst/>
                <a:latin typeface="+mn-lt"/>
                <a:ea typeface="+mn-ea"/>
                <a:cs typeface="+mn-cs"/>
              </a:rPr>
              <a:t> økonomisk robusthet og inntekt. </a:t>
            </a:r>
            <a:endParaRPr lang="nb-NO" sz="1200" kern="1200" dirty="0" smtClean="0">
              <a:solidFill>
                <a:schemeClr val="tx1"/>
              </a:solidFill>
              <a:effectLst/>
              <a:latin typeface="+mn-lt"/>
              <a:ea typeface="+mn-ea"/>
              <a:cs typeface="+mn-cs"/>
            </a:endParaRPr>
          </a:p>
          <a:p>
            <a:endParaRPr lang="nb-NO" dirty="0" smtClean="0"/>
          </a:p>
          <a:p>
            <a:r>
              <a:rPr lang="nb-NO" sz="1200" kern="1200" dirty="0" smtClean="0">
                <a:solidFill>
                  <a:schemeClr val="tx1"/>
                </a:solidFill>
                <a:effectLst/>
                <a:latin typeface="+mn-lt"/>
                <a:ea typeface="+mn-ea"/>
                <a:cs typeface="+mn-cs"/>
              </a:rPr>
              <a:t>Bruk av narkotika: </a:t>
            </a:r>
          </a:p>
          <a:p>
            <a:r>
              <a:rPr lang="nb-NO" sz="1200" kern="1200" dirty="0" smtClean="0">
                <a:solidFill>
                  <a:schemeClr val="tx1"/>
                </a:solidFill>
                <a:effectLst/>
                <a:latin typeface="+mn-lt"/>
                <a:ea typeface="+mn-ea"/>
                <a:cs typeface="+mn-cs"/>
              </a:rPr>
              <a:t>- UiO ligger generelt over landet i andel som har brukt narkotika. </a:t>
            </a:r>
          </a:p>
          <a:p>
            <a:r>
              <a:rPr lang="nb-NO" sz="1200" kern="1200" dirty="0" smtClean="0">
                <a:solidFill>
                  <a:schemeClr val="tx1"/>
                </a:solidFill>
                <a:effectLst/>
                <a:latin typeface="+mn-lt"/>
                <a:ea typeface="+mn-ea"/>
                <a:cs typeface="+mn-cs"/>
              </a:rPr>
              <a:t>- MN ligger på 8.0, UiO 7.6 og landet på 5.7. MN skiller seg ikke markant ut på UiO. HF har mest bruk av narkotika på UiO. </a:t>
            </a:r>
          </a:p>
          <a:p>
            <a:r>
              <a:rPr lang="nb-NO"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mn-lt"/>
                <a:ea typeface="+mn-ea"/>
                <a:cs typeface="+mn-cs"/>
              </a:rPr>
              <a:t>- MN ligger høyt over landssnittet med MN 7.4 %  (UiO – 5.8%, landet 5.4%) Dette gjelder studenter som bruker legemidler for å øke konsentrasjonsevnen, heve energinivået etc. </a:t>
            </a:r>
          </a:p>
          <a:p>
            <a:endParaRPr lang="nb-NO" dirty="0" smtClean="0"/>
          </a:p>
          <a:p>
            <a:r>
              <a:rPr lang="nb-NO" dirty="0" smtClean="0"/>
              <a:t>STUDIEBAROMETERET: </a:t>
            </a:r>
          </a:p>
          <a:p>
            <a:r>
              <a:rPr lang="nb-NO" sz="1200" kern="1200" dirty="0" smtClean="0">
                <a:solidFill>
                  <a:schemeClr val="tx1"/>
                </a:solidFill>
                <a:effectLst/>
                <a:latin typeface="+mn-lt"/>
                <a:ea typeface="+mn-ea"/>
                <a:cs typeface="+mn-cs"/>
              </a:rPr>
              <a:t>BA-studentene scorer markant høyere enn MA-studentene på de to påstandene:</a:t>
            </a:r>
          </a:p>
          <a:p>
            <a:r>
              <a:rPr lang="nb-NO" sz="1200" kern="1200" dirty="0" smtClean="0">
                <a:solidFill>
                  <a:schemeClr val="tx1"/>
                </a:solidFill>
                <a:effectLst/>
                <a:latin typeface="+mn-lt"/>
                <a:ea typeface="+mn-ea"/>
                <a:cs typeface="+mn-cs"/>
              </a:rPr>
              <a:t>- Jeg ble inkludert i et faglig fellesskap med andre studenter på studieprogrammet tidlig i studieløpet (BA 4,0 </a:t>
            </a:r>
            <a:r>
              <a:rPr lang="nb-NO" sz="1200" kern="1200" dirty="0" err="1" smtClean="0">
                <a:solidFill>
                  <a:schemeClr val="tx1"/>
                </a:solidFill>
                <a:effectLst/>
                <a:latin typeface="+mn-lt"/>
                <a:ea typeface="+mn-ea"/>
                <a:cs typeface="+mn-cs"/>
              </a:rPr>
              <a:t>vs</a:t>
            </a:r>
            <a:r>
              <a:rPr lang="nb-NO" sz="1200" kern="1200" dirty="0" smtClean="0">
                <a:solidFill>
                  <a:schemeClr val="tx1"/>
                </a:solidFill>
                <a:effectLst/>
                <a:latin typeface="+mn-lt"/>
                <a:ea typeface="+mn-ea"/>
                <a:cs typeface="+mn-cs"/>
              </a:rPr>
              <a:t> 3,6 MA)</a:t>
            </a:r>
          </a:p>
          <a:p>
            <a:pPr marL="171450" indent="-171450">
              <a:buFontTx/>
              <a:buChar char="-"/>
            </a:pPr>
            <a:r>
              <a:rPr lang="nb-NO" sz="1200" kern="1200" dirty="0" smtClean="0">
                <a:solidFill>
                  <a:schemeClr val="tx1"/>
                </a:solidFill>
                <a:effectLst/>
                <a:latin typeface="+mn-lt"/>
                <a:ea typeface="+mn-ea"/>
                <a:cs typeface="+mn-cs"/>
              </a:rPr>
              <a:t>Jeg ble inkludert i et sosialt fellesskap med andre studenter på studieprogrammet tidlig i studieløpet (BA 4,1 </a:t>
            </a:r>
            <a:r>
              <a:rPr lang="nb-NO" sz="1200" kern="1200" dirty="0" err="1" smtClean="0">
                <a:solidFill>
                  <a:schemeClr val="tx1"/>
                </a:solidFill>
                <a:effectLst/>
                <a:latin typeface="+mn-lt"/>
                <a:ea typeface="+mn-ea"/>
                <a:cs typeface="+mn-cs"/>
              </a:rPr>
              <a:t>vs</a:t>
            </a:r>
            <a:r>
              <a:rPr lang="nb-NO" sz="1200" kern="1200" dirty="0" smtClean="0">
                <a:solidFill>
                  <a:schemeClr val="tx1"/>
                </a:solidFill>
                <a:effectLst/>
                <a:latin typeface="+mn-lt"/>
                <a:ea typeface="+mn-ea"/>
                <a:cs typeface="+mn-cs"/>
              </a:rPr>
              <a:t> 3,6 MA)</a:t>
            </a:r>
          </a:p>
          <a:p>
            <a:pPr marL="0" indent="0">
              <a:buFontTx/>
              <a:buNone/>
            </a:pP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MA-studentene scorer litt høyere enn BA-studentene på de to påstandene:</a:t>
            </a:r>
          </a:p>
          <a:p>
            <a:r>
              <a:rPr lang="nb-NO" sz="1200" kern="1200" dirty="0" smtClean="0">
                <a:solidFill>
                  <a:schemeClr val="tx1"/>
                </a:solidFill>
                <a:effectLst/>
                <a:latin typeface="+mn-lt"/>
                <a:ea typeface="+mn-ea"/>
                <a:cs typeface="+mn-cs"/>
              </a:rPr>
              <a:t>- Jeg ble inkludert i et faglig fellesskap med faglige ansatte på studieprogrammet tidlig i studieløpet (MA 3,2 </a:t>
            </a:r>
            <a:r>
              <a:rPr lang="nb-NO" sz="1200" kern="1200" dirty="0" err="1" smtClean="0">
                <a:solidFill>
                  <a:schemeClr val="tx1"/>
                </a:solidFill>
                <a:effectLst/>
                <a:latin typeface="+mn-lt"/>
                <a:ea typeface="+mn-ea"/>
                <a:cs typeface="+mn-cs"/>
              </a:rPr>
              <a:t>vs</a:t>
            </a:r>
            <a:r>
              <a:rPr lang="nb-NO" sz="1200" kern="1200" dirty="0" smtClean="0">
                <a:solidFill>
                  <a:schemeClr val="tx1"/>
                </a:solidFill>
                <a:effectLst/>
                <a:latin typeface="+mn-lt"/>
                <a:ea typeface="+mn-ea"/>
                <a:cs typeface="+mn-cs"/>
              </a:rPr>
              <a:t> 3,0 BA)</a:t>
            </a:r>
          </a:p>
          <a:p>
            <a:r>
              <a:rPr lang="nb-NO" sz="1200" kern="1200" dirty="0" smtClean="0">
                <a:solidFill>
                  <a:schemeClr val="tx1"/>
                </a:solidFill>
                <a:effectLst/>
                <a:latin typeface="+mn-lt"/>
                <a:ea typeface="+mn-ea"/>
                <a:cs typeface="+mn-cs"/>
              </a:rPr>
              <a:t>- Studieprogrammets innhold samsvarte godt med forventningene jeg hadde før studiestart (MA 3,9 </a:t>
            </a:r>
            <a:r>
              <a:rPr lang="nb-NO" sz="1200" kern="1200" dirty="0" err="1" smtClean="0">
                <a:solidFill>
                  <a:schemeClr val="tx1"/>
                </a:solidFill>
                <a:effectLst/>
                <a:latin typeface="+mn-lt"/>
                <a:ea typeface="+mn-ea"/>
                <a:cs typeface="+mn-cs"/>
              </a:rPr>
              <a:t>vs</a:t>
            </a:r>
            <a:r>
              <a:rPr lang="nb-NO" sz="1200" kern="1200" dirty="0" smtClean="0">
                <a:solidFill>
                  <a:schemeClr val="tx1"/>
                </a:solidFill>
                <a:effectLst/>
                <a:latin typeface="+mn-lt"/>
                <a:ea typeface="+mn-ea"/>
                <a:cs typeface="+mn-cs"/>
              </a:rPr>
              <a:t> 3,7 BA)</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BA- og MA-studentene scorer likt på de to påstandene:</a:t>
            </a:r>
          </a:p>
          <a:p>
            <a:r>
              <a:rPr lang="nb-NO" sz="1200" kern="1200" dirty="0" smtClean="0">
                <a:solidFill>
                  <a:schemeClr val="tx1"/>
                </a:solidFill>
                <a:effectLst/>
                <a:latin typeface="+mn-lt"/>
                <a:ea typeface="+mn-ea"/>
                <a:cs typeface="+mn-cs"/>
              </a:rPr>
              <a:t>- De faglige ansatte la tydelig fram faglige forventninger og krav til meg tidlig i studieløpet (3,7)</a:t>
            </a:r>
          </a:p>
          <a:p>
            <a:r>
              <a:rPr lang="nb-NO" sz="1200" kern="1200" dirty="0" smtClean="0">
                <a:solidFill>
                  <a:schemeClr val="tx1"/>
                </a:solidFill>
                <a:effectLst/>
                <a:latin typeface="+mn-lt"/>
                <a:ea typeface="+mn-ea"/>
                <a:cs typeface="+mn-cs"/>
              </a:rPr>
              <a:t>- Jeg fikk tidlig innføring i fagfeltets arbeidsmetoder og begrepsramme (3,6)</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Ellers har jeg også sammenlignet "Faglig og sosialt miljø" på BA og MA og her ser det ikke ut til å være noen forskjeller:</a:t>
            </a:r>
          </a:p>
          <a:p>
            <a:r>
              <a:rPr lang="nb-NO" sz="1200" kern="1200" dirty="0" smtClean="0">
                <a:solidFill>
                  <a:schemeClr val="tx1"/>
                </a:solidFill>
                <a:effectLst/>
                <a:latin typeface="+mn-lt"/>
                <a:ea typeface="+mn-ea"/>
                <a:cs typeface="+mn-cs"/>
              </a:rPr>
              <a:t>- Det faglige miljøet blant studentene på studieprogrammet BA og MA 4,0</a:t>
            </a:r>
          </a:p>
          <a:p>
            <a:r>
              <a:rPr lang="nb-NO" sz="1200" kern="1200" dirty="0" smtClean="0">
                <a:solidFill>
                  <a:schemeClr val="tx1"/>
                </a:solidFill>
                <a:effectLst/>
                <a:latin typeface="+mn-lt"/>
                <a:ea typeface="+mn-ea"/>
                <a:cs typeface="+mn-cs"/>
              </a:rPr>
              <a:t>- Det sosiale miljøet blant studentene på studieprogrammet BA og MA 4,0</a:t>
            </a:r>
          </a:p>
          <a:p>
            <a:pPr marL="171450" indent="-171450">
              <a:buFontTx/>
              <a:buChar char="-"/>
            </a:pPr>
            <a:endParaRPr lang="nb-NO" sz="1200" kern="1200" dirty="0" smtClean="0">
              <a:solidFill>
                <a:schemeClr val="tx1"/>
              </a:solidFill>
              <a:effectLst/>
              <a:latin typeface="+mn-lt"/>
              <a:ea typeface="+mn-ea"/>
              <a:cs typeface="+mn-cs"/>
            </a:endParaRPr>
          </a:p>
          <a:p>
            <a:pPr marL="171450" indent="-171450">
              <a:buFontTx/>
              <a:buChar char="-"/>
            </a:pPr>
            <a:endParaRPr lang="nb-NO" sz="1200" kern="1200" dirty="0" smtClean="0">
              <a:solidFill>
                <a:schemeClr val="tx1"/>
              </a:solidFill>
              <a:effectLst/>
              <a:latin typeface="+mn-lt"/>
              <a:ea typeface="+mn-ea"/>
              <a:cs typeface="+mn-cs"/>
            </a:endParaRPr>
          </a:p>
          <a:p>
            <a:pPr marL="171450" indent="-171450">
              <a:buFontTx/>
              <a:buChar char="-"/>
            </a:pPr>
            <a:endParaRPr lang="nb-NO" sz="1200" kern="1200" dirty="0" smtClean="0">
              <a:solidFill>
                <a:schemeClr val="tx1"/>
              </a:solidFill>
              <a:effectLst/>
              <a:latin typeface="+mn-lt"/>
              <a:ea typeface="+mn-ea"/>
              <a:cs typeface="+mn-cs"/>
            </a:endParaRPr>
          </a:p>
          <a:p>
            <a:pPr marL="171450" indent="-171450">
              <a:buFontTx/>
              <a:buChar char="-"/>
            </a:pPr>
            <a:endParaRPr lang="nb-NO" sz="1200" kern="1200" dirty="0" smtClean="0">
              <a:solidFill>
                <a:schemeClr val="tx1"/>
              </a:solidFill>
              <a:effectLst/>
              <a:latin typeface="+mn-lt"/>
              <a:ea typeface="+mn-ea"/>
              <a:cs typeface="+mn-cs"/>
            </a:endParaRPr>
          </a:p>
          <a:p>
            <a:pPr marL="171450" indent="-171450">
              <a:buFontTx/>
              <a:buChar char="-"/>
            </a:pPr>
            <a:endParaRPr lang="nb-NO" sz="1200" kern="1200" dirty="0" smtClean="0">
              <a:solidFill>
                <a:schemeClr val="tx1"/>
              </a:solidFill>
              <a:effectLst/>
              <a:latin typeface="+mn-lt"/>
              <a:ea typeface="+mn-ea"/>
              <a:cs typeface="+mn-cs"/>
            </a:endParaRPr>
          </a:p>
          <a:p>
            <a:pPr marL="171450" indent="-171450">
              <a:buFontTx/>
              <a:buChar char="-"/>
            </a:pPr>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30</a:t>
            </a:fld>
            <a:endParaRPr lang="nb-NO"/>
          </a:p>
        </p:txBody>
      </p:sp>
    </p:spTree>
    <p:extLst>
      <p:ext uri="{BB962C8B-B14F-4D97-AF65-F5344CB8AC3E}">
        <p14:creationId xmlns:p14="http://schemas.microsoft.com/office/powerpoint/2010/main" val="1589616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smtClean="0"/>
              <a:t>STUDIEBAROMETERET 2018:</a:t>
            </a:r>
            <a:r>
              <a:rPr lang="nb-NO" b="1" baseline="0" dirty="0" smtClean="0"/>
              <a:t> </a:t>
            </a:r>
            <a:endParaRPr lang="nb-NO" sz="1200" b="1"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nb-NO" sz="1200" b="0" i="0" kern="1200" dirty="0" smtClean="0">
                <a:solidFill>
                  <a:schemeClr val="tx1"/>
                </a:solidFill>
                <a:effectLst/>
                <a:latin typeface="+mn-lt"/>
                <a:ea typeface="+mn-ea"/>
                <a:cs typeface="+mn-cs"/>
              </a:rPr>
              <a:t>Undersøkelsen spør om studentenes oppfatninger om kvalitet i studieprogrammer ved norske høyskoler og universiteter.</a:t>
            </a:r>
          </a:p>
          <a:p>
            <a:pPr marL="171450" indent="-171450">
              <a:buFont typeface="Arial" panose="020B0604020202020204" pitchFamily="34" charset="0"/>
              <a:buChar char="•"/>
            </a:pPr>
            <a:r>
              <a:rPr lang="nb-NO" sz="1200" b="0" i="0" kern="1200" dirty="0" smtClean="0">
                <a:solidFill>
                  <a:schemeClr val="tx1"/>
                </a:solidFill>
                <a:effectLst/>
                <a:latin typeface="+mn-lt"/>
                <a:ea typeface="+mn-ea"/>
                <a:cs typeface="+mn-cs"/>
              </a:rPr>
              <a:t>Studentene svarer på hvert spørsmål ved bruk av en skala fra 1-5, der 5 angir best score. </a:t>
            </a:r>
          </a:p>
          <a:p>
            <a:pPr marL="171450" indent="-171450">
              <a:buFont typeface="Arial" panose="020B0604020202020204" pitchFamily="34" charset="0"/>
              <a:buChar char="•"/>
            </a:pPr>
            <a:r>
              <a:rPr lang="nb-NO" sz="1200" b="0" i="0" kern="1200" dirty="0" smtClean="0">
                <a:solidFill>
                  <a:schemeClr val="tx1"/>
                </a:solidFill>
                <a:effectLst/>
                <a:latin typeface="+mn-lt"/>
                <a:ea typeface="+mn-ea"/>
                <a:cs typeface="+mn-cs"/>
              </a:rPr>
              <a:t>Undersøkelsen går årlig ut til 2. års bachelorstudenter (i</a:t>
            </a:r>
            <a:r>
              <a:rPr lang="nb-NO" sz="1200" b="0" i="0" kern="1200" baseline="0" dirty="0" smtClean="0">
                <a:solidFill>
                  <a:schemeClr val="tx1"/>
                </a:solidFill>
                <a:effectLst/>
                <a:latin typeface="+mn-lt"/>
                <a:ea typeface="+mn-ea"/>
                <a:cs typeface="+mn-cs"/>
              </a:rPr>
              <a:t> sitt 3. semester på høsten)</a:t>
            </a:r>
            <a:r>
              <a:rPr lang="nb-NO" sz="1200" b="0" i="0" kern="1200" dirty="0" smtClean="0">
                <a:solidFill>
                  <a:schemeClr val="tx1"/>
                </a:solidFill>
                <a:effectLst/>
                <a:latin typeface="+mn-lt"/>
                <a:ea typeface="+mn-ea"/>
                <a:cs typeface="+mn-cs"/>
              </a:rPr>
              <a:t>, til 2. års masterstudenter og til 2. </a:t>
            </a:r>
            <a:r>
              <a:rPr lang="nb-NO" sz="1200" b="1" i="0" kern="1200" dirty="0" smtClean="0">
                <a:solidFill>
                  <a:schemeClr val="tx1"/>
                </a:solidFill>
                <a:effectLst/>
                <a:latin typeface="+mn-lt"/>
                <a:ea typeface="+mn-ea"/>
                <a:cs typeface="+mn-cs"/>
              </a:rPr>
              <a:t>og</a:t>
            </a:r>
            <a:r>
              <a:rPr lang="nb-NO" sz="1200" b="0" i="0" kern="1200" dirty="0" smtClean="0">
                <a:solidFill>
                  <a:schemeClr val="tx1"/>
                </a:solidFill>
                <a:effectLst/>
                <a:latin typeface="+mn-lt"/>
                <a:ea typeface="+mn-ea"/>
                <a:cs typeface="+mn-cs"/>
              </a:rPr>
              <a:t> 5. års studenter på mastergradsutdanninger som er fem år eller lengre. Også studenter på 4-årige lærerutdanninger omfattes av undersøkelsen. Studenter som er i permisjon inngår ikke i populasjonen.</a:t>
            </a:r>
          </a:p>
          <a:p>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mn-lt"/>
                <a:ea typeface="+mn-ea"/>
                <a:cs typeface="+mn-cs"/>
              </a:rPr>
              <a:t>Bachelorprogrammene på MN er evaluert av studentene som startet på de «nye programmene» i 2017, da de var i sitt 3. semester på høsten. Alle bachelorprogrammene hadde mange nok svar og høy nok svarprosent til å få publisert resultater for 2018.</a:t>
            </a:r>
          </a:p>
          <a:p>
            <a:endParaRPr lang="nb-NO" dirty="0" smtClean="0"/>
          </a:p>
          <a:p>
            <a:r>
              <a:rPr lang="nb-NO" b="1" dirty="0" smtClean="0"/>
              <a:t>FINN</a:t>
            </a:r>
            <a:r>
              <a:rPr lang="nb-NO" b="1" baseline="0" dirty="0" smtClean="0"/>
              <a:t> TALL: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Du kan selv hente ut ønsket studieprogram</a:t>
            </a:r>
            <a:r>
              <a:rPr lang="nb-NO" baseline="0" dirty="0" smtClean="0"/>
              <a:t> på </a:t>
            </a:r>
            <a:r>
              <a:rPr lang="nb-NO" dirty="0" smtClean="0">
                <a:hlinkClick r:id="rId3"/>
              </a:rPr>
              <a:t>http://www.studiebarometeret.no/no</a:t>
            </a:r>
            <a:endParaRPr lang="nb-NO" baseline="0" dirty="0" smtClean="0"/>
          </a:p>
          <a:p>
            <a:r>
              <a:rPr lang="nb-NO" dirty="0" smtClean="0"/>
              <a:t>Se f.eks. bachelor</a:t>
            </a:r>
            <a:r>
              <a:rPr lang="nb-NO" baseline="0" dirty="0" smtClean="0"/>
              <a:t> i b</a:t>
            </a:r>
            <a:r>
              <a:rPr lang="nb-NO" dirty="0" smtClean="0"/>
              <a:t>iovitenskap</a:t>
            </a:r>
            <a:r>
              <a:rPr lang="nb-NO" baseline="0" dirty="0" smtClean="0"/>
              <a:t>: </a:t>
            </a:r>
            <a:r>
              <a:rPr lang="nb-NO" dirty="0" smtClean="0">
                <a:hlinkClick r:id="rId4"/>
              </a:rPr>
              <a:t>http://www.studiebarometeret.no/no/student/studieprogram/1110_mnb-bios/</a:t>
            </a:r>
            <a:endParaRPr lang="nb-NO" dirty="0" smtClean="0"/>
          </a:p>
          <a:p>
            <a:endParaRPr lang="nb-NO" baseline="0" dirty="0" smtClean="0"/>
          </a:p>
          <a:p>
            <a:r>
              <a:rPr lang="nb-NO" baseline="0" dirty="0" smtClean="0"/>
              <a:t>Se rektors blogg om </a:t>
            </a:r>
            <a:r>
              <a:rPr lang="nb-NO" baseline="0" dirty="0" err="1" smtClean="0"/>
              <a:t>resultene</a:t>
            </a:r>
            <a:r>
              <a:rPr lang="nb-NO" baseline="0" dirty="0" smtClean="0"/>
              <a:t> 2018: </a:t>
            </a:r>
            <a:r>
              <a:rPr lang="nb-NO" dirty="0" smtClean="0">
                <a:hlinkClick r:id="rId5"/>
              </a:rPr>
              <a:t>https://www.uio.no/om/aktuelt/rektorbloggen/2019/studiebarometeret-2018.html</a:t>
            </a:r>
            <a:endParaRPr lang="nb-NO" dirty="0" smtClean="0"/>
          </a:p>
          <a:p>
            <a:endParaRPr lang="nb-NO" dirty="0" smtClean="0"/>
          </a:p>
          <a:p>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31</a:t>
            </a:fld>
            <a:endParaRPr lang="nb-NO"/>
          </a:p>
        </p:txBody>
      </p:sp>
    </p:spTree>
    <p:extLst>
      <p:ext uri="{BB962C8B-B14F-4D97-AF65-F5344CB8AC3E}">
        <p14:creationId xmlns:p14="http://schemas.microsoft.com/office/powerpoint/2010/main" val="2478266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smtClean="0">
                <a:solidFill>
                  <a:schemeClr val="tx1"/>
                </a:solidFill>
                <a:effectLst/>
                <a:latin typeface="+mn-lt"/>
                <a:ea typeface="+mn-ea"/>
                <a:cs typeface="+mn-cs"/>
              </a:rPr>
              <a:t>Generelt og litt overordnet om årets (eg. fjorårets) resultater: </a:t>
            </a:r>
          </a:p>
          <a:p>
            <a:pPr marL="171450" indent="-171450">
              <a:buFont typeface="Arial" panose="020B0604020202020204" pitchFamily="34" charset="0"/>
              <a:buChar char="•"/>
            </a:pPr>
            <a:r>
              <a:rPr lang="nb-NO" sz="1200" kern="1200" dirty="0" smtClean="0">
                <a:solidFill>
                  <a:schemeClr val="tx1"/>
                </a:solidFill>
                <a:effectLst/>
                <a:latin typeface="+mn-lt"/>
                <a:ea typeface="+mn-ea"/>
                <a:cs typeface="+mn-cs"/>
              </a:rPr>
              <a:t>UiO-snittet på de fleste indeksene er på samme nivå som 2017, bortsett fra </a:t>
            </a:r>
            <a:r>
              <a:rPr lang="nb-NO" sz="1200" kern="1200" dirty="0" err="1" smtClean="0">
                <a:solidFill>
                  <a:schemeClr val="tx1"/>
                </a:solidFill>
                <a:effectLst/>
                <a:latin typeface="+mn-lt"/>
                <a:ea typeface="+mn-ea"/>
                <a:cs typeface="+mn-cs"/>
              </a:rPr>
              <a:t>yrkesrelevans</a:t>
            </a:r>
            <a:r>
              <a:rPr lang="nb-NO" sz="1200" kern="1200" dirty="0" smtClean="0">
                <a:solidFill>
                  <a:schemeClr val="tx1"/>
                </a:solidFill>
                <a:effectLst/>
                <a:latin typeface="+mn-lt"/>
                <a:ea typeface="+mn-ea"/>
                <a:cs typeface="+mn-cs"/>
              </a:rPr>
              <a:t> som har gått ned fra 3,9 til 3,1</a:t>
            </a:r>
            <a:r>
              <a:rPr lang="nb-NO" sz="1200" kern="1200" baseline="0" dirty="0" smtClean="0">
                <a:solidFill>
                  <a:schemeClr val="tx1"/>
                </a:solidFill>
                <a:effectLst/>
                <a:latin typeface="+mn-lt"/>
                <a:ea typeface="+mn-ea"/>
                <a:cs typeface="+mn-cs"/>
              </a:rPr>
              <a:t> </a:t>
            </a:r>
            <a:r>
              <a:rPr lang="nb-NO" sz="1200" kern="1200" dirty="0" smtClean="0">
                <a:solidFill>
                  <a:schemeClr val="tx1"/>
                </a:solidFill>
                <a:effectLst/>
                <a:latin typeface="+mn-lt"/>
                <a:ea typeface="+mn-ea"/>
                <a:cs typeface="+mn-cs"/>
              </a:rPr>
              <a:t>fra 2017 til 2018.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En forklaring på dette kan være at spørsmålene i dette batteriet er formulert på en annen/ny måte.</a:t>
            </a:r>
          </a:p>
          <a:p>
            <a:pPr marL="171450" indent="-171450">
              <a:buFont typeface="Arial" panose="020B0604020202020204" pitchFamily="34" charset="0"/>
              <a:buChar char="•"/>
            </a:pPr>
            <a:endParaRPr lang="nb-NO"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kern="1200" dirty="0" smtClean="0">
                <a:solidFill>
                  <a:schemeClr val="tx1"/>
                </a:solidFill>
                <a:effectLst/>
                <a:latin typeface="+mn-lt"/>
                <a:ea typeface="+mn-ea"/>
                <a:cs typeface="+mn-cs"/>
              </a:rPr>
              <a:t>Sammenlignet med de andre fakultetene på UiO (når vi ser bort fra TF som totalt kun har 26 respondenter), ligger vi høyest eller nest høyest på de fleste indeksene, som i tidligere år. På de indeksene vi ligger dårlig an i forhold til de andre fakultetene, gjorde vi det også i 2017. Vi ligger over nasjonalt snitt og UiO-snittet på de fleste indeksene (som tidligere år).</a:t>
            </a:r>
          </a:p>
          <a:p>
            <a:pPr marL="171450" indent="-171450">
              <a:buFont typeface="Arial" panose="020B0604020202020204" pitchFamily="34" charset="0"/>
              <a:buChar char="•"/>
            </a:pPr>
            <a:endParaRPr lang="nb-NO"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F89657-5CA7-4C25-BAF7-E81056E8CCEA}" type="slidenum">
              <a:rPr lang="nb-NO" smtClean="0"/>
              <a:t>32</a:t>
            </a:fld>
            <a:endParaRPr lang="nb-NO"/>
          </a:p>
        </p:txBody>
      </p:sp>
    </p:spTree>
    <p:extLst>
      <p:ext uri="{BB962C8B-B14F-4D97-AF65-F5344CB8AC3E}">
        <p14:creationId xmlns:p14="http://schemas.microsoft.com/office/powerpoint/2010/main" val="4163527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mn-lt"/>
                <a:ea typeface="+mn-ea"/>
                <a:cs typeface="+mn-cs"/>
              </a:rPr>
              <a:t>Bachelor på geofag, spesielt GFK har lav score på mange av hovedindeksene og spesielt lav på Alt-i-alt-vurderingen.</a:t>
            </a:r>
          </a:p>
          <a:p>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33</a:t>
            </a:fld>
            <a:endParaRPr lang="nb-NO"/>
          </a:p>
        </p:txBody>
      </p:sp>
    </p:spTree>
    <p:extLst>
      <p:ext uri="{BB962C8B-B14F-4D97-AF65-F5344CB8AC3E}">
        <p14:creationId xmlns:p14="http://schemas.microsoft.com/office/powerpoint/2010/main" val="3961751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nb-NO" b="1" dirty="0" smtClean="0"/>
              <a:t>KANDIDATUNDERSØKELSEN </a:t>
            </a:r>
          </a:p>
          <a:p>
            <a:pPr marL="171450" indent="-171450">
              <a:buFont typeface="Arial" panose="020B0604020202020204" pitchFamily="34" charset="0"/>
              <a:buChar char="•"/>
            </a:pPr>
            <a:r>
              <a:rPr lang="nb-NO" dirty="0" err="1" smtClean="0"/>
              <a:t>Ph.d</a:t>
            </a:r>
            <a:r>
              <a:rPr lang="nb-NO" dirty="0" smtClean="0"/>
              <a:t>-kandidater ved UiO regnes som studenter og har ikke fått undersøkelsen.</a:t>
            </a:r>
          </a:p>
          <a:p>
            <a:pPr marL="171450" indent="-171450">
              <a:buFont typeface="Arial" panose="020B0604020202020204" pitchFamily="34" charset="0"/>
              <a:buChar char="•"/>
            </a:pPr>
            <a:r>
              <a:rPr lang="nb-NO" dirty="0" smtClean="0"/>
              <a:t>Farmasi regnes som 5-årig master og ikke profesjonsstudium i denne undersøkelsen. </a:t>
            </a:r>
          </a:p>
          <a:p>
            <a:pPr marL="171450" indent="-171450">
              <a:buFont typeface="Arial" panose="020B0604020202020204" pitchFamily="34" charset="0"/>
              <a:buChar char="•"/>
            </a:pPr>
            <a:r>
              <a:rPr lang="nb-NO" dirty="0" smtClean="0"/>
              <a:t>For første gang ble også helt </a:t>
            </a:r>
            <a:r>
              <a:rPr lang="nb-NO" dirty="0" err="1" smtClean="0"/>
              <a:t>nyutdannende</a:t>
            </a:r>
            <a:r>
              <a:rPr lang="nb-NO" dirty="0" smtClean="0"/>
              <a:t> kandidater fra UiO, som fullførte våren 2018, med i utvalget.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smtClean="0"/>
              <a:t>Generelt på UiO er det store ulikheter mellom kandidater fra ulike fakultet, mellom de ulike gradene, aldersnivå og tiden som har gått siden </a:t>
            </a:r>
            <a:r>
              <a:rPr lang="nb-NO" dirty="0" err="1" smtClean="0"/>
              <a:t>uteksamineringsår</a:t>
            </a:r>
            <a:r>
              <a:rPr lang="nb-NO" dirty="0" smtClean="0"/>
              <a:t>. </a:t>
            </a:r>
          </a:p>
          <a:p>
            <a:endParaRPr lang="nb-NO" b="1" dirty="0" smtClean="0"/>
          </a:p>
          <a:p>
            <a:r>
              <a:rPr lang="nb-NO" b="1" dirty="0" smtClean="0"/>
              <a:t>SVARPROSENT UIO</a:t>
            </a:r>
          </a:p>
          <a:p>
            <a:pPr marL="285750" indent="-285750">
              <a:buFont typeface="Arial" panose="020B0604020202020204" pitchFamily="34" charset="0"/>
              <a:buChar char="•"/>
            </a:pPr>
            <a:r>
              <a:rPr lang="nb-NO" sz="1200" dirty="0" smtClean="0"/>
              <a:t>Utvalg: 16 416 kandidater (1345 profesjonskandidater)</a:t>
            </a:r>
          </a:p>
          <a:p>
            <a:pPr marL="285750" indent="-285750">
              <a:buFont typeface="Arial" panose="020B0604020202020204" pitchFamily="34" charset="0"/>
              <a:buChar char="•"/>
            </a:pPr>
            <a:r>
              <a:rPr lang="nb-NO" sz="1200" dirty="0" smtClean="0"/>
              <a:t>6253 gyldige besvarelser = 38 %</a:t>
            </a:r>
          </a:p>
          <a:p>
            <a:pPr marL="285750" indent="-285750">
              <a:buFont typeface="Arial" panose="020B0604020202020204" pitchFamily="34" charset="0"/>
              <a:buChar char="•"/>
            </a:pPr>
            <a:r>
              <a:rPr lang="nb-NO" sz="1200" dirty="0" smtClean="0"/>
              <a:t>Generelt, UIO: Størst oppslutning blant kandidater med </a:t>
            </a:r>
            <a:r>
              <a:rPr lang="nb-NO" sz="1200" dirty="0" err="1" smtClean="0"/>
              <a:t>PhD</a:t>
            </a:r>
            <a:r>
              <a:rPr lang="nb-NO" sz="1200" dirty="0" smtClean="0"/>
              <a:t>, profesjon og master på andre plass</a:t>
            </a:r>
          </a:p>
          <a:p>
            <a:pPr marL="285750" indent="-285750">
              <a:buFont typeface="Arial" panose="020B0604020202020204" pitchFamily="34" charset="0"/>
              <a:buChar char="•"/>
            </a:pPr>
            <a:r>
              <a:rPr lang="nb-NO" sz="1200" dirty="0" smtClean="0"/>
              <a:t>44 % på TF, 43 på SV – 31 % på JUS</a:t>
            </a:r>
          </a:p>
          <a:p>
            <a:pPr>
              <a:lnSpc>
                <a:spcPct val="120000"/>
              </a:lnSpc>
            </a:pPr>
            <a:endParaRPr lang="nb-NO" sz="1200" b="1" u="sng" dirty="0" smtClean="0"/>
          </a:p>
          <a:p>
            <a:pPr>
              <a:lnSpc>
                <a:spcPct val="120000"/>
              </a:lnSpc>
            </a:pPr>
            <a:r>
              <a:rPr lang="nb-NO" sz="1200" b="1" u="sng" dirty="0" smtClean="0"/>
              <a:t>Svar fordelt på grad ved MN: </a:t>
            </a:r>
          </a:p>
          <a:p>
            <a:pPr marL="285750" indent="-285750">
              <a:lnSpc>
                <a:spcPct val="120000"/>
              </a:lnSpc>
              <a:buFont typeface="Arial" panose="020B0604020202020204" pitchFamily="34" charset="0"/>
              <a:buChar char="•"/>
            </a:pPr>
            <a:r>
              <a:rPr lang="nb-NO" sz="1200" dirty="0" smtClean="0"/>
              <a:t>Mastergrad 63 % (665 svar. Svarprosent 36%)</a:t>
            </a:r>
          </a:p>
          <a:p>
            <a:pPr marL="285750" indent="-285750">
              <a:lnSpc>
                <a:spcPct val="120000"/>
              </a:lnSpc>
              <a:buFont typeface="Arial" panose="020B0604020202020204" pitchFamily="34" charset="0"/>
              <a:buChar char="•"/>
            </a:pPr>
            <a:r>
              <a:rPr lang="nb-NO" sz="1200" dirty="0" smtClean="0"/>
              <a:t>Bachelorgrad 22 % (203 svar. Svarprosent 31%)</a:t>
            </a:r>
          </a:p>
          <a:p>
            <a:pPr marL="285750" indent="-285750">
              <a:lnSpc>
                <a:spcPct val="120000"/>
              </a:lnSpc>
              <a:buFont typeface="Arial" panose="020B0604020202020204" pitchFamily="34" charset="0"/>
              <a:buChar char="•"/>
            </a:pPr>
            <a:r>
              <a:rPr lang="nb-NO" sz="1200" dirty="0" smtClean="0"/>
              <a:t>Doktorgrad 15 % (199 svar. Svarprosent 45 %)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Studenter ved Institutt for informatikk utgjør ca. 1/4 av MN-rapporten: I alt 239 svar, med en svarprosent på 29%</a:t>
            </a:r>
          </a:p>
          <a:p>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35</a:t>
            </a:fld>
            <a:endParaRPr lang="nb-NO"/>
          </a:p>
        </p:txBody>
      </p:sp>
    </p:spTree>
    <p:extLst>
      <p:ext uri="{BB962C8B-B14F-4D97-AF65-F5344CB8AC3E}">
        <p14:creationId xmlns:p14="http://schemas.microsoft.com/office/powerpoint/2010/main" val="3286293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nb-NO" sz="1000" dirty="0" smtClean="0">
                <a:hlinkClick r:id="rId3"/>
              </a:rPr>
              <a:t>Aktuelt-sak om Kandidatundersøkelsen: </a:t>
            </a:r>
            <a:r>
              <a:rPr lang="nb-NO" sz="1000" dirty="0" smtClean="0">
                <a:hlinkClick r:id="rId4"/>
              </a:rPr>
              <a:t>www.uio.no/om/aktuelt/aktuelle-saker/2019/kandidatundersokelsen-enda-flere-i-fast-jobb.html</a:t>
            </a:r>
            <a:endParaRPr lang="nb-NO" sz="1000" dirty="0" smtClean="0"/>
          </a:p>
          <a:p>
            <a:pPr marL="171450" indent="-171450">
              <a:buFont typeface="Arial" panose="020B0604020202020204" pitchFamily="34" charset="0"/>
              <a:buChar char="•"/>
            </a:pPr>
            <a:r>
              <a:rPr lang="nb-NO" sz="1000" dirty="0" smtClean="0"/>
              <a:t>Nettside for funn: </a:t>
            </a:r>
            <a:r>
              <a:rPr lang="nb-NO" sz="1000" dirty="0" smtClean="0">
                <a:hlinkClick r:id="rId5"/>
              </a:rPr>
              <a:t>https://www.uio.no/om/tall-og-fakta/kandidatundersokelsen/</a:t>
            </a:r>
            <a:r>
              <a:rPr lang="nb-NO" sz="100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00" b="1" kern="1200" dirty="0" smtClean="0">
              <a:solidFill>
                <a:schemeClr val="tx1"/>
              </a:solidFill>
              <a:effectLst/>
              <a:latin typeface="Arial" charset="0"/>
              <a:ea typeface="ヒラギノ角ゴ Pro W3"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b="1" kern="1200" dirty="0" smtClean="0">
                <a:solidFill>
                  <a:schemeClr val="tx1"/>
                </a:solidFill>
                <a:effectLst/>
                <a:latin typeface="Arial" charset="0"/>
                <a:ea typeface="ヒラギノ角ゴ Pro W3" charset="-128"/>
              </a:rPr>
              <a:t>Andre</a:t>
            </a:r>
            <a:r>
              <a:rPr lang="nb-NO" sz="1000" b="1" kern="1200" baseline="0" dirty="0" smtClean="0">
                <a:solidFill>
                  <a:schemeClr val="tx1"/>
                </a:solidFill>
                <a:effectLst/>
                <a:latin typeface="Arial" charset="0"/>
                <a:ea typeface="ヒラギノ角ゴ Pro W3" charset="-128"/>
              </a:rPr>
              <a:t> punkter å merke seg fra UiO sin oppsummering: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000" dirty="0" smtClean="0"/>
              <a:t>Ingen ting som tyder på mastersyke.</a:t>
            </a:r>
          </a:p>
          <a:p>
            <a:endParaRPr lang="nb-NO" sz="1000" b="1" dirty="0" smtClean="0"/>
          </a:p>
          <a:p>
            <a:r>
              <a:rPr lang="nb-NO" sz="1000" b="1" dirty="0" smtClean="0"/>
              <a:t>Jobbmuligheter UiO: </a:t>
            </a:r>
            <a:r>
              <a:rPr lang="nb-NO" sz="1000" dirty="0" smtClean="0"/>
              <a:t>OD høyest jobbmulighet.</a:t>
            </a:r>
            <a:r>
              <a:rPr lang="nb-NO" sz="1000" baseline="0" dirty="0" smtClean="0"/>
              <a:t> S</a:t>
            </a:r>
            <a:r>
              <a:rPr lang="nb-NO" sz="1000" dirty="0" smtClean="0"/>
              <a:t>tore forskjeller mellom </a:t>
            </a:r>
            <a:r>
              <a:rPr lang="nb-NO" sz="1000" dirty="0" err="1" smtClean="0"/>
              <a:t>fak</a:t>
            </a:r>
            <a:r>
              <a:rPr lang="nb-NO" sz="1000" dirty="0" smtClean="0"/>
              <a:t>, og mellom  ba og ma. alder.</a:t>
            </a:r>
            <a:r>
              <a:rPr lang="nb-NO" sz="1000" baseline="0" dirty="0" smtClean="0"/>
              <a:t> </a:t>
            </a:r>
            <a:r>
              <a:rPr lang="nb-NO" sz="1000" dirty="0" smtClean="0"/>
              <a:t>Det kan virke som om jobbsøkingsprosessen er lite lystbetont og kan oppleves vanskelig, særlig for ba-kandidatene. De må søke flere jobber enn tidligere. Eller sagt på en annen måte: det er lettere å få relevant jobb jo lengre utdanning du har. 89 prosent jobber heltid –</a:t>
            </a:r>
            <a:r>
              <a:rPr lang="nb-NO" sz="1000" baseline="0" dirty="0" smtClean="0"/>
              <a:t> variasjon fra 77 til 97 prosent på tvers av fakultetene. </a:t>
            </a:r>
            <a:endParaRPr lang="nb-NO" sz="1000" dirty="0" smtClean="0"/>
          </a:p>
          <a:p>
            <a:pPr marL="0" indent="0">
              <a:buFont typeface="Arial" panose="020B0604020202020204" pitchFamily="34" charset="0"/>
              <a:buNone/>
            </a:pPr>
            <a:endParaRPr lang="nb-NO" sz="1050" b="1" kern="1200" dirty="0" smtClean="0">
              <a:solidFill>
                <a:schemeClr val="tx1"/>
              </a:solidFill>
              <a:effectLst/>
              <a:latin typeface="Arial" panose="020B0604020202020204" pitchFamily="34" charset="0"/>
              <a:ea typeface="ヒラギノ角ゴ Pro W3" charset="-128"/>
              <a:cs typeface="Arial" panose="020B0604020202020204" pitchFamily="34" charset="0"/>
            </a:endParaRPr>
          </a:p>
          <a:p>
            <a:pPr marL="0" indent="0">
              <a:buFont typeface="Arial" panose="020B0604020202020204" pitchFamily="34" charset="0"/>
              <a:buNone/>
            </a:pPr>
            <a:r>
              <a:rPr lang="nb-NO" sz="1050" b="1" kern="1200" dirty="0" smtClean="0">
                <a:solidFill>
                  <a:schemeClr val="tx1"/>
                </a:solidFill>
                <a:effectLst/>
                <a:latin typeface="Arial" panose="020B0604020202020204" pitchFamily="34" charset="0"/>
                <a:ea typeface="ヒラギノ角ゴ Pro W3" charset="-128"/>
                <a:cs typeface="Arial" panose="020B0604020202020204" pitchFamily="34" charset="0"/>
              </a:rPr>
              <a:t>Videre UiO oppsummering:</a:t>
            </a:r>
            <a:r>
              <a:rPr lang="nb-NO" sz="1050" b="1" kern="1200" baseline="0" dirty="0" smtClean="0">
                <a:solidFill>
                  <a:schemeClr val="tx1"/>
                </a:solidFill>
                <a:effectLst/>
                <a:latin typeface="Arial" panose="020B0604020202020204" pitchFamily="34" charset="0"/>
                <a:ea typeface="ヒラギノ角ゴ Pro W3" charset="-128"/>
                <a:cs typeface="Arial" panose="020B0604020202020204" pitchFamily="34" charset="0"/>
              </a:rPr>
              <a:t> </a:t>
            </a:r>
            <a:endParaRPr lang="nb-NO" sz="1050" b="1" kern="1200" dirty="0" smtClean="0">
              <a:solidFill>
                <a:schemeClr val="tx1"/>
              </a:solidFill>
              <a:effectLst/>
              <a:latin typeface="Arial" panose="020B0604020202020204" pitchFamily="34" charset="0"/>
              <a:ea typeface="ヒラギノ角ゴ Pro W3" charset="-128"/>
              <a:cs typeface="Arial" panose="020B0604020202020204" pitchFamily="34" charset="0"/>
            </a:endParaRPr>
          </a:p>
          <a:p>
            <a:pPr marL="171450" indent="-171450">
              <a:buFont typeface="Arial" panose="020B0604020202020204" pitchFamily="34" charset="0"/>
              <a:buChar char="•"/>
            </a:pPr>
            <a:r>
              <a:rPr lang="nb-NO" sz="1050" dirty="0" smtClean="0">
                <a:latin typeface="Arial" panose="020B0604020202020204" pitchFamily="34" charset="0"/>
                <a:cs typeface="Arial" panose="020B0604020202020204" pitchFamily="34" charset="0"/>
              </a:rPr>
              <a:t>SSB: nedgang i andel sysselsatte fra 2014-17. </a:t>
            </a:r>
          </a:p>
          <a:p>
            <a:pPr marL="171450" indent="-171450">
              <a:buFont typeface="Arial" panose="020B0604020202020204" pitchFamily="34" charset="0"/>
              <a:buChar char="•"/>
            </a:pPr>
            <a:r>
              <a:rPr lang="nb-NO" sz="1050" dirty="0" smtClean="0">
                <a:latin typeface="Arial" panose="020B0604020202020204" pitchFamily="34" charset="0"/>
                <a:cs typeface="Arial" panose="020B0604020202020204" pitchFamily="34" charset="0"/>
              </a:rPr>
              <a:t>Sjansen for å jobbe i offentlig sektor øker i takt med lengden på utdanningen din.</a:t>
            </a:r>
          </a:p>
          <a:p>
            <a:pPr marL="171450" indent="-171450">
              <a:buFont typeface="Arial" panose="020B0604020202020204" pitchFamily="34" charset="0"/>
              <a:buChar char="•"/>
            </a:pPr>
            <a:r>
              <a:rPr lang="nb-NO" sz="1050" dirty="0" smtClean="0">
                <a:latin typeface="Arial" panose="020B0604020202020204" pitchFamily="34" charset="0"/>
                <a:cs typeface="Arial" panose="020B0604020202020204" pitchFamily="34" charset="0"/>
              </a:rPr>
              <a:t>MN og OD har høyest andel i privat sektor.</a:t>
            </a:r>
            <a:r>
              <a:rPr lang="nb-NO" sz="1050" baseline="0" dirty="0" smtClean="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nb-NO" sz="1050" dirty="0" smtClean="0">
                <a:latin typeface="Arial" panose="020B0604020202020204" pitchFamily="34" charset="0"/>
                <a:cs typeface="Arial" panose="020B0604020202020204" pitchFamily="34" charset="0"/>
              </a:rPr>
              <a:t>Over</a:t>
            </a:r>
            <a:r>
              <a:rPr lang="nb-NO" sz="1050" baseline="0" dirty="0" smtClean="0">
                <a:latin typeface="Arial" panose="020B0604020202020204" pitchFamily="34" charset="0"/>
                <a:cs typeface="Arial" panose="020B0604020202020204" pitchFamily="34" charset="0"/>
              </a:rPr>
              <a:t> halvparten starter i offentlig sektor, men de får ikke fast jobb med det samme. Men vikariater leder etter hvert til fast jobb. </a:t>
            </a:r>
            <a:endParaRPr lang="nb-NO" baseline="0" dirty="0" smtClean="0"/>
          </a:p>
        </p:txBody>
      </p:sp>
      <p:sp>
        <p:nvSpPr>
          <p:cNvPr id="4" name="Slide Number Placeholder 3"/>
          <p:cNvSpPr>
            <a:spLocks noGrp="1"/>
          </p:cNvSpPr>
          <p:nvPr>
            <p:ph type="sldNum" sz="quarter" idx="10"/>
          </p:nvPr>
        </p:nvSpPr>
        <p:spPr/>
        <p:txBody>
          <a:bodyPr/>
          <a:lstStyle/>
          <a:p>
            <a:pPr>
              <a:defRPr/>
            </a:pPr>
            <a:fld id="{361CEB0D-248D-A94B-8C34-DF0A71FD3382}" type="slidenum">
              <a:rPr lang="en-US" smtClean="0"/>
              <a:pPr>
                <a:defRPr/>
              </a:pPr>
              <a:t>36</a:t>
            </a:fld>
            <a:endParaRPr lang="en-US"/>
          </a:p>
        </p:txBody>
      </p:sp>
    </p:spTree>
    <p:extLst>
      <p:ext uri="{BB962C8B-B14F-4D97-AF65-F5344CB8AC3E}">
        <p14:creationId xmlns:p14="http://schemas.microsoft.com/office/powerpoint/2010/main" val="264328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smtClean="0">
                <a:solidFill>
                  <a:schemeClr val="tx1"/>
                </a:solidFill>
                <a:effectLst/>
                <a:latin typeface="+mn-lt"/>
                <a:ea typeface="+mn-ea"/>
                <a:cs typeface="+mn-cs"/>
              </a:rPr>
              <a:t>Annet å kommentere for yrkesaktivitet på MN: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kern="1200" dirty="0" smtClean="0">
                <a:solidFill>
                  <a:schemeClr val="tx1"/>
                </a:solidFill>
                <a:effectLst/>
                <a:latin typeface="+mn-lt"/>
                <a:ea typeface="+mn-ea"/>
                <a:cs typeface="+mn-cs"/>
              </a:rPr>
              <a:t>Vesentlig flere av </a:t>
            </a:r>
            <a:r>
              <a:rPr lang="nb-NO" sz="1200" kern="1200" dirty="0" err="1" smtClean="0">
                <a:solidFill>
                  <a:schemeClr val="tx1"/>
                </a:solidFill>
                <a:effectLst/>
                <a:latin typeface="+mn-lt"/>
                <a:ea typeface="+mn-ea"/>
                <a:cs typeface="+mn-cs"/>
              </a:rPr>
              <a:t>Ifi</a:t>
            </a:r>
            <a:r>
              <a:rPr lang="nb-NO" sz="1200" kern="1200" dirty="0" smtClean="0">
                <a:solidFill>
                  <a:schemeClr val="tx1"/>
                </a:solidFill>
                <a:effectLst/>
                <a:latin typeface="+mn-lt"/>
                <a:ea typeface="+mn-ea"/>
                <a:cs typeface="+mn-cs"/>
              </a:rPr>
              <a:t>-studentene var fast ansatt i sin </a:t>
            </a:r>
            <a:r>
              <a:rPr lang="nb-NO" sz="1200" i="1" kern="1200" dirty="0" smtClean="0">
                <a:solidFill>
                  <a:schemeClr val="tx1"/>
                </a:solidFill>
                <a:effectLst/>
                <a:latin typeface="+mn-lt"/>
                <a:ea typeface="+mn-ea"/>
                <a:cs typeface="+mn-cs"/>
              </a:rPr>
              <a:t>første jobb</a:t>
            </a:r>
            <a:r>
              <a:rPr lang="nb-NO" sz="1200" kern="1200" dirty="0" smtClean="0">
                <a:solidFill>
                  <a:schemeClr val="tx1"/>
                </a:solidFill>
                <a:effectLst/>
                <a:latin typeface="+mn-lt"/>
                <a:ea typeface="+mn-ea"/>
                <a:cs typeface="+mn-cs"/>
              </a:rPr>
              <a:t> (drøyt 75% versus drøyt 50% på fakultetet).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kern="1200" dirty="0" smtClean="0">
                <a:solidFill>
                  <a:schemeClr val="tx1"/>
                </a:solidFill>
                <a:effectLst/>
                <a:latin typeface="+mn-lt"/>
                <a:ea typeface="+mn-ea"/>
                <a:cs typeface="+mn-cs"/>
              </a:rPr>
              <a:t>Geofag har 14% arbeidssøkende, og 79% yrkesaktive - 7% lavere enn snittet på MN. </a:t>
            </a:r>
            <a:br>
              <a:rPr lang="nb-NO" sz="1200" kern="1200" dirty="0" smtClean="0">
                <a:solidFill>
                  <a:schemeClr val="tx1"/>
                </a:solidFill>
                <a:effectLst/>
                <a:latin typeface="+mn-lt"/>
                <a:ea typeface="+mn-ea"/>
                <a:cs typeface="+mn-cs"/>
              </a:rPr>
            </a:br>
            <a:r>
              <a:rPr lang="nb-NO" sz="1200" b="1" kern="1200" dirty="0" smtClean="0">
                <a:solidFill>
                  <a:schemeClr val="tx1"/>
                </a:solidFill>
                <a:effectLst/>
                <a:latin typeface="+mn-lt"/>
                <a:ea typeface="+mn-ea"/>
                <a:cs typeface="+mn-cs"/>
              </a:rPr>
              <a:t>Årsak</a:t>
            </a:r>
            <a:r>
              <a:rPr lang="nb-NO" sz="1200" kern="1200" dirty="0" smtClean="0">
                <a:solidFill>
                  <a:schemeClr val="tx1"/>
                </a:solidFill>
                <a:effectLst/>
                <a:latin typeface="+mn-lt"/>
                <a:ea typeface="+mn-ea"/>
                <a:cs typeface="+mn-cs"/>
              </a:rPr>
              <a:t>: Dette er ikke nødvendigvis negative tall, ettersom en stor andel av kandidatene jobber i industri/bransje som har slitt de siste årene.</a:t>
            </a:r>
          </a:p>
          <a:p>
            <a:endParaRPr lang="nb-NO" sz="1200" kern="1200" dirty="0" smtClean="0">
              <a:solidFill>
                <a:schemeClr val="tx1"/>
              </a:solidFill>
              <a:effectLst/>
              <a:latin typeface="+mn-lt"/>
              <a:ea typeface="+mn-ea"/>
              <a:cs typeface="+mn-cs"/>
            </a:endParaRPr>
          </a:p>
          <a:p>
            <a:pPr lvl="0"/>
            <a:r>
              <a:rPr lang="nb-NO" sz="1200" b="1" kern="1200" dirty="0" smtClean="0">
                <a:solidFill>
                  <a:schemeClr val="tx1"/>
                </a:solidFill>
                <a:effectLst/>
                <a:latin typeface="+mn-lt"/>
                <a:ea typeface="+mn-ea"/>
                <a:cs typeface="+mn-cs"/>
              </a:rPr>
              <a:t>PHD, MN: </a:t>
            </a:r>
          </a:p>
          <a:p>
            <a:pPr lvl="0"/>
            <a:r>
              <a:rPr lang="nb-NO" sz="1200" kern="1200" dirty="0" smtClean="0">
                <a:solidFill>
                  <a:schemeClr val="tx1"/>
                </a:solidFill>
                <a:effectLst/>
                <a:latin typeface="+mn-lt"/>
                <a:ea typeface="+mn-ea"/>
                <a:cs typeface="+mn-cs"/>
              </a:rPr>
              <a:t>1 av 4 forsetter i postdoktor/åremålsstilling. Dette gir utslag på en noe høy midlertidighet (kun 66% har fast jobb). </a:t>
            </a:r>
          </a:p>
          <a:p>
            <a:pPr lvl="0"/>
            <a:r>
              <a:rPr lang="nb-NO" sz="1200" kern="1200" dirty="0" smtClean="0">
                <a:solidFill>
                  <a:schemeClr val="tx1"/>
                </a:solidFill>
                <a:effectLst/>
                <a:latin typeface="+mn-lt"/>
                <a:ea typeface="+mn-ea"/>
                <a:cs typeface="+mn-cs"/>
              </a:rPr>
              <a:t>Dette er markant høyere enn de øvrige grupper og er et politisk betent tema.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mn-lt"/>
                <a:ea typeface="+mn-ea"/>
                <a:cs typeface="+mn-cs"/>
              </a:rPr>
              <a:t>Midlertidighet er noe som oppleves som negativt for videre karriere og kvalitet på utført forskning. </a:t>
            </a:r>
            <a:br>
              <a:rPr lang="nb-NO" sz="1200" kern="1200" dirty="0" smtClean="0">
                <a:solidFill>
                  <a:schemeClr val="tx1"/>
                </a:solidFill>
                <a:effectLst/>
                <a:latin typeface="+mn-lt"/>
                <a:ea typeface="+mn-ea"/>
                <a:cs typeface="+mn-cs"/>
              </a:rPr>
            </a:br>
            <a:r>
              <a:rPr lang="nb-NO" dirty="0" smtClean="0"/>
              <a:t>En doktorgrad gir markant høyere lønn enn mastergrad eller bachelorgrad, 2 av 3 tjener mer enn gjennomsnittlig lønn etter endt utdanning.</a:t>
            </a:r>
          </a:p>
          <a:p>
            <a:pPr lvl="0"/>
            <a:endParaRPr lang="nb-NO" sz="1200" kern="1200" dirty="0" smtClean="0">
              <a:solidFill>
                <a:schemeClr val="tx1"/>
              </a:solidFill>
              <a:effectLst/>
              <a:latin typeface="+mn-lt"/>
              <a:ea typeface="+mn-ea"/>
              <a:cs typeface="+mn-cs"/>
            </a:endParaRPr>
          </a:p>
          <a:p>
            <a:pPr lvl="0"/>
            <a:r>
              <a:rPr lang="nb-NO" sz="1200" b="1" kern="1200" dirty="0" smtClean="0">
                <a:solidFill>
                  <a:schemeClr val="tx1"/>
                </a:solidFill>
                <a:effectLst/>
                <a:latin typeface="+mn-lt"/>
                <a:ea typeface="+mn-ea"/>
                <a:cs typeface="+mn-cs"/>
              </a:rPr>
              <a:t>Tiltak PHD:</a:t>
            </a:r>
            <a:r>
              <a:rPr lang="nb-NO" sz="1200" kern="1200" dirty="0" smtClean="0">
                <a:solidFill>
                  <a:schemeClr val="tx1"/>
                </a:solidFill>
                <a:effectLst/>
                <a:latin typeface="+mn-lt"/>
                <a:ea typeface="+mn-ea"/>
                <a:cs typeface="+mn-cs"/>
              </a:rPr>
              <a:t> UiO har nedsatt en arbeidsgruppe for å utrede problemstillinger knyttet til midlertidighet og skal se spesielt på hensikt og rolle for postdoktorstillingen. </a:t>
            </a:r>
          </a:p>
          <a:p>
            <a:pPr lvl="0"/>
            <a:endParaRPr lang="nb-NO"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smtClean="0">
                <a:latin typeface="Arial" panose="020B0604020202020204" pitchFamily="34" charset="0"/>
                <a:cs typeface="Arial" panose="020B0604020202020204" pitchFamily="34" charset="0"/>
              </a:rPr>
              <a:t>Notater generelt for UiO: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Estimert gjennomsnittslønn: 551 000 kr. I 2014 var den 463 000 kr, som tilsvarer 513 000 kr i dagens verdi.</a:t>
            </a:r>
            <a:br>
              <a:rPr lang="nb-NO" dirty="0" smtClean="0"/>
            </a:b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latin typeface="Arial" panose="020B0604020202020204" pitchFamily="34" charset="0"/>
                <a:cs typeface="Arial" panose="020B0604020202020204" pitchFamily="34" charset="0"/>
              </a:rPr>
              <a:t>For bakgrunnsvariabelen alder kan vi se at gjennomsnittslønnen øker i takt med økende alder, fra et gjennomsnitt på 499 000 kroner for kandidatene mellom 21-29 år, til et gjennomsnitt på 707 000 kroner de over 60 år. Sammenlignet med forrige kandidatundersøkelse er økningen i beregnet lønn større for de eldre aldersgruppene, og mindre for de yngre. Menn tjener i gjennomsnitt 34 000 kroner mer enn kvinner, og denne differansen er større enn ved forrige kandidatundersøkelse. </a:t>
            </a:r>
            <a:r>
              <a:rPr lang="nb-NO" dirty="0" smtClean="0"/>
              <a:t>Kvinner tjener i gjennomsnitt 34 000 kr mindre enn menn, forskjellen er høyere enn ved forrige undersøkelse.</a:t>
            </a:r>
            <a:r>
              <a:rPr lang="nb-NO" baseline="0" dirty="0" smtClean="0"/>
              <a:t> </a:t>
            </a:r>
            <a:r>
              <a:rPr lang="nb-NO" dirty="0" smtClean="0"/>
              <a:t>Flere kvinner er i lange vikariater.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smtClean="0">
                <a:latin typeface="Arial" panose="020B0604020202020204" pitchFamily="34" charset="0"/>
                <a:cs typeface="Arial" panose="020B0604020202020204" pitchFamily="34" charset="0"/>
              </a:rPr>
              <a:t>Mer om lønn ved MN: </a:t>
            </a:r>
          </a:p>
          <a:p>
            <a:pPr marL="645750" lvl="1" indent="-285750">
              <a:buFont typeface="Arial" panose="020B0604020202020204" pitchFamily="34" charset="0"/>
              <a:buChar char="•"/>
            </a:pPr>
            <a:r>
              <a:rPr lang="nb-NO" dirty="0" smtClean="0"/>
              <a:t>28% tjener mellom 500 000-549 000</a:t>
            </a:r>
          </a:p>
          <a:p>
            <a:pPr marL="645750" lvl="1" indent="-285750">
              <a:buFont typeface="Arial" panose="020B0604020202020204" pitchFamily="34" charset="0"/>
              <a:buChar char="•"/>
            </a:pPr>
            <a:r>
              <a:rPr lang="nb-NO" dirty="0" smtClean="0"/>
              <a:t>18 % mellom 600 000-699 000 </a:t>
            </a:r>
          </a:p>
          <a:p>
            <a:pPr marL="645750" lvl="1" indent="-285750">
              <a:buFont typeface="Arial" panose="020B0604020202020204" pitchFamily="34" charset="0"/>
              <a:buChar char="•"/>
            </a:pPr>
            <a:r>
              <a:rPr lang="nb-NO" dirty="0" smtClean="0"/>
              <a:t>15% mellom 550 000-599 000</a:t>
            </a:r>
          </a:p>
          <a:p>
            <a:pPr marL="645750" lvl="1" indent="-285750">
              <a:buFont typeface="Arial" panose="020B0604020202020204" pitchFamily="34" charset="0"/>
              <a:buChar char="•"/>
            </a:pPr>
            <a:endParaRPr lang="nb-NO" dirty="0" smtClean="0"/>
          </a:p>
          <a:p>
            <a:pPr marL="0" lvl="0" indent="0">
              <a:buFont typeface="Arial" panose="020B0604020202020204" pitchFamily="34" charset="0"/>
              <a:buNone/>
            </a:pPr>
            <a:r>
              <a:rPr lang="nb-NO" b="1" dirty="0" smtClean="0"/>
              <a:t>Lønn på MN i 2014-undersøkelsen: </a:t>
            </a:r>
          </a:p>
          <a:p>
            <a:pPr marL="171450" lvl="0" indent="-171450">
              <a:buFont typeface="Arial" panose="020B0604020202020204" pitchFamily="34" charset="0"/>
              <a:buChar char="•"/>
            </a:pPr>
            <a:r>
              <a:rPr lang="nb-NO" dirty="0" smtClean="0"/>
              <a:t>MN-kandidater høy gjennomsnittslønn: 491.471kr (kun MED og OD bedre). </a:t>
            </a:r>
          </a:p>
          <a:p>
            <a:pPr marL="171450" lvl="0" indent="-171450">
              <a:buFont typeface="Arial" panose="020B0604020202020204" pitchFamily="34" charset="0"/>
              <a:buChar char="•"/>
            </a:pPr>
            <a:r>
              <a:rPr lang="nb-NO" dirty="0" smtClean="0"/>
              <a:t>71% av yrkesaktive MN-kandidater oppgir at de tjener mer enn 450.000 kr, snitt UiO 53%. </a:t>
            </a:r>
          </a:p>
          <a:p>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37</a:t>
            </a:fld>
            <a:endParaRPr lang="nb-NO"/>
          </a:p>
        </p:txBody>
      </p:sp>
    </p:spTree>
    <p:extLst>
      <p:ext uri="{BB962C8B-B14F-4D97-AF65-F5344CB8AC3E}">
        <p14:creationId xmlns:p14="http://schemas.microsoft.com/office/powerpoint/2010/main" val="1853730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6</a:t>
            </a:fld>
            <a:endParaRPr lang="nb-NO"/>
          </a:p>
        </p:txBody>
      </p:sp>
    </p:spTree>
    <p:extLst>
      <p:ext uri="{BB962C8B-B14F-4D97-AF65-F5344CB8AC3E}">
        <p14:creationId xmlns:p14="http://schemas.microsoft.com/office/powerpoint/2010/main" val="34862871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nb-NO" dirty="0" smtClean="0"/>
              <a:t>Prosenten har økt fra 2014 på MN, hvor forholdet var 59% privat og 39% offentlig.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smtClean="0"/>
              <a:t>OD og JUS kommer etter MN med 49% og 41% i privat sektor. På andre enden er MED </a:t>
            </a:r>
            <a:r>
              <a:rPr lang="nb-NO" dirty="0" err="1" smtClean="0"/>
              <a:t>med</a:t>
            </a:r>
            <a:r>
              <a:rPr lang="nb-NO" dirty="0" smtClean="0"/>
              <a:t> 9%. HF har 38%</a:t>
            </a:r>
            <a:r>
              <a:rPr lang="nb-NO" baseline="0" dirty="0" smtClean="0"/>
              <a:t> i privat sektor. </a:t>
            </a:r>
            <a:r>
              <a:rPr lang="nb-NO" dirty="0" smtClean="0"/>
              <a:t> </a:t>
            </a:r>
          </a:p>
          <a:p>
            <a:pPr marL="171450" indent="-171450">
              <a:buFont typeface="Arial" panose="020B0604020202020204" pitchFamily="34" charset="0"/>
              <a:buChar char="•"/>
            </a:pPr>
            <a:r>
              <a:rPr lang="nb-NO" dirty="0" smtClean="0"/>
              <a:t>Enda flere </a:t>
            </a:r>
            <a:r>
              <a:rPr lang="nb-NO" dirty="0" err="1" smtClean="0"/>
              <a:t>Ifi</a:t>
            </a:r>
            <a:r>
              <a:rPr lang="nb-NO" dirty="0" smtClean="0"/>
              <a:t>-kandidater hadde sin første jobb i privat sektor</a:t>
            </a:r>
            <a:r>
              <a:rPr lang="nb-NO" baseline="0" dirty="0" smtClean="0"/>
              <a:t> i 2018-undersøkelsen. </a:t>
            </a:r>
          </a:p>
          <a:p>
            <a:pPr marL="171450" indent="-171450">
              <a:buFont typeface="Arial" panose="020B0604020202020204" pitchFamily="34" charset="0"/>
              <a:buChar char="•"/>
            </a:pPr>
            <a:r>
              <a:rPr lang="nb-NO" dirty="0" smtClean="0"/>
              <a:t>De fleste på </a:t>
            </a:r>
            <a:r>
              <a:rPr lang="nb-NO" dirty="0" err="1" smtClean="0"/>
              <a:t>Phd</a:t>
            </a:r>
            <a:r>
              <a:rPr lang="nb-NO" dirty="0" smtClean="0"/>
              <a:t>-kandidatene på MN blir forskere (59%). Generelt jobber 57% av PHD-kandidatene i offentlig sektor og 41% i privat. (På UiO jobber 77% av </a:t>
            </a:r>
            <a:r>
              <a:rPr lang="nb-NO" dirty="0" err="1" smtClean="0"/>
              <a:t>Phd</a:t>
            </a:r>
            <a:r>
              <a:rPr lang="nb-NO" dirty="0" smtClean="0"/>
              <a:t>-kandidatene i offentlig sektor). </a:t>
            </a:r>
          </a:p>
          <a:p>
            <a:pPr marL="171450" indent="-171450">
              <a:buFont typeface="Arial" panose="020B0604020202020204" pitchFamily="34" charset="0"/>
              <a:buChar char="•"/>
            </a:pPr>
            <a:endParaRPr lang="nb-NO" b="1" dirty="0" smtClean="0"/>
          </a:p>
          <a:p>
            <a:pPr lvl="0"/>
            <a:r>
              <a:rPr lang="nb-NO" b="1" dirty="0" smtClean="0"/>
              <a:t>Søkeprosess: Tall fra IFI:</a:t>
            </a:r>
          </a:p>
          <a:p>
            <a:pPr marL="171450" lvl="0" indent="-171450">
              <a:buFont typeface="Arial" panose="020B0604020202020204" pitchFamily="34" charset="0"/>
              <a:buChar char="•"/>
            </a:pPr>
            <a:r>
              <a:rPr lang="nb-NO" dirty="0" smtClean="0"/>
              <a:t>IFI-kandidater svarer i mindre grad at de opplevde jobbsøkerprosessen som vanskelig. </a:t>
            </a:r>
          </a:p>
          <a:p>
            <a:pPr marL="171450" lvl="0" indent="-171450">
              <a:buFont typeface="Arial" panose="020B0604020202020204" pitchFamily="34" charset="0"/>
              <a:buChar char="•"/>
            </a:pPr>
            <a:r>
              <a:rPr lang="nb-NO" dirty="0" smtClean="0"/>
              <a:t>Flere </a:t>
            </a:r>
            <a:r>
              <a:rPr lang="nb-NO" dirty="0" err="1" smtClean="0"/>
              <a:t>Ifi</a:t>
            </a:r>
            <a:r>
              <a:rPr lang="nb-NO" dirty="0" smtClean="0"/>
              <a:t>-kandidater fortsetter i jobb de hadde underveis eller avtalte underveis i studiene. </a:t>
            </a:r>
            <a:br>
              <a:rPr lang="nb-NO" dirty="0" smtClean="0"/>
            </a:br>
            <a:endParaRPr lang="nb-NO" dirty="0" smtClean="0"/>
          </a:p>
          <a:p>
            <a:endParaRPr lang="nb-NO" dirty="0" smtClean="0"/>
          </a:p>
          <a:p>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38</a:t>
            </a:fld>
            <a:endParaRPr lang="nb-NO"/>
          </a:p>
        </p:txBody>
      </p:sp>
    </p:spTree>
    <p:extLst>
      <p:ext uri="{BB962C8B-B14F-4D97-AF65-F5344CB8AC3E}">
        <p14:creationId xmlns:p14="http://schemas.microsoft.com/office/powerpoint/2010/main" val="3855958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dirty="0" smtClean="0"/>
              <a:t>Når kandidatene skal vurdere sin egen utdanning, skårer MN-kandidatene høyest på teoretisk kunnskap, sammen med evne til å arbeide selvstendig (4,1). Deretter kommer evne til refleksjon og kritisk tenking. Lavest er yrkes- og fagspesifikke ferdigheter. </a:t>
            </a:r>
          </a:p>
          <a:p>
            <a:endParaRPr lang="nb-NO" sz="1200" dirty="0" smtClean="0"/>
          </a:p>
          <a:p>
            <a:r>
              <a:rPr lang="nb-NO" sz="1200" dirty="0" smtClean="0"/>
              <a:t>Vi og HF skårer likevel litt lavere enn andre på teoretisk kunnskap. På evne til refleksjon og kritisk tenkning skårer vi også litt under de andre fakultetene. Totalbilde er likevel godt, og vi skårer like høyt som UiO-snittet på spørsmålet: Alt i alt hvor fornøyd/misfornøyd er du med det faglige utbyttet av utdanningen du har tatt på UiO? (se slide 8). </a:t>
            </a:r>
          </a:p>
          <a:p>
            <a:endParaRPr lang="nb-NO" sz="1200" dirty="0" smtClean="0"/>
          </a:p>
          <a:p>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40</a:t>
            </a:fld>
            <a:endParaRPr lang="nb-NO"/>
          </a:p>
        </p:txBody>
      </p:sp>
    </p:spTree>
    <p:extLst>
      <p:ext uri="{BB962C8B-B14F-4D97-AF65-F5344CB8AC3E}">
        <p14:creationId xmlns:p14="http://schemas.microsoft.com/office/powerpoint/2010/main" val="2489637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smtClean="0"/>
          </a:p>
        </p:txBody>
      </p:sp>
      <p:sp>
        <p:nvSpPr>
          <p:cNvPr id="4" name="Slide Number Placeholder 3"/>
          <p:cNvSpPr>
            <a:spLocks noGrp="1"/>
          </p:cNvSpPr>
          <p:nvPr>
            <p:ph type="sldNum" sz="quarter" idx="10"/>
          </p:nvPr>
        </p:nvSpPr>
        <p:spPr/>
        <p:txBody>
          <a:bodyPr/>
          <a:lstStyle/>
          <a:p>
            <a:fld id="{2BF89657-5CA7-4C25-BAF7-E81056E8CCEA}" type="slidenum">
              <a:rPr lang="nb-NO" smtClean="0"/>
              <a:t>41</a:t>
            </a:fld>
            <a:endParaRPr lang="nb-NO"/>
          </a:p>
        </p:txBody>
      </p:sp>
    </p:spTree>
    <p:extLst>
      <p:ext uri="{BB962C8B-B14F-4D97-AF65-F5344CB8AC3E}">
        <p14:creationId xmlns:p14="http://schemas.microsoft.com/office/powerpoint/2010/main" val="717387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smtClean="0"/>
              <a:t>Det generelle bildet på MN er helt ok og vi ligger akkurat på snittet med UiO, på 3,7 totalt.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smtClean="0"/>
              <a:t>I dette spørsmålet </a:t>
            </a:r>
            <a:r>
              <a:rPr lang="nb-NO" i="1" baseline="0" dirty="0" smtClean="0"/>
              <a:t>(«</a:t>
            </a:r>
            <a:r>
              <a:rPr lang="nb-NO" i="1" dirty="0" smtClean="0"/>
              <a:t>I hvilken grad utdanningen deres ga dem mulighet til å få jobber som svarer til forventningene deres»), </a:t>
            </a:r>
            <a:r>
              <a:rPr lang="nb-NO" i="0" dirty="0" smtClean="0"/>
              <a:t>har</a:t>
            </a:r>
            <a:r>
              <a:rPr lang="nb-NO" i="0" baseline="0" dirty="0" smtClean="0"/>
              <a:t> tallene </a:t>
            </a:r>
            <a:r>
              <a:rPr lang="nb-NO" dirty="0" smtClean="0"/>
              <a:t>gått ned fra forrige undersøkelse for UiO totalt. Nåværende </a:t>
            </a:r>
            <a:r>
              <a:rPr lang="nb-NO" dirty="0" err="1" smtClean="0"/>
              <a:t>gj.snitt</a:t>
            </a:r>
            <a:r>
              <a:rPr lang="nb-NO" dirty="0" smtClean="0"/>
              <a:t> på UiO er 3,7, mot 4,1 i 2014.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dirty="0" smtClean="0"/>
              <a:t>Vi har potensielt noe mer å gå på. Vi bør se mer på hvilke forventninger studentene har og hvorfor disse i så fall ikke samsvarer enda bedre til jobbforventningene.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smtClean="0"/>
              <a:t>Generelt på UiO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Kandidatene ble spurt om i hvilken grad utdanningen deres på UiO ga dem mulighet til å få jobber som svarer til forventningene deres. </a:t>
            </a:r>
            <a:br>
              <a:rPr lang="nb-NO" dirty="0" smtClean="0"/>
            </a:br>
            <a:endParaRPr lang="nb-NO"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smtClean="0"/>
              <a:t>Det er tydelige forskjeller mellom fakultetene, og Det odontologiske fakultet har den høyeste skåren på 4,3.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smtClean="0"/>
              <a:t>Fakultetene som følger like bak er Det juridiske fakultet og Det medisinske fakultet som har 4,1 og 4,0.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smtClean="0"/>
              <a:t>Master- og </a:t>
            </a:r>
            <a:r>
              <a:rPr lang="nb-NO" dirty="0" err="1" smtClean="0"/>
              <a:t>PhD</a:t>
            </a:r>
            <a:r>
              <a:rPr lang="nb-NO" dirty="0" smtClean="0"/>
              <a:t>-kandidatene har betydelig høyere skår (begge 3,9) enn bachelorkandidatene på 3,0.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smtClean="0"/>
              <a:t>Det er imidlertid profesjonskandidatene som har den desidert høyeste skåren med 4,5.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smtClean="0"/>
              <a:t>Aldersgruppen 40-49 år oppgir at jobbmulighetene på bakgrunn av utdanningen svarte til forventingene i større grad enn de andre aldersgruppene.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smtClean="0"/>
              <a:t>De fast ansatte har høyere skår (3,9) enn de som er ansatt i midlertidige stillinger.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smtClean="0"/>
              <a:t>Det er forskjeller mellom de midlertidig ansatte i stillinger med varighet på mer og mindre enn 6 måneder, der de i stillinger med varighet på mer enn 6 måneder har høyere skår (3,6) enn de i stillinger med varighet kortere enn 6 måneder (3,3). </a:t>
            </a:r>
          </a:p>
        </p:txBody>
      </p:sp>
      <p:sp>
        <p:nvSpPr>
          <p:cNvPr id="4" name="Slide Number Placeholder 3"/>
          <p:cNvSpPr>
            <a:spLocks noGrp="1"/>
          </p:cNvSpPr>
          <p:nvPr>
            <p:ph type="sldNum" sz="quarter" idx="10"/>
          </p:nvPr>
        </p:nvSpPr>
        <p:spPr/>
        <p:txBody>
          <a:bodyPr/>
          <a:lstStyle/>
          <a:p>
            <a:fld id="{2BF89657-5CA7-4C25-BAF7-E81056E8CCEA}" type="slidenum">
              <a:rPr lang="nb-NO" smtClean="0"/>
              <a:t>42</a:t>
            </a:fld>
            <a:endParaRPr lang="nb-NO"/>
          </a:p>
        </p:txBody>
      </p:sp>
    </p:spTree>
    <p:extLst>
      <p:ext uri="{BB962C8B-B14F-4D97-AF65-F5344CB8AC3E}">
        <p14:creationId xmlns:p14="http://schemas.microsoft.com/office/powerpoint/2010/main" val="1222625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smtClean="0"/>
              <a:t>Kandidatene ble spurt om hvilke kvalifikasjoner de har hatt mest nytte av i arbeidslivet, og de kunne velge inntil 3 stykker.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Tallene samsvarer med UiO-tallene,</a:t>
            </a:r>
            <a:r>
              <a:rPr lang="nb-NO" baseline="0" dirty="0" smtClean="0"/>
              <a:t> men med noen forskjeller. Generelt har UiO-kandidatene hatt minst nytte av økonomistyring og lederevner. </a:t>
            </a:r>
          </a:p>
          <a:p>
            <a:endParaRPr lang="nb-NO" baseline="0" dirty="0" smtClean="0"/>
          </a:p>
          <a:p>
            <a:pPr marL="171450" indent="-171450">
              <a:buFont typeface="Arial" panose="020B0604020202020204" pitchFamily="34" charset="0"/>
              <a:buChar char="•"/>
            </a:pPr>
            <a:r>
              <a:rPr lang="nb-NO" sz="1200" dirty="0" smtClean="0"/>
              <a:t>En høyere andel av IFI-studenter (67%) svarer at evnen til problemløsning osv. er en av ferdighetene de har hatt mest nytte av (MN-snittet er 62%). </a:t>
            </a:r>
          </a:p>
          <a:p>
            <a:pPr marL="171450" indent="-171450">
              <a:buFont typeface="Arial" panose="020B0604020202020204" pitchFamily="34" charset="0"/>
              <a:buChar char="•"/>
            </a:pPr>
            <a:r>
              <a:rPr lang="nb-NO" sz="1200" dirty="0" smtClean="0"/>
              <a:t>IFI skårer lavere på selvstendighet/tilegnelse av kunnskap (21% mot 28% på fakultetet).</a:t>
            </a:r>
          </a:p>
          <a:p>
            <a:endParaRPr lang="nb-NO" baseline="0" dirty="0" smtClean="0"/>
          </a:p>
        </p:txBody>
      </p:sp>
      <p:sp>
        <p:nvSpPr>
          <p:cNvPr id="4" name="Slide Number Placeholder 3"/>
          <p:cNvSpPr>
            <a:spLocks noGrp="1"/>
          </p:cNvSpPr>
          <p:nvPr>
            <p:ph type="sldNum" sz="quarter" idx="10"/>
          </p:nvPr>
        </p:nvSpPr>
        <p:spPr/>
        <p:txBody>
          <a:bodyPr/>
          <a:lstStyle/>
          <a:p>
            <a:fld id="{2BF89657-5CA7-4C25-BAF7-E81056E8CCEA}" type="slidenum">
              <a:rPr lang="nb-NO" smtClean="0"/>
              <a:t>43</a:t>
            </a:fld>
            <a:endParaRPr lang="nb-NO"/>
          </a:p>
        </p:txBody>
      </p:sp>
    </p:spTree>
    <p:extLst>
      <p:ext uri="{BB962C8B-B14F-4D97-AF65-F5344CB8AC3E}">
        <p14:creationId xmlns:p14="http://schemas.microsoft.com/office/powerpoint/2010/main" val="3674725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i="0" u="none" strike="noStrike" kern="1200" dirty="0" smtClean="0">
                <a:solidFill>
                  <a:schemeClr val="tx1"/>
                </a:solidFill>
                <a:effectLst/>
                <a:latin typeface="+mn-lt"/>
                <a:ea typeface="+mn-ea"/>
                <a:cs typeface="+mn-cs"/>
              </a:rPr>
              <a:t>NOU 2019: 2</a:t>
            </a:r>
            <a:r>
              <a:rPr lang="nb-NO" sz="1200" b="0" i="0" u="none" strike="noStrike" kern="1200" baseline="0" dirty="0" smtClean="0">
                <a:solidFill>
                  <a:schemeClr val="tx1"/>
                </a:solidFill>
                <a:effectLst/>
                <a:latin typeface="+mn-lt"/>
                <a:ea typeface="+mn-ea"/>
                <a:cs typeface="+mn-cs"/>
              </a:rPr>
              <a:t> </a:t>
            </a:r>
            <a:r>
              <a:rPr lang="nb-NO" sz="1200" b="1" i="0" u="none" strike="noStrike" kern="1200" dirty="0" smtClean="0">
                <a:solidFill>
                  <a:schemeClr val="tx1"/>
                </a:solidFill>
                <a:effectLst/>
                <a:latin typeface="+mn-lt"/>
                <a:ea typeface="+mn-ea"/>
                <a:cs typeface="+mn-cs"/>
              </a:rPr>
              <a:t>Fremtidige kompetansebehov II — Utfordringer for kompetansepolitikken </a:t>
            </a:r>
          </a:p>
          <a:p>
            <a:r>
              <a:rPr lang="nb-NO" dirty="0" smtClean="0"/>
              <a:t>Last ned rapport: https://www.regjeringen.no/no/dokumenter/nou-2019-2/id2627309/sec1 </a:t>
            </a:r>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44</a:t>
            </a:fld>
            <a:endParaRPr lang="nb-NO"/>
          </a:p>
        </p:txBody>
      </p:sp>
    </p:spTree>
    <p:extLst>
      <p:ext uri="{BB962C8B-B14F-4D97-AF65-F5344CB8AC3E}">
        <p14:creationId xmlns:p14="http://schemas.microsoft.com/office/powerpoint/2010/main" val="371343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b-NO" sz="1200" kern="1200" dirty="0" smtClean="0">
                <a:solidFill>
                  <a:schemeClr val="tx1"/>
                </a:solidFill>
                <a:effectLst/>
                <a:latin typeface="+mn-lt"/>
                <a:ea typeface="+mn-ea"/>
                <a:cs typeface="+mn-cs"/>
              </a:rPr>
              <a:t>Hovedoppgaver UiO: Rådgivning (22%), Undervisning og pedagogisk arbeid (19%), Saksbehandling (17%)</a:t>
            </a:r>
          </a:p>
          <a:p>
            <a:pPr marL="171450" lvl="0" indent="-171450">
              <a:buFont typeface="Arial" panose="020B0604020202020204" pitchFamily="34" charset="0"/>
              <a:buChar char="•"/>
            </a:pPr>
            <a:r>
              <a:rPr lang="nb-NO" sz="1200" kern="1200" dirty="0" smtClean="0">
                <a:solidFill>
                  <a:schemeClr val="tx1"/>
                </a:solidFill>
                <a:effectLst/>
                <a:latin typeface="+mn-lt"/>
                <a:ea typeface="+mn-ea"/>
                <a:cs typeface="+mn-cs"/>
              </a:rPr>
              <a:t>Hovedoppgaver MN-fakultetet: Produktutvikling/teknologiutvikling (35%), Forskning (22%), Prosjektledelse/prosjektarbeid (19%) og Konsulentvirksomhet/utredningsarbeid (19%)</a:t>
            </a:r>
          </a:p>
          <a:p>
            <a:pPr marL="0" lvl="0" indent="0">
              <a:buFont typeface="Arial" panose="020B0604020202020204" pitchFamily="34" charset="0"/>
              <a:buNone/>
            </a:pPr>
            <a:endParaRPr lang="nb-NO" sz="1200" kern="1200" dirty="0" smtClean="0">
              <a:solidFill>
                <a:schemeClr val="tx1"/>
              </a:solidFill>
              <a:effectLst/>
              <a:latin typeface="+mn-lt"/>
              <a:ea typeface="+mn-ea"/>
              <a:cs typeface="+mn-cs"/>
            </a:endParaRPr>
          </a:p>
          <a:p>
            <a:pPr>
              <a:lnSpc>
                <a:spcPct val="115000"/>
              </a:lnSpc>
              <a:spcAft>
                <a:spcPts val="1000"/>
              </a:spcAft>
            </a:pPr>
            <a:r>
              <a:rPr lang="nb-NO" sz="1200" b="1" dirty="0" smtClean="0">
                <a:ea typeface="SimSun" panose="02010600030101010101" pitchFamily="2" charset="-122"/>
                <a:cs typeface="Times New Roman" panose="02020603050405020304" pitchFamily="18" charset="0"/>
              </a:rPr>
              <a:t>Tall fra 2014</a:t>
            </a:r>
          </a:p>
          <a:p>
            <a:pPr>
              <a:lnSpc>
                <a:spcPct val="115000"/>
              </a:lnSpc>
              <a:spcAft>
                <a:spcPts val="1000"/>
              </a:spcAft>
            </a:pPr>
            <a:r>
              <a:rPr lang="nb-NO" sz="1200" dirty="0" smtClean="0">
                <a:ea typeface="SimSun" panose="02010600030101010101" pitchFamily="2" charset="-122"/>
                <a:cs typeface="Times New Roman" panose="02020603050405020304" pitchFamily="18" charset="0"/>
              </a:rPr>
              <a:t>Hovedoppgaver, denne listen er spesiell for MN:</a:t>
            </a:r>
          </a:p>
          <a:p>
            <a:pPr marL="342900" lvl="0" indent="-342900">
              <a:lnSpc>
                <a:spcPct val="115000"/>
              </a:lnSpc>
              <a:spcAft>
                <a:spcPts val="0"/>
              </a:spcAft>
              <a:buFont typeface="+mj-lt"/>
              <a:buAutoNum type="arabicPeriod"/>
            </a:pPr>
            <a:r>
              <a:rPr lang="nb-NO" sz="1200" dirty="0" smtClean="0">
                <a:ea typeface="SimSun" panose="02010600030101010101" pitchFamily="2" charset="-122"/>
                <a:cs typeface="Times New Roman" panose="02020603050405020304" pitchFamily="18" charset="0"/>
              </a:rPr>
              <a:t>Forskning (25%) – høy, kun MED høyere (30%)</a:t>
            </a:r>
          </a:p>
          <a:p>
            <a:pPr marL="342900" lvl="0" indent="-342900">
              <a:lnSpc>
                <a:spcPct val="115000"/>
              </a:lnSpc>
              <a:spcAft>
                <a:spcPts val="0"/>
              </a:spcAft>
              <a:buFont typeface="+mj-lt"/>
              <a:buAutoNum type="arabicPeriod"/>
            </a:pPr>
            <a:r>
              <a:rPr lang="nb-NO" sz="1200" dirty="0" smtClean="0">
                <a:ea typeface="SimSun" panose="02010600030101010101" pitchFamily="2" charset="-122"/>
                <a:cs typeface="Times New Roman" panose="02020603050405020304" pitchFamily="18" charset="0"/>
              </a:rPr>
              <a:t>Programmering/systemdrift (24%) – spesiell for MN</a:t>
            </a:r>
          </a:p>
          <a:p>
            <a:pPr marL="342900" lvl="0" indent="-342900">
              <a:lnSpc>
                <a:spcPct val="115000"/>
              </a:lnSpc>
              <a:spcAft>
                <a:spcPts val="0"/>
              </a:spcAft>
              <a:buFont typeface="+mj-lt"/>
              <a:buAutoNum type="arabicPeriod"/>
            </a:pPr>
            <a:r>
              <a:rPr lang="nb-NO" sz="1200" dirty="0" smtClean="0">
                <a:ea typeface="SimSun" panose="02010600030101010101" pitchFamily="2" charset="-122"/>
                <a:cs typeface="Times New Roman" panose="02020603050405020304" pitchFamily="18" charset="0"/>
              </a:rPr>
              <a:t>Prosjektledelse/prosjektarbeid (21%) – høy i forhold til de andre fakultetene</a:t>
            </a:r>
          </a:p>
          <a:p>
            <a:pPr marL="342900" lvl="0" indent="-342900">
              <a:lnSpc>
                <a:spcPct val="115000"/>
              </a:lnSpc>
              <a:spcAft>
                <a:spcPts val="0"/>
              </a:spcAft>
              <a:buFont typeface="+mj-lt"/>
              <a:buAutoNum type="arabicPeriod"/>
            </a:pPr>
            <a:r>
              <a:rPr lang="nb-NO" sz="1200" dirty="0" smtClean="0">
                <a:ea typeface="SimSun" panose="02010600030101010101" pitchFamily="2" charset="-122"/>
                <a:cs typeface="Times New Roman" panose="02020603050405020304" pitchFamily="18" charset="0"/>
              </a:rPr>
              <a:t>Produktutvikling/teknologiutvikling (20%) – spesiell for MN</a:t>
            </a:r>
          </a:p>
          <a:p>
            <a:pPr marL="342900" lvl="0" indent="-342900">
              <a:lnSpc>
                <a:spcPct val="115000"/>
              </a:lnSpc>
              <a:spcAft>
                <a:spcPts val="0"/>
              </a:spcAft>
              <a:buFont typeface="+mj-lt"/>
              <a:buAutoNum type="arabicPeriod"/>
            </a:pPr>
            <a:r>
              <a:rPr lang="nb-NO" sz="1200" dirty="0" smtClean="0">
                <a:ea typeface="SimSun" panose="02010600030101010101" pitchFamily="2" charset="-122"/>
                <a:cs typeface="Times New Roman" panose="02020603050405020304" pitchFamily="18" charset="0"/>
              </a:rPr>
              <a:t>Konsulentvirksomhet/utredningsarbeid (18%) – høy – kun JUS (19%) og SV (17%) på samme nivå</a:t>
            </a:r>
          </a:p>
          <a:p>
            <a:pPr marL="342900" lvl="0" indent="-342900">
              <a:lnSpc>
                <a:spcPct val="115000"/>
              </a:lnSpc>
              <a:spcAft>
                <a:spcPts val="1000"/>
              </a:spcAft>
              <a:buFont typeface="+mj-lt"/>
              <a:buAutoNum type="arabicPeriod"/>
            </a:pPr>
            <a:r>
              <a:rPr lang="nb-NO" sz="1200" dirty="0" smtClean="0">
                <a:ea typeface="SimSun" panose="02010600030101010101" pitchFamily="2" charset="-122"/>
                <a:cs typeface="Times New Roman" panose="02020603050405020304" pitchFamily="18" charset="0"/>
              </a:rPr>
              <a:t>Rådgiving/veiledning (17%) – relativt høy – JUS (47%), SV (27%) og UV (23%) høyere</a:t>
            </a:r>
            <a:endParaRPr lang="nb-NO" sz="1200" dirty="0" smtClean="0">
              <a:effectLst/>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BF89657-5CA7-4C25-BAF7-E81056E8CCEA}" type="slidenum">
              <a:rPr lang="nb-NO" smtClean="0"/>
              <a:t>45</a:t>
            </a:fld>
            <a:endParaRPr lang="nb-NO"/>
          </a:p>
        </p:txBody>
      </p:sp>
    </p:spTree>
    <p:extLst>
      <p:ext uri="{BB962C8B-B14F-4D97-AF65-F5344CB8AC3E}">
        <p14:creationId xmlns:p14="http://schemas.microsoft.com/office/powerpoint/2010/main" val="467704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dirty="0" smtClean="0"/>
              <a:t>Kandidatundersøkelsen viser at de kandidatene som kommer raskest ut i jobb er kandidater som: </a:t>
            </a:r>
            <a:endParaRPr lang="nb-NO" b="1" dirty="0" smtClean="0"/>
          </a:p>
          <a:p>
            <a:pPr marL="171450" indent="-171450">
              <a:buFont typeface="Arial" panose="020B0604020202020204" pitchFamily="34" charset="0"/>
              <a:buChar char="•"/>
            </a:pPr>
            <a:r>
              <a:rPr lang="nb-NO" sz="1200" dirty="0" smtClean="0"/>
              <a:t>Har hatt studierelatert kontakt med arbeidslivet</a:t>
            </a:r>
          </a:p>
          <a:p>
            <a:pPr marL="171450" indent="-171450">
              <a:buFont typeface="Arial" panose="020B0604020202020204" pitchFamily="34" charset="0"/>
              <a:buChar char="•"/>
            </a:pPr>
            <a:r>
              <a:rPr lang="nb-NO" sz="1200" dirty="0" smtClean="0"/>
              <a:t>Har deltatt i et forskningsnettverk</a:t>
            </a:r>
          </a:p>
          <a:p>
            <a:pPr marL="171450" indent="-171450">
              <a:buFont typeface="Arial" panose="020B0604020202020204" pitchFamily="34" charset="0"/>
              <a:buChar char="•"/>
            </a:pPr>
            <a:r>
              <a:rPr lang="nb-NO" sz="1200" dirty="0" smtClean="0"/>
              <a:t>Er bedre å kommunisere sin kompetanse: </a:t>
            </a:r>
          </a:p>
          <a:p>
            <a:pPr marL="628650" lvl="1" indent="-171450">
              <a:buFont typeface="Arial" panose="020B0604020202020204" pitchFamily="34" charset="0"/>
              <a:buChar char="•"/>
            </a:pPr>
            <a:r>
              <a:rPr lang="nb-NO" sz="1100" dirty="0" smtClean="0"/>
              <a:t>En signifikant, positiv sammenheng mellom evne til å kommunisere egen kompetanse og relevans i første jobb.</a:t>
            </a:r>
          </a:p>
          <a:p>
            <a:pPr marL="628650" lvl="1" indent="-171450">
              <a:buFont typeface="Arial" panose="020B0604020202020204" pitchFamily="34" charset="0"/>
              <a:buChar char="•"/>
            </a:pPr>
            <a:r>
              <a:rPr lang="nb-NO" sz="1100" dirty="0" smtClean="0"/>
              <a:t>Det å benytte instituttet/ fakultetets veiledningstjenester har positiv effekt på det å kommunisere egen kompetanse.</a:t>
            </a:r>
          </a:p>
          <a:p>
            <a:pPr marL="628650" lvl="1" indent="-171450">
              <a:buFont typeface="Arial" panose="020B0604020202020204" pitchFamily="34" charset="0"/>
              <a:buChar char="•"/>
            </a:pPr>
            <a:r>
              <a:rPr lang="nb-NO" sz="1100" dirty="0" smtClean="0"/>
              <a:t>Deltakelse i forskningsnettverk eller større forskningsprosjekter likeså.</a:t>
            </a:r>
          </a:p>
          <a:p>
            <a:pPr marL="171450" indent="-171450">
              <a:buFont typeface="Arial" panose="020B0604020202020204" pitchFamily="34" charset="0"/>
              <a:buChar char="•"/>
            </a:pPr>
            <a:r>
              <a:rPr lang="nb-NO" sz="1200" dirty="0" smtClean="0"/>
              <a:t>Har startet jobbsøk før endt utdanning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dirty="0" smtClean="0">
              <a:solidFill>
                <a:srgbClr val="444444"/>
              </a:solidFill>
              <a:effectLst/>
              <a:latin typeface="Arial" panose="020B0604020202020204" pitchFamily="34" charset="0"/>
            </a:endParaRPr>
          </a:p>
          <a:p>
            <a:r>
              <a:rPr lang="nb-NO" sz="1200" b="1" dirty="0" smtClean="0"/>
              <a:t>Kontakt med vitenskapelige og tilfredshet: </a:t>
            </a:r>
          </a:p>
          <a:p>
            <a:r>
              <a:rPr lang="nb-NO" sz="1200" dirty="0" smtClean="0"/>
              <a:t>I UiOs oppsummering påpekes det at kandidatenes egen erfaring med forsknings- og utviklingsarbeid er viktig for dem som ikke opplever tilstrekkelig kontakt med vitenskapelig ansatte når det gjelder tilfredshet med faglig utbytte.</a:t>
            </a:r>
          </a:p>
          <a:p>
            <a:endParaRPr lang="nb-NO" sz="1200" dirty="0" smtClean="0"/>
          </a:p>
          <a:p>
            <a:pPr lvl="0"/>
            <a:r>
              <a:rPr lang="nb-NO" sz="1200" dirty="0" smtClean="0"/>
              <a:t>På spørsmålet om </a:t>
            </a:r>
            <a:r>
              <a:rPr lang="nb-NO" sz="1200" i="1" dirty="0" smtClean="0"/>
              <a:t>«I hvilken grad opplevde du tilstrekkelig kontakt med vitenskapelige ansatte ved UiO?»,</a:t>
            </a:r>
            <a:r>
              <a:rPr lang="nb-NO" sz="1200" i="1" baseline="0" dirty="0" smtClean="0"/>
              <a:t> </a:t>
            </a:r>
            <a:r>
              <a:rPr lang="nb-NO" sz="1200" dirty="0" smtClean="0"/>
              <a:t>svarer 49% på MN fakultetsnivå «i svært stor eller stor grad». (UiO-snittet er 40%). Høyest er det på master, med 55% og lavest på bachelor, med 26%.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dirty="0" smtClean="0">
              <a:solidFill>
                <a:srgbClr val="444444"/>
              </a:solidFill>
              <a:effectLst/>
              <a:latin typeface="Arial" panose="020B0604020202020204" pitchFamily="34" charset="0"/>
            </a:endParaRPr>
          </a:p>
          <a:p>
            <a:r>
              <a:rPr lang="nb-NO" b="1" dirty="0" smtClean="0"/>
              <a:t>Fra UiO sin</a:t>
            </a:r>
            <a:r>
              <a:rPr lang="nb-NO" b="1" baseline="0" dirty="0" smtClean="0"/>
              <a:t> oppsummering på UiO-nivå</a:t>
            </a:r>
            <a:r>
              <a:rPr lang="nb-NO" b="0" baseline="0" dirty="0" smtClean="0"/>
              <a:t>: </a:t>
            </a:r>
          </a:p>
          <a:p>
            <a:r>
              <a:rPr lang="nb-NO" b="0" baseline="0" dirty="0" smtClean="0"/>
              <a:t>(</a:t>
            </a:r>
            <a:r>
              <a:rPr lang="nb-NO" b="0" dirty="0" smtClean="0"/>
              <a:t>Andre punkter</a:t>
            </a:r>
            <a:r>
              <a:rPr lang="nb-NO" b="0" baseline="0" dirty="0" smtClean="0"/>
              <a:t> som</a:t>
            </a:r>
            <a:r>
              <a:rPr lang="nb-NO" b="0" dirty="0" smtClean="0"/>
              <a:t> kjennetegner de som kommer raskt ut i relevant jobb)</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smtClean="0"/>
              <a:t>Trekk for gruppen som «lykkes» med å få flest jobber</a:t>
            </a:r>
            <a:r>
              <a:rPr lang="nb-NO" b="1" baseline="0" dirty="0" smtClean="0"/>
              <a:t> og relevant jobb:</a:t>
            </a:r>
          </a:p>
          <a:p>
            <a:pPr marL="171450" indent="-171450">
              <a:buFont typeface="Arial" panose="020B0604020202020204" pitchFamily="34" charset="0"/>
              <a:buChar char="•"/>
            </a:pPr>
            <a:r>
              <a:rPr lang="nb-NO" sz="1200" dirty="0" smtClean="0"/>
              <a:t>Har hatt større utbytte av utdanningen sammenlignet med kandidatene som har hatt en vanskeligere inngang i arbeidslivet</a:t>
            </a:r>
          </a:p>
          <a:p>
            <a:pPr marL="171450" indent="-171450">
              <a:buFont typeface="Arial" panose="020B0604020202020204" pitchFamily="34" charset="0"/>
              <a:buChar char="•"/>
            </a:pPr>
            <a:r>
              <a:rPr lang="nb-NO" sz="1200" dirty="0" smtClean="0"/>
              <a:t>Tilfreds med faglig utbytte</a:t>
            </a:r>
          </a:p>
          <a:p>
            <a:pPr marL="171450" indent="-171450">
              <a:buFont typeface="Arial" panose="020B0604020202020204" pitchFamily="34" charset="0"/>
              <a:buChar char="•"/>
            </a:pPr>
            <a:r>
              <a:rPr lang="nb-NO" sz="1200" dirty="0" smtClean="0"/>
              <a:t>Opplever UiO som attraktivt sammenlignet med andre institusjoner</a:t>
            </a:r>
          </a:p>
          <a:p>
            <a:pPr marL="171450" indent="-171450">
              <a:buFont typeface="Arial" panose="020B0604020202020204" pitchFamily="34" charset="0"/>
              <a:buChar char="•"/>
            </a:pPr>
            <a:r>
              <a:rPr lang="nb-NO" sz="1200" dirty="0" smtClean="0"/>
              <a:t>Utdanningen gir i større grad forventet jobb</a:t>
            </a:r>
          </a:p>
          <a:p>
            <a:pPr marL="171450" indent="-171450">
              <a:buFont typeface="Arial" panose="020B0604020202020204" pitchFamily="34" charset="0"/>
              <a:buChar char="•"/>
            </a:pPr>
            <a:r>
              <a:rPr lang="nb-NO" sz="1200" dirty="0" smtClean="0"/>
              <a:t>Vektlegger i større grad enn andre metodekunnskap</a:t>
            </a:r>
          </a:p>
          <a:p>
            <a:endParaRPr lang="nb-NO" dirty="0" smtClean="0"/>
          </a:p>
          <a:p>
            <a:r>
              <a:rPr lang="nb-NO" b="1" dirty="0" smtClean="0"/>
              <a:t>Andre suksessfaktorer for «vellykkede kandidater» ved UiO: </a:t>
            </a:r>
          </a:p>
          <a:p>
            <a:pPr marL="285750" indent="-285750">
              <a:buFont typeface="Arial" panose="020B0604020202020204" pitchFamily="34" charset="0"/>
              <a:buChar char="•"/>
            </a:pPr>
            <a:r>
              <a:rPr lang="nb-NO" dirty="0" smtClean="0"/>
              <a:t>Overvekt av kandidater fra JUR, MED, OD</a:t>
            </a:r>
          </a:p>
          <a:p>
            <a:pPr marL="285750" indent="-285750">
              <a:buFont typeface="Arial" panose="020B0604020202020204" pitchFamily="34" charset="0"/>
              <a:buChar char="•"/>
            </a:pPr>
            <a:r>
              <a:rPr lang="nb-NO" dirty="0" smtClean="0"/>
              <a:t>Flere har </a:t>
            </a:r>
            <a:r>
              <a:rPr lang="nb-NO" dirty="0" err="1" smtClean="0"/>
              <a:t>PhD</a:t>
            </a:r>
            <a:endParaRPr lang="nb-NO" dirty="0" smtClean="0"/>
          </a:p>
          <a:p>
            <a:pPr marL="285750" indent="-285750">
              <a:buFont typeface="Arial" panose="020B0604020202020204" pitchFamily="34" charset="0"/>
              <a:buChar char="•"/>
            </a:pPr>
            <a:r>
              <a:rPr lang="nb-NO" dirty="0" smtClean="0"/>
              <a:t>En større andel har hatt studierelatert kontakt med arbeidslivet</a:t>
            </a:r>
          </a:p>
          <a:p>
            <a:pPr marL="285750" indent="-285750">
              <a:buFont typeface="Arial" panose="020B0604020202020204" pitchFamily="34" charset="0"/>
              <a:buChar char="•"/>
            </a:pPr>
            <a:r>
              <a:rPr lang="nb-NO" dirty="0" smtClean="0"/>
              <a:t>Flere har deltatt i et forskningsnettverk</a:t>
            </a:r>
          </a:p>
          <a:p>
            <a:pPr marL="285750" indent="-285750">
              <a:buFont typeface="Arial" panose="020B0604020202020204" pitchFamily="34" charset="0"/>
              <a:buChar char="•"/>
            </a:pPr>
            <a:r>
              <a:rPr lang="nb-NO" dirty="0" smtClean="0"/>
              <a:t>Opplever i større grad tilstrekkelig kontakt med vitenskapelig ansatte</a:t>
            </a:r>
          </a:p>
          <a:p>
            <a:pPr marL="285750" indent="-285750">
              <a:buFont typeface="Arial" panose="020B0604020202020204" pitchFamily="34" charset="0"/>
              <a:buChar char="•"/>
            </a:pPr>
            <a:r>
              <a:rPr lang="nb-NO" dirty="0" smtClean="0"/>
              <a:t>De startet jobbsøk før endt utdanning</a:t>
            </a:r>
          </a:p>
          <a:p>
            <a:pPr marL="285750" indent="-285750">
              <a:buFont typeface="Arial" panose="020B0604020202020204" pitchFamily="34" charset="0"/>
              <a:buChar char="•"/>
            </a:pPr>
            <a:r>
              <a:rPr lang="nb-NO" dirty="0" smtClean="0"/>
              <a:t>De er bedre å kommunisere sin kompetanse</a:t>
            </a:r>
          </a:p>
          <a:p>
            <a:pPr marL="285750" indent="-285750">
              <a:buFont typeface="Arial" panose="020B0604020202020204" pitchFamily="34" charset="0"/>
              <a:buChar char="•"/>
            </a:pPr>
            <a:r>
              <a:rPr lang="nb-NO" dirty="0" smtClean="0"/>
              <a:t>(Utenlandsopphold er irrelevant)</a:t>
            </a:r>
          </a:p>
        </p:txBody>
      </p:sp>
      <p:sp>
        <p:nvSpPr>
          <p:cNvPr id="4" name="Slide Number Placeholder 3"/>
          <p:cNvSpPr>
            <a:spLocks noGrp="1"/>
          </p:cNvSpPr>
          <p:nvPr>
            <p:ph type="sldNum" sz="quarter" idx="10"/>
          </p:nvPr>
        </p:nvSpPr>
        <p:spPr/>
        <p:txBody>
          <a:bodyPr/>
          <a:lstStyle/>
          <a:p>
            <a:fld id="{E5B9CE0D-04A8-4CCD-A58A-18FA786A9F72}" type="slidenum">
              <a:rPr lang="nb-NO" smtClean="0"/>
              <a:t>46</a:t>
            </a:fld>
            <a:endParaRPr lang="nb-NO"/>
          </a:p>
        </p:txBody>
      </p:sp>
    </p:spTree>
    <p:extLst>
      <p:ext uri="{BB962C8B-B14F-4D97-AF65-F5344CB8AC3E}">
        <p14:creationId xmlns:p14="http://schemas.microsoft.com/office/powerpoint/2010/main" val="531020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1. Vi skal</a:t>
            </a:r>
            <a:r>
              <a:rPr lang="nb-NO" baseline="0" dirty="0" smtClean="0"/>
              <a:t> snart i gang med arbeidspraksis ved våre bachelorutdanninger – dermed blir studierelatert kontakt med arbeidslivet enda bedre. Studenter får også kontakt med næringslivet ved å skrive masteroppgaver/</a:t>
            </a:r>
            <a:r>
              <a:rPr lang="nb-NO" baseline="0" dirty="0" err="1" smtClean="0"/>
              <a:t>phd</a:t>
            </a:r>
            <a:r>
              <a:rPr lang="nb-NO" baseline="0" dirty="0" smtClean="0"/>
              <a:t> for/i samarbeid med bedrifter</a:t>
            </a:r>
          </a:p>
          <a:p>
            <a:endParaRPr lang="nb-NO" baseline="0" dirty="0" smtClean="0"/>
          </a:p>
          <a:p>
            <a:endParaRPr lang="nb-NO"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smtClean="0"/>
              <a:t>3. Dette har både kandidatundersøkelsen og </a:t>
            </a:r>
            <a:r>
              <a:rPr lang="nb-NO" baseline="0" dirty="0" err="1" smtClean="0"/>
              <a:t>omverdenanalysen</a:t>
            </a:r>
            <a:r>
              <a:rPr lang="nb-NO" baseline="0" dirty="0" smtClean="0"/>
              <a:t> sagt at er viktig – her må vi fortsette med gode konkrete eksempler. Arbeidspraksisen vil også hjelpe studentene å se hvilke jobber de kan ha. </a:t>
            </a:r>
            <a:r>
              <a:rPr lang="nb-NO" sz="1200" b="0" i="0" kern="1200" dirty="0" smtClean="0">
                <a:solidFill>
                  <a:schemeClr val="tx1"/>
                </a:solidFill>
                <a:effectLst/>
                <a:latin typeface="+mn-lt"/>
                <a:ea typeface="+mn-ea"/>
                <a:cs typeface="+mn-cs"/>
              </a:rPr>
              <a:t>Blant MNs kandidater sier bare 35 % at de har lært seg dette i løpet av studietiden. Karrieresenteret tilbyr</a:t>
            </a:r>
            <a:r>
              <a:rPr lang="nb-NO" sz="1200" b="0" i="0" kern="1200" baseline="0" dirty="0" smtClean="0">
                <a:solidFill>
                  <a:schemeClr val="tx1"/>
                </a:solidFill>
                <a:effectLst/>
                <a:latin typeface="+mn-lt"/>
                <a:ea typeface="+mn-ea"/>
                <a:cs typeface="+mn-cs"/>
              </a:rPr>
              <a:t> denne kunnskapen, men kun 23 % av MN-studenter som har besvart undersøkelsen har vært innom Karrieresenteret. Her bør det gjøres en jobb på hvert studieprogram/obligatorisk. Kanskje en slags programseminar mot slutten av bachelor/master/</a:t>
            </a:r>
            <a:r>
              <a:rPr lang="nb-NO" sz="1200" b="0" i="0" kern="1200" baseline="0" dirty="0" err="1" smtClean="0">
                <a:solidFill>
                  <a:schemeClr val="tx1"/>
                </a:solidFill>
                <a:effectLst/>
                <a:latin typeface="+mn-lt"/>
                <a:ea typeface="+mn-ea"/>
                <a:cs typeface="+mn-cs"/>
              </a:rPr>
              <a:t>phd</a:t>
            </a:r>
            <a:r>
              <a:rPr lang="nb-NO" sz="1200" b="0" i="0" kern="1200" baseline="0" dirty="0" smtClean="0">
                <a:solidFill>
                  <a:schemeClr val="tx1"/>
                </a:solidFill>
                <a:effectLst/>
                <a:latin typeface="+mn-lt"/>
                <a:ea typeface="+mn-ea"/>
                <a:cs typeface="+mn-cs"/>
              </a:rPr>
              <a:t>? </a:t>
            </a:r>
            <a:endParaRPr lang="nb-NO" baseline="0" dirty="0" smtClean="0"/>
          </a:p>
          <a:p>
            <a:r>
              <a:rPr lang="nb-NO" baseline="0" dirty="0" smtClean="0"/>
              <a:t/>
            </a:r>
            <a:br>
              <a:rPr lang="nb-NO" baseline="0" dirty="0" smtClean="0"/>
            </a:br>
            <a:endParaRPr lang="nb-NO"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F89657-5CA7-4C25-BAF7-E81056E8CCEA}" type="slidenum">
              <a:rPr lang="nb-NO" smtClean="0"/>
              <a:t>47</a:t>
            </a:fld>
            <a:endParaRPr lang="nb-NO"/>
          </a:p>
        </p:txBody>
      </p:sp>
    </p:spTree>
    <p:extLst>
      <p:ext uri="{BB962C8B-B14F-4D97-AF65-F5344CB8AC3E}">
        <p14:creationId xmlns:p14="http://schemas.microsoft.com/office/powerpoint/2010/main" val="10554688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Omverdensanalysen</a:t>
            </a:r>
            <a:r>
              <a:rPr lang="nb-NO" baseline="0" dirty="0" smtClean="0"/>
              <a:t> er et tiltak for å f</a:t>
            </a:r>
            <a:r>
              <a:rPr lang="nb-NO" dirty="0" smtClean="0"/>
              <a:t>ølge opp mål i årsplanen om forskning, utdanning og satsinger. </a:t>
            </a:r>
            <a:br>
              <a:rPr lang="nb-NO" dirty="0" smtClean="0"/>
            </a:br>
            <a:r>
              <a:rPr lang="nb-NO" dirty="0" smtClean="0"/>
              <a:t>Intervjuet aktører/personer som kjenner UiO godt,</a:t>
            </a:r>
            <a:r>
              <a:rPr lang="nb-NO" baseline="0" dirty="0" smtClean="0"/>
              <a:t> som for eksempel: Legemiddelindustrien, NRK, Oslo kommune, SNB, forskning.no, NMBU, NTNU, UiB, </a:t>
            </a:r>
            <a:r>
              <a:rPr lang="nb-NO" baseline="0" dirty="0" err="1" smtClean="0"/>
              <a:t>OsloMet</a:t>
            </a:r>
            <a:r>
              <a:rPr lang="nb-NO" baseline="0" dirty="0" smtClean="0"/>
              <a:t>, Nansen </a:t>
            </a:r>
            <a:r>
              <a:rPr lang="nb-NO" baseline="0" dirty="0" err="1" smtClean="0"/>
              <a:t>Neuroscience</a:t>
            </a:r>
            <a:r>
              <a:rPr lang="nb-NO" baseline="0" dirty="0" smtClean="0"/>
              <a:t> </a:t>
            </a:r>
            <a:r>
              <a:rPr lang="nb-NO" baseline="0" dirty="0" err="1" smtClean="0"/>
              <a:t>network</a:t>
            </a:r>
            <a:r>
              <a:rPr lang="nb-NO" baseline="0" dirty="0" smtClean="0"/>
              <a:t>, </a:t>
            </a:r>
            <a:r>
              <a:rPr lang="nb-NO" baseline="0" dirty="0" err="1" smtClean="0"/>
              <a:t>Civita</a:t>
            </a:r>
            <a:r>
              <a:rPr lang="nb-NO" baseline="0" dirty="0" smtClean="0"/>
              <a:t>, Høyre, Krf, FrP, Helse – og omsorgsdepartementet, Innovasjon Norge, Norsk studentorganisasjon, </a:t>
            </a:r>
            <a:r>
              <a:rPr lang="nb-NO" baseline="0" dirty="0" err="1" smtClean="0"/>
              <a:t>Tekna</a:t>
            </a:r>
            <a:r>
              <a:rPr lang="nb-NO" baseline="0" dirty="0" smtClean="0"/>
              <a:t>, Stortinget, Oslo Cancer Cluster,</a:t>
            </a: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smtClean="0"/>
          </a:p>
        </p:txBody>
      </p:sp>
      <p:sp>
        <p:nvSpPr>
          <p:cNvPr id="4" name="Slide Number Placeholder 3"/>
          <p:cNvSpPr>
            <a:spLocks noGrp="1"/>
          </p:cNvSpPr>
          <p:nvPr>
            <p:ph type="sldNum" sz="quarter" idx="10"/>
          </p:nvPr>
        </p:nvSpPr>
        <p:spPr/>
        <p:txBody>
          <a:bodyPr/>
          <a:lstStyle/>
          <a:p>
            <a:fld id="{6A01A5D5-1D23-456B-B16B-C12B34D651BF}" type="slidenum">
              <a:rPr lang="nb-NO" smtClean="0"/>
              <a:t>49</a:t>
            </a:fld>
            <a:endParaRPr lang="nb-NO"/>
          </a:p>
        </p:txBody>
      </p:sp>
    </p:spTree>
    <p:extLst>
      <p:ext uri="{BB962C8B-B14F-4D97-AF65-F5344CB8AC3E}">
        <p14:creationId xmlns:p14="http://schemas.microsoft.com/office/powerpoint/2010/main" val="3201342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NB. Første</a:t>
            </a:r>
            <a:r>
              <a:rPr lang="nb-NO" b="1" dirty="0" smtClean="0"/>
              <a:t>gangssøkere</a:t>
            </a:r>
            <a:r>
              <a:rPr lang="nb-NO" dirty="0" smtClean="0"/>
              <a:t> på MN-fakultet utgjør 1/3 av søkermassen. Med unntak av MNM5-Farmasi (spesielt i 2018 der førstegangsvitnemålssøkere utgjør nesten halvparten) og MNB-MENT, MNB-FAS og MNB-BIOS i 2018 (der førstegangsvitnemålssøkere utgjør ca. 40%) </a:t>
            </a:r>
          </a:p>
          <a:p>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7</a:t>
            </a:fld>
            <a:endParaRPr lang="nb-NO"/>
          </a:p>
        </p:txBody>
      </p:sp>
    </p:spTree>
    <p:extLst>
      <p:ext uri="{BB962C8B-B14F-4D97-AF65-F5344CB8AC3E}">
        <p14:creationId xmlns:p14="http://schemas.microsoft.com/office/powerpoint/2010/main" val="2291182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nb-NO" sz="1200" dirty="0" smtClean="0"/>
              <a:t>Både våre </a:t>
            </a:r>
            <a:r>
              <a:rPr lang="nb-NO" sz="1200" dirty="0" err="1" smtClean="0"/>
              <a:t>bachelor-og</a:t>
            </a:r>
            <a:r>
              <a:rPr lang="nb-NO" sz="1200" dirty="0" smtClean="0"/>
              <a:t> masterstudentene mener praksis i utdanningen og oppgaveløsning i samarbeid med virksomheter er de to viktigste punktene for å ruste dem til arbeidslivets krav.</a:t>
            </a:r>
          </a:p>
          <a:p>
            <a:pPr marL="285750" indent="-285750">
              <a:buFont typeface="Arial" panose="020B0604020202020204" pitchFamily="34" charset="0"/>
              <a:buChar char="•"/>
            </a:pPr>
            <a:r>
              <a:rPr lang="nb-NO" sz="1200" dirty="0" smtClean="0"/>
              <a:t>Vi er likevel fakultetet med den største andelen kandidater som oppgir at de har hatt prosjektsamarbeid med ekstern virksomhet, med 20%. Tett etterfulgt av Det samfunnsvitenskapelige fakultet, med 15%.  </a:t>
            </a:r>
            <a:br>
              <a:rPr lang="nb-NO" sz="1200" dirty="0" smtClean="0"/>
            </a:br>
            <a:endParaRPr lang="nb-NO" sz="1200" dirty="0" smtClean="0"/>
          </a:p>
          <a:p>
            <a:pPr marL="285750" indent="-285750">
              <a:buFont typeface="Arial" panose="020B0604020202020204" pitchFamily="34" charset="0"/>
              <a:buChar char="•"/>
            </a:pPr>
            <a:r>
              <a:rPr lang="nb-NO" sz="1200" b="1" dirty="0" smtClean="0"/>
              <a:t>Tiltak: </a:t>
            </a:r>
          </a:p>
          <a:p>
            <a:pPr marL="285750" indent="-285750">
              <a:buFont typeface="Arial" panose="020B0604020202020204" pitchFamily="34" charset="0"/>
              <a:buChar char="•"/>
            </a:pPr>
            <a:r>
              <a:rPr lang="nb-NO" sz="1200" dirty="0" smtClean="0"/>
              <a:t>Vi har startet praksisemner! Er det annet vi kan trekke frem?</a:t>
            </a:r>
          </a:p>
          <a:p>
            <a:pPr marL="285750" indent="-285750">
              <a:buFont typeface="Arial" panose="020B0604020202020204" pitchFamily="34" charset="0"/>
              <a:buChar char="•"/>
            </a:pPr>
            <a:r>
              <a:rPr lang="nb-NO" sz="1200" dirty="0" smtClean="0"/>
              <a:t>PHD: </a:t>
            </a:r>
            <a:r>
              <a:rPr lang="nb-NO" dirty="0" smtClean="0"/>
              <a:t>Fakultetet har utviklet et 2-dagersseminar som har som mål å gi deltakerne verktøy innsikt i fremtidige karrieremuligheter. </a:t>
            </a:r>
          </a:p>
          <a:p>
            <a:pPr marL="742950" lvl="1" indent="-285750">
              <a:lnSpc>
                <a:spcPct val="120000"/>
              </a:lnSpc>
              <a:buFont typeface="Arial" panose="020B0604020202020204" pitchFamily="34" charset="0"/>
              <a:buChar char="•"/>
            </a:pPr>
            <a:r>
              <a:rPr lang="nb-NO" dirty="0" smtClean="0"/>
              <a:t>Fakultetet har startet </a:t>
            </a:r>
            <a:r>
              <a:rPr lang="nb-NO" dirty="0" err="1" smtClean="0"/>
              <a:t>PhD</a:t>
            </a:r>
            <a:r>
              <a:rPr lang="nb-NO" dirty="0" smtClean="0"/>
              <a:t> Breakfast Club med workshoper som har tema og fokus på kartlegging av egne kompetanser og karriereplanlegging. </a:t>
            </a:r>
          </a:p>
          <a:p>
            <a:pPr marL="742950" lvl="1" indent="-285750">
              <a:lnSpc>
                <a:spcPct val="120000"/>
              </a:lnSpc>
              <a:buFont typeface="Arial" panose="020B0604020202020204" pitchFamily="34" charset="0"/>
              <a:buChar char="•"/>
            </a:pPr>
            <a:r>
              <a:rPr lang="nb-NO" dirty="0" smtClean="0"/>
              <a:t>I 2019 etablerte fakultetet et karriereutviklingsprogram for </a:t>
            </a:r>
            <a:r>
              <a:rPr lang="nb-NO" dirty="0" err="1" smtClean="0"/>
              <a:t>phd</a:t>
            </a:r>
            <a:r>
              <a:rPr lang="nb-NO" dirty="0" smtClean="0"/>
              <a:t>- kandidater.</a:t>
            </a:r>
            <a:br>
              <a:rPr lang="nb-NO" dirty="0" smtClean="0"/>
            </a:br>
            <a:endParaRPr lang="nb-NO" sz="11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dirty="0" smtClean="0"/>
              <a:t>UiO-tall: </a:t>
            </a:r>
            <a:r>
              <a:rPr lang="nb-NO" sz="1200" dirty="0" smtClean="0"/>
              <a:t>Hvordan kunne vi rustet deg bedre for arbeidslivets krav?</a:t>
            </a:r>
            <a:endParaRPr lang="nb-NO" dirty="0" smtClean="0"/>
          </a:p>
          <a:p>
            <a:pPr marL="171450" indent="-171450">
              <a:buFont typeface="Arial" panose="020B0604020202020204" pitchFamily="34" charset="0"/>
              <a:buChar char="•"/>
            </a:pPr>
            <a:r>
              <a:rPr lang="nb-NO" sz="1200" dirty="0" smtClean="0"/>
              <a:t>Mer eller bedre muligheter for praksis i utdannelsen (41%)</a:t>
            </a:r>
          </a:p>
          <a:p>
            <a:pPr marL="171450" indent="-171450">
              <a:buFont typeface="Arial" panose="020B0604020202020204" pitchFamily="34" charset="0"/>
              <a:buChar char="•"/>
            </a:pPr>
            <a:r>
              <a:rPr lang="nb-NO" sz="1200" dirty="0" smtClean="0"/>
              <a:t>Oppgaveløsning i samarbeid med virksomheter (28%)</a:t>
            </a:r>
          </a:p>
          <a:p>
            <a:pPr marL="171450" indent="-171450">
              <a:buFont typeface="Arial" panose="020B0604020202020204" pitchFamily="34" charset="0"/>
              <a:buChar char="•"/>
            </a:pPr>
            <a:r>
              <a:rPr lang="nb-NO" sz="1200" dirty="0" smtClean="0"/>
              <a:t>Mer arbeidslivsrettet undervisning (24%)</a:t>
            </a:r>
          </a:p>
          <a:p>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50</a:t>
            </a:fld>
            <a:endParaRPr lang="nb-NO"/>
          </a:p>
        </p:txBody>
      </p:sp>
    </p:spTree>
    <p:extLst>
      <p:ext uri="{BB962C8B-B14F-4D97-AF65-F5344CB8AC3E}">
        <p14:creationId xmlns:p14="http://schemas.microsoft.com/office/powerpoint/2010/main" val="6360452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51</a:t>
            </a:fld>
            <a:endParaRPr lang="nb-NO"/>
          </a:p>
        </p:txBody>
      </p:sp>
    </p:spTree>
    <p:extLst>
      <p:ext uri="{BB962C8B-B14F-4D97-AF65-F5344CB8AC3E}">
        <p14:creationId xmlns:p14="http://schemas.microsoft.com/office/powerpoint/2010/main" val="1451682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smtClean="0"/>
              <a:t>UiO-funn:</a:t>
            </a:r>
            <a:r>
              <a:rPr lang="nb-NO" b="1" baseline="0" dirty="0" smtClean="0"/>
              <a:t> </a:t>
            </a:r>
          </a:p>
          <a:p>
            <a:pPr marL="171450" indent="-171450">
              <a:buFont typeface="Arial" panose="020B0604020202020204" pitchFamily="34" charset="0"/>
              <a:buChar char="•"/>
            </a:pPr>
            <a:r>
              <a:rPr lang="nb-NO" dirty="0" smtClean="0"/>
              <a:t>En signifikant, positiv sammenheng mellom evne til å kommunisere egen kompetanse og relevans i første jobb.</a:t>
            </a:r>
          </a:p>
          <a:p>
            <a:pPr marL="171450" indent="-171450">
              <a:buFont typeface="Arial" panose="020B0604020202020204" pitchFamily="34" charset="0"/>
              <a:buChar char="•"/>
            </a:pPr>
            <a:r>
              <a:rPr lang="nb-NO" dirty="0" smtClean="0"/>
              <a:t>Det å benytte instituttet/ fakultetets veiledningstjenester har positiv effekt på det å kommunisere egen kompetanse.</a:t>
            </a:r>
          </a:p>
          <a:p>
            <a:pPr marL="171450" indent="-171450">
              <a:buFont typeface="Arial" panose="020B0604020202020204" pitchFamily="34" charset="0"/>
              <a:buChar char="•"/>
            </a:pPr>
            <a:r>
              <a:rPr lang="nb-NO" dirty="0" smtClean="0"/>
              <a:t>Deltakelse i forskningsnettverk eller større forskningsprosjekter likeså.</a:t>
            </a:r>
          </a:p>
          <a:p>
            <a:pPr marL="0" indent="0">
              <a:buFont typeface="Arial" panose="020B0604020202020204" pitchFamily="34" charset="0"/>
              <a:buNone/>
            </a:pPr>
            <a:endParaRPr lang="nb-NO" dirty="0" smtClean="0"/>
          </a:p>
          <a:p>
            <a:r>
              <a:rPr lang="nb-NO" b="1" dirty="0" smtClean="0"/>
              <a:t>Generelle UiO-tall:</a:t>
            </a:r>
            <a:r>
              <a:rPr lang="nb-NO" b="1" baseline="0" dirty="0" smtClean="0"/>
              <a:t> </a:t>
            </a:r>
          </a:p>
          <a:p>
            <a:pPr marL="0" indent="0">
              <a:buFont typeface="Arial" panose="020B0604020202020204" pitchFamily="34" charset="0"/>
              <a:buNone/>
            </a:pPr>
            <a:r>
              <a:rPr lang="nb-NO" dirty="0" smtClean="0"/>
              <a:t>På spørsmålet om hvor enig eller uenig kandidatene var i påstanden om at de lærte å kommunisere hvordan kompetansen deres kunne brukes i arbeidslivet, er den totale gjennomsnittsskåren 2,8 på en fempunktsskala. </a:t>
            </a:r>
            <a:br>
              <a:rPr lang="nb-NO" dirty="0" smtClean="0"/>
            </a:br>
            <a:endParaRPr lang="nb-NO" dirty="0" smtClean="0"/>
          </a:p>
          <a:p>
            <a:pPr marL="171450" indent="-171450">
              <a:buFont typeface="Arial" panose="020B0604020202020204" pitchFamily="34" charset="0"/>
              <a:buChar char="•"/>
            </a:pPr>
            <a:r>
              <a:rPr lang="nb-NO" dirty="0" smtClean="0"/>
              <a:t>Det er profesjonskandidatene som har den høyeste skåren med 3,4, og masterkandidatene følger like bak med 2,9.</a:t>
            </a:r>
          </a:p>
          <a:p>
            <a:pPr marL="171450" indent="-171450">
              <a:buFont typeface="Arial" panose="020B0604020202020204" pitchFamily="34" charset="0"/>
              <a:buChar char="•"/>
            </a:pPr>
            <a:r>
              <a:rPr lang="nb-NO" dirty="0" err="1" smtClean="0"/>
              <a:t>PhD</a:t>
            </a:r>
            <a:r>
              <a:rPr lang="nb-NO" dirty="0" smtClean="0"/>
              <a:t>-kandidatene har en skår på 2,7, mens bachelorkandidatenes gjennomsnittsskår er på 2,5 og altså lavest. </a:t>
            </a:r>
          </a:p>
          <a:p>
            <a:pPr marL="0" indent="0">
              <a:buFont typeface="Arial" panose="020B0604020202020204" pitchFamily="34" charset="0"/>
              <a:buNone/>
            </a:pPr>
            <a:endParaRPr lang="nb-NO" dirty="0" smtClean="0"/>
          </a:p>
          <a:p>
            <a:pPr marL="0" indent="0">
              <a:buFont typeface="Arial" panose="020B0604020202020204" pitchFamily="34" charset="0"/>
              <a:buNone/>
            </a:pPr>
            <a:r>
              <a:rPr lang="nb-NO" dirty="0" smtClean="0"/>
              <a:t>Når det kommer til å lære og beskrive sine personlige egenskaper, er det totale gjennomsnittet på 2,6. Her er det ingen forskjell mellom </a:t>
            </a:r>
            <a:r>
              <a:rPr lang="nb-NO" dirty="0" err="1" smtClean="0"/>
              <a:t>PhD</a:t>
            </a:r>
            <a:r>
              <a:rPr lang="nb-NO" dirty="0" smtClean="0"/>
              <a:t>- og masterkandidatene som begge har et gjennomsnitt på 2,6. Profesjonskandidatene har det desidert høyeste gjennomsnittet med 3,0. Bachelorkandidatene kommer ut litt lavere med et gjennomsnitt på 2,4.</a:t>
            </a:r>
          </a:p>
          <a:p>
            <a:pPr marL="0" indent="0">
              <a:buFont typeface="Arial" panose="020B0604020202020204" pitchFamily="34" charset="0"/>
              <a:buNone/>
            </a:pPr>
            <a:endParaRPr lang="nb-NO" b="1" dirty="0" smtClean="0"/>
          </a:p>
          <a:p>
            <a:pPr marL="0" indent="0">
              <a:buFont typeface="Arial" panose="020B0604020202020204" pitchFamily="34" charset="0"/>
              <a:buNone/>
            </a:pPr>
            <a:r>
              <a:rPr lang="nb-NO" b="1" dirty="0" smtClean="0"/>
              <a:t>MN-fakultetet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1" dirty="0" smtClean="0"/>
              <a:t>NB.</a:t>
            </a:r>
            <a:r>
              <a:rPr lang="nb-NO" dirty="0" smtClean="0"/>
              <a:t> </a:t>
            </a:r>
            <a:r>
              <a:rPr lang="nb-NO" b="1" dirty="0" smtClean="0"/>
              <a:t>Eksempel: Systematisk arbeid på geofag</a:t>
            </a:r>
            <a:r>
              <a:rPr lang="nb-NO" dirty="0" smtClean="0"/>
              <a:t/>
            </a:r>
            <a:br>
              <a:rPr lang="nb-NO" dirty="0" smtClean="0"/>
            </a:br>
            <a:r>
              <a:rPr lang="nb-NO" dirty="0" smtClean="0"/>
              <a:t>Geofagutdanningen har søkt om en SFU i Norge. Gjennom søknadsprosessen har de jobbet systematisk (og </a:t>
            </a:r>
            <a:r>
              <a:rPr lang="nb-NO" dirty="0" err="1" smtClean="0"/>
              <a:t>forskningstilnærmet</a:t>
            </a:r>
            <a:r>
              <a:rPr lang="nb-NO" dirty="0" smtClean="0"/>
              <a:t>) om spørsmål vedrørende utdanningen. De er i gang med å bygge opp et didaktisk miljø på instituttet – som de håper får innvirker på studiene etter hvert, både det faglige innholdet og den generiske kompetansen.</a:t>
            </a:r>
          </a:p>
          <a:p>
            <a:pPr marL="0" indent="0">
              <a:buFont typeface="Arial" panose="020B0604020202020204" pitchFamily="34" charset="0"/>
              <a:buNone/>
            </a:pPr>
            <a:endParaRPr lang="nb-NO" dirty="0" smtClean="0"/>
          </a:p>
        </p:txBody>
      </p:sp>
      <p:sp>
        <p:nvSpPr>
          <p:cNvPr id="4" name="Slide Number Placeholder 3"/>
          <p:cNvSpPr>
            <a:spLocks noGrp="1"/>
          </p:cNvSpPr>
          <p:nvPr>
            <p:ph type="sldNum" sz="quarter" idx="10"/>
          </p:nvPr>
        </p:nvSpPr>
        <p:spPr/>
        <p:txBody>
          <a:bodyPr/>
          <a:lstStyle/>
          <a:p>
            <a:fld id="{2BF89657-5CA7-4C25-BAF7-E81056E8CCEA}" type="slidenum">
              <a:rPr lang="nb-NO" smtClean="0"/>
              <a:t>52</a:t>
            </a:fld>
            <a:endParaRPr lang="nb-NO"/>
          </a:p>
        </p:txBody>
      </p:sp>
    </p:spTree>
    <p:extLst>
      <p:ext uri="{BB962C8B-B14F-4D97-AF65-F5344CB8AC3E}">
        <p14:creationId xmlns:p14="http://schemas.microsoft.com/office/powerpoint/2010/main" val="39399844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2BF89657-5CA7-4C25-BAF7-E81056E8CCEA}" type="slidenum">
              <a:rPr lang="nb-NO" smtClean="0"/>
              <a:t>53</a:t>
            </a:fld>
            <a:endParaRPr lang="nb-NO"/>
          </a:p>
        </p:txBody>
      </p:sp>
    </p:spTree>
    <p:extLst>
      <p:ext uri="{BB962C8B-B14F-4D97-AF65-F5344CB8AC3E}">
        <p14:creationId xmlns:p14="http://schemas.microsoft.com/office/powerpoint/2010/main" val="8577963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smtClean="0">
                <a:solidFill>
                  <a:schemeClr val="tx1"/>
                </a:solidFill>
                <a:effectLst/>
                <a:latin typeface="+mn-lt"/>
                <a:ea typeface="+mn-ea"/>
                <a:cs typeface="+mn-cs"/>
              </a:rPr>
              <a:t>Generelt på UiO:</a:t>
            </a:r>
            <a:r>
              <a:rPr lang="nb-NO"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mn-lt"/>
                <a:ea typeface="+mn-ea"/>
                <a:cs typeface="+mn-cs"/>
              </a:rPr>
              <a:t>Av de som ikke benyttet UiOs veiledningstilbud (n=4881) svarer 45 % at de ikke hadde behov for tilbudet og 38% at de ikke kjente til det.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dirty="0" smtClean="0"/>
              <a:t>NB:</a:t>
            </a:r>
            <a:r>
              <a:rPr lang="nb-NO" sz="1200" dirty="0" smtClean="0"/>
              <a:t> På spørsmål om veiledningstilbud underveis i studietiden ved UiO, er det viktig å påpeke at dette er nok tenkt i karrieresammenheng. </a:t>
            </a:r>
          </a:p>
          <a:p>
            <a:pPr lvl="0"/>
            <a:endParaRPr lang="nb-NO" sz="1200" kern="1200" dirty="0" smtClean="0">
              <a:solidFill>
                <a:schemeClr val="tx1"/>
              </a:solidFill>
              <a:effectLst/>
              <a:latin typeface="+mn-lt"/>
              <a:ea typeface="+mn-ea"/>
              <a:cs typeface="+mn-cs"/>
            </a:endParaRPr>
          </a:p>
          <a:p>
            <a:pPr lvl="0"/>
            <a:r>
              <a:rPr lang="nb-NO" sz="1200" b="1" kern="1200" dirty="0" smtClean="0">
                <a:solidFill>
                  <a:schemeClr val="tx1"/>
                </a:solidFill>
                <a:effectLst/>
                <a:latin typeface="+mn-lt"/>
                <a:ea typeface="+mn-ea"/>
                <a:cs typeface="+mn-cs"/>
              </a:rPr>
              <a:t>MN-fakultetet: </a:t>
            </a:r>
          </a:p>
          <a:p>
            <a:pPr marL="171450" lvl="0" indent="-171450">
              <a:buFont typeface="Arial" panose="020B0604020202020204" pitchFamily="34" charset="0"/>
              <a:buChar char="•"/>
            </a:pPr>
            <a:r>
              <a:rPr lang="nb-NO" sz="1200" kern="1200" dirty="0" smtClean="0">
                <a:solidFill>
                  <a:schemeClr val="tx1"/>
                </a:solidFill>
                <a:effectLst/>
                <a:latin typeface="+mn-lt"/>
                <a:ea typeface="+mn-ea"/>
                <a:cs typeface="+mn-cs"/>
              </a:rPr>
              <a:t>51% av respondentene på MN-fakultetet at de ikke hadde behov for studieveiledningstilbudet på fakultetet/institutt og 36% kjente ikke til det. </a:t>
            </a:r>
          </a:p>
          <a:p>
            <a:pPr marL="171450" lvl="0" indent="-171450">
              <a:buFont typeface="Arial" panose="020B0604020202020204" pitchFamily="34" charset="0"/>
              <a:buChar char="•"/>
            </a:pPr>
            <a:r>
              <a:rPr lang="nb-NO" sz="1200" kern="1200" dirty="0" smtClean="0">
                <a:solidFill>
                  <a:schemeClr val="tx1"/>
                </a:solidFill>
                <a:effectLst/>
                <a:latin typeface="+mn-lt"/>
                <a:ea typeface="+mn-ea"/>
                <a:cs typeface="+mn-cs"/>
              </a:rPr>
              <a:t>64 % svarer at de ikke hadde behov for Karrieresenterets tilbud og 24% at de ikke kjente til det. </a:t>
            </a:r>
          </a:p>
          <a:p>
            <a:pPr marL="171450" lvl="0" indent="-171450">
              <a:buFont typeface="Arial" panose="020B0604020202020204" pitchFamily="34" charset="0"/>
              <a:buChar char="•"/>
            </a:pPr>
            <a:r>
              <a:rPr lang="nb-NO" sz="1200" kern="1200" dirty="0" smtClean="0">
                <a:solidFill>
                  <a:schemeClr val="tx1"/>
                </a:solidFill>
                <a:effectLst/>
                <a:latin typeface="+mn-lt"/>
                <a:ea typeface="+mn-ea"/>
                <a:cs typeface="+mn-cs"/>
              </a:rPr>
              <a:t>Kun 35% av respondentene svarer at de lærte seg å kommunisere hvordan deres kompetanse kan brukes i arbeidslivet.</a:t>
            </a:r>
          </a:p>
          <a:p>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54</a:t>
            </a:fld>
            <a:endParaRPr lang="nb-NO"/>
          </a:p>
        </p:txBody>
      </p:sp>
    </p:spTree>
    <p:extLst>
      <p:ext uri="{BB962C8B-B14F-4D97-AF65-F5344CB8AC3E}">
        <p14:creationId xmlns:p14="http://schemas.microsoft.com/office/powerpoint/2010/main" val="12169686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55</a:t>
            </a:fld>
            <a:endParaRPr lang="nb-NO"/>
          </a:p>
        </p:txBody>
      </p:sp>
    </p:spTree>
    <p:extLst>
      <p:ext uri="{BB962C8B-B14F-4D97-AF65-F5344CB8AC3E}">
        <p14:creationId xmlns:p14="http://schemas.microsoft.com/office/powerpoint/2010/main" val="22133612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nb-NO" sz="1200" b="1" kern="1200" dirty="0" smtClean="0">
                <a:solidFill>
                  <a:schemeClr val="tx1"/>
                </a:solidFill>
                <a:effectLst/>
                <a:latin typeface="+mn-lt"/>
                <a:ea typeface="+mn-ea"/>
                <a:cs typeface="+mn-cs"/>
              </a:rPr>
              <a:t>DETTE KAN VI FØLGE OPP</a:t>
            </a:r>
            <a:endParaRPr lang="nb-NO" sz="900"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kern="1200" dirty="0" smtClean="0">
                <a:solidFill>
                  <a:schemeClr val="tx1"/>
                </a:solidFill>
                <a:effectLst/>
                <a:latin typeface="+mn-lt"/>
                <a:ea typeface="+mn-ea"/>
                <a:cs typeface="+mn-cs"/>
              </a:rPr>
              <a:t>Se hvordan vi kan styrke de eksisterende tilbudene: Veiledning, Karrierekurs, </a:t>
            </a:r>
            <a:r>
              <a:rPr lang="nb-NO" sz="1200" kern="1200" dirty="0" err="1" smtClean="0">
                <a:solidFill>
                  <a:schemeClr val="tx1"/>
                </a:solidFill>
                <a:effectLst/>
                <a:latin typeface="+mn-lt"/>
                <a:ea typeface="+mn-ea"/>
                <a:cs typeface="+mn-cs"/>
              </a:rPr>
              <a:t>ForVei</a:t>
            </a:r>
            <a:r>
              <a:rPr lang="nb-NO" sz="1200" kern="1200" dirty="0" smtClean="0">
                <a:solidFill>
                  <a:schemeClr val="tx1"/>
                </a:solidFill>
                <a:effectLst/>
                <a:latin typeface="+mn-lt"/>
                <a:ea typeface="+mn-ea"/>
                <a:cs typeface="+mn-cs"/>
              </a:rPr>
              <a:t>. Ha et </a:t>
            </a:r>
            <a:r>
              <a:rPr lang="nb-NO" sz="1200" b="1" kern="1200" dirty="0" smtClean="0">
                <a:solidFill>
                  <a:schemeClr val="tx1"/>
                </a:solidFill>
                <a:effectLst/>
                <a:latin typeface="+mn-lt"/>
                <a:ea typeface="+mn-ea"/>
                <a:cs typeface="+mn-cs"/>
              </a:rPr>
              <a:t>tettere samarbeid med Karrieresenteret</a:t>
            </a:r>
            <a:r>
              <a:rPr lang="nb-NO" sz="1200" kern="1200" dirty="0" smtClean="0">
                <a:solidFill>
                  <a:schemeClr val="tx1"/>
                </a:solidFill>
                <a:effectLst/>
                <a:latin typeface="+mn-lt"/>
                <a:ea typeface="+mn-ea"/>
                <a:cs typeface="+mn-cs"/>
              </a:rPr>
              <a:t> og </a:t>
            </a:r>
            <a:r>
              <a:rPr lang="nb-NO" sz="1200" b="1" kern="1200" dirty="0" smtClean="0">
                <a:solidFill>
                  <a:schemeClr val="tx1"/>
                </a:solidFill>
                <a:effectLst/>
                <a:latin typeface="+mn-lt"/>
                <a:ea typeface="+mn-ea"/>
                <a:cs typeface="+mn-cs"/>
              </a:rPr>
              <a:t>bedre profileringen og kommunikasjon</a:t>
            </a:r>
            <a:r>
              <a:rPr lang="nb-NO" sz="1200" kern="1200" dirty="0" smtClean="0">
                <a:solidFill>
                  <a:schemeClr val="tx1"/>
                </a:solidFill>
                <a:effectLst/>
                <a:latin typeface="+mn-lt"/>
                <a:ea typeface="+mn-ea"/>
                <a:cs typeface="+mn-cs"/>
              </a:rPr>
              <a:t> rundt tilbudene våre. </a:t>
            </a:r>
            <a:r>
              <a:rPr lang="nb-NO" sz="1200" dirty="0" smtClean="0">
                <a:hlinkClick r:id="rId3"/>
              </a:rPr>
              <a:t>Synliggjøre karriereintervjuene bedre</a:t>
            </a:r>
            <a:r>
              <a:rPr lang="nb-NO" sz="1200" dirty="0" smtClean="0"/>
              <a:t>!</a:t>
            </a:r>
            <a:r>
              <a:rPr lang="nb-NO" sz="1200" kern="1200" dirty="0" smtClean="0">
                <a:solidFill>
                  <a:schemeClr val="tx1"/>
                </a:solidFill>
                <a:effectLst/>
                <a:latin typeface="+mn-lt"/>
                <a:ea typeface="+mn-ea"/>
                <a:cs typeface="+mn-cs"/>
              </a:rPr>
              <a:t/>
            </a:r>
            <a:br>
              <a:rPr lang="nb-NO" sz="1200" kern="1200" dirty="0" smtClean="0">
                <a:solidFill>
                  <a:schemeClr val="tx1"/>
                </a:solidFill>
                <a:effectLst/>
                <a:latin typeface="+mn-lt"/>
                <a:ea typeface="+mn-ea"/>
                <a:cs typeface="+mn-cs"/>
              </a:rPr>
            </a:br>
            <a:endParaRPr lang="nb-NO"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nb-NO" sz="1200" b="1" kern="1200" dirty="0" smtClean="0">
                <a:solidFill>
                  <a:schemeClr val="tx1"/>
                </a:solidFill>
                <a:effectLst/>
                <a:latin typeface="+mn-lt"/>
                <a:ea typeface="+mn-ea"/>
                <a:cs typeface="+mn-cs"/>
              </a:rPr>
              <a:t>Jobbe med  «</a:t>
            </a:r>
            <a:r>
              <a:rPr lang="nb-NO" sz="1200" b="1" kern="1200" dirty="0" err="1" smtClean="0">
                <a:solidFill>
                  <a:schemeClr val="tx1"/>
                </a:solidFill>
                <a:effectLst/>
                <a:latin typeface="+mn-lt"/>
                <a:ea typeface="+mn-ea"/>
                <a:cs typeface="+mn-cs"/>
              </a:rPr>
              <a:t>RealKarriere</a:t>
            </a:r>
            <a:r>
              <a:rPr lang="nb-NO" sz="1200" b="1" kern="1200" dirty="0" smtClean="0">
                <a:solidFill>
                  <a:schemeClr val="tx1"/>
                </a:solidFill>
                <a:effectLst/>
                <a:latin typeface="+mn-lt"/>
                <a:ea typeface="+mn-ea"/>
                <a:cs typeface="+mn-cs"/>
              </a:rPr>
              <a:t>»,</a:t>
            </a:r>
            <a:r>
              <a:rPr lang="nb-NO" sz="1200" kern="1200" dirty="0" smtClean="0">
                <a:solidFill>
                  <a:schemeClr val="tx1"/>
                </a:solidFill>
                <a:effectLst/>
                <a:latin typeface="+mn-lt"/>
                <a:ea typeface="+mn-ea"/>
                <a:cs typeface="+mn-cs"/>
              </a:rPr>
              <a:t> hvor studenter og potensielle arbeidsgivere møtes. Generelt tilrettelegge for andre arenaer hvor studenter kan samarbeide/ha kontakt med arbeidslivet. </a:t>
            </a:r>
            <a:endParaRPr lang="nb-NO" sz="1100" kern="1200" dirty="0" smtClean="0">
              <a:solidFill>
                <a:schemeClr val="tx1"/>
              </a:solidFill>
              <a:effectLst/>
              <a:latin typeface="+mn-lt"/>
              <a:ea typeface="+mn-ea"/>
              <a:cs typeface="+mn-cs"/>
            </a:endParaRPr>
          </a:p>
          <a:p>
            <a:pPr marL="0" indent="0">
              <a:buFont typeface="Arial" panose="020B0604020202020204" pitchFamily="34" charset="0"/>
              <a:buNone/>
            </a:pPr>
            <a:r>
              <a:rPr lang="nb-NO" sz="1200" kern="1200" dirty="0" smtClean="0">
                <a:solidFill>
                  <a:schemeClr val="tx1"/>
                </a:solidFill>
                <a:effectLst/>
                <a:latin typeface="+mn-lt"/>
                <a:ea typeface="+mn-ea"/>
                <a:cs typeface="+mn-cs"/>
              </a:rPr>
              <a:t> </a:t>
            </a:r>
            <a:endParaRPr lang="nb-NO" sz="1100"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kern="1200" dirty="0" smtClean="0">
                <a:solidFill>
                  <a:schemeClr val="tx1"/>
                </a:solidFill>
                <a:effectLst/>
                <a:latin typeface="+mn-lt"/>
                <a:ea typeface="+mn-ea"/>
                <a:cs typeface="+mn-cs"/>
              </a:rPr>
              <a:t>Trene/bevisstgjøre veiledere og ansatte på å kommunisere ulike karriereperspektiver til studentene under hele studieløpet. Få studentene til å forstå hvorfor dette er viktig. (</a:t>
            </a:r>
            <a:r>
              <a:rPr lang="nb-NO" sz="1100" dirty="0" smtClean="0"/>
              <a:t>Inngå i introseminaret for masterstudenter og på programseminaret for bachelor).</a:t>
            </a:r>
          </a:p>
          <a:p>
            <a:pPr marL="628650" lvl="1" indent="-171450">
              <a:buFont typeface="Arial" panose="020B0604020202020204" pitchFamily="34" charset="0"/>
              <a:buChar char="•"/>
            </a:pPr>
            <a:endParaRPr lang="nb-NO" sz="1100" kern="1200" dirty="0" smtClean="0">
              <a:solidFill>
                <a:schemeClr val="tx1"/>
              </a:solidFill>
              <a:effectLst/>
              <a:latin typeface="+mn-lt"/>
              <a:ea typeface="+mn-ea"/>
              <a:cs typeface="+mn-cs"/>
            </a:endParaRPr>
          </a:p>
          <a:p>
            <a:pPr marL="0" indent="0">
              <a:buFont typeface="Arial" panose="020B0604020202020204" pitchFamily="34" charset="0"/>
              <a:buNone/>
            </a:pPr>
            <a:endParaRPr lang="nb-NO"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nb-NO" sz="1200" kern="1200" dirty="0" smtClean="0">
                <a:solidFill>
                  <a:schemeClr val="tx1"/>
                </a:solidFill>
                <a:effectLst/>
                <a:latin typeface="+mn-lt"/>
                <a:ea typeface="+mn-ea"/>
                <a:cs typeface="+mn-cs"/>
              </a:rPr>
              <a:t>Jobbe videre med målene for </a:t>
            </a:r>
            <a:r>
              <a:rPr lang="nb-NO" sz="1200" kern="1200" dirty="0" err="1" smtClean="0">
                <a:solidFill>
                  <a:schemeClr val="tx1"/>
                </a:solidFill>
                <a:effectLst/>
                <a:latin typeface="+mn-lt"/>
                <a:ea typeface="+mn-ea"/>
                <a:cs typeface="+mn-cs"/>
              </a:rPr>
              <a:t>InterAct</a:t>
            </a:r>
            <a:r>
              <a:rPr lang="nb-NO" sz="1200" kern="1200" dirty="0" smtClean="0">
                <a:solidFill>
                  <a:schemeClr val="tx1"/>
                </a:solidFill>
                <a:effectLst/>
                <a:latin typeface="+mn-lt"/>
                <a:ea typeface="+mn-ea"/>
                <a:cs typeface="+mn-cs"/>
              </a:rPr>
              <a:t>: At studentene skal bli kjent med seg selv og egen kompetanse. Dette kan i enda større grad integreres inn i utdanningen. </a:t>
            </a:r>
            <a:endParaRPr lang="nb-NO" sz="1100" kern="1200" dirty="0" smtClean="0">
              <a:solidFill>
                <a:schemeClr val="tx1"/>
              </a:solidFill>
              <a:effectLst/>
              <a:latin typeface="+mn-lt"/>
              <a:ea typeface="+mn-ea"/>
              <a:cs typeface="+mn-cs"/>
            </a:endParaRPr>
          </a:p>
          <a:p>
            <a:pPr marL="645750" lvl="1" indent="-285750"/>
            <a:endParaRPr lang="nb-NO" sz="1100" dirty="0" smtClean="0"/>
          </a:p>
        </p:txBody>
      </p:sp>
      <p:sp>
        <p:nvSpPr>
          <p:cNvPr id="4" name="Slide Number Placeholder 3"/>
          <p:cNvSpPr>
            <a:spLocks noGrp="1"/>
          </p:cNvSpPr>
          <p:nvPr>
            <p:ph type="sldNum" sz="quarter" idx="10"/>
          </p:nvPr>
        </p:nvSpPr>
        <p:spPr/>
        <p:txBody>
          <a:bodyPr/>
          <a:lstStyle/>
          <a:p>
            <a:fld id="{E5B9CE0D-04A8-4CCD-A58A-18FA786A9F72}" type="slidenum">
              <a:rPr lang="nb-NO" smtClean="0"/>
              <a:t>56</a:t>
            </a:fld>
            <a:endParaRPr lang="nb-NO"/>
          </a:p>
        </p:txBody>
      </p:sp>
    </p:spTree>
    <p:extLst>
      <p:ext uri="{BB962C8B-B14F-4D97-AF65-F5344CB8AC3E}">
        <p14:creationId xmlns:p14="http://schemas.microsoft.com/office/powerpoint/2010/main" val="388085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NB. Tallene må</a:t>
            </a:r>
            <a:r>
              <a:rPr lang="nb-NO" baseline="0" dirty="0" smtClean="0"/>
              <a:t> også sees i sammenheng med antall plasser. Noen har økt antall plasser og andre har redusert. Dette påvirker snittet. </a:t>
            </a:r>
          </a:p>
          <a:p>
            <a:endParaRPr lang="nb-NO" baseline="0" dirty="0" smtClean="0"/>
          </a:p>
          <a:p>
            <a:r>
              <a:rPr lang="nb-NO" dirty="0" smtClean="0"/>
              <a:t>Biovitenskap merker innføringen av R2-krav: Nedgang fra 1,6 til 1 søker per studieplass. </a:t>
            </a:r>
          </a:p>
          <a:p>
            <a:pPr marL="171450" indent="-171450">
              <a:buFont typeface="Arial" panose="020B0604020202020204" pitchFamily="34" charset="0"/>
              <a:buChar char="•"/>
            </a:pPr>
            <a:r>
              <a:rPr lang="nb-NO" dirty="0" smtClean="0"/>
              <a:t>For biologistudier ved NMBU har antall </a:t>
            </a:r>
            <a:r>
              <a:rPr lang="nb-NO" dirty="0" err="1" smtClean="0"/>
              <a:t>førstevalgssøkere</a:t>
            </a:r>
            <a:r>
              <a:rPr lang="nb-NO" dirty="0" smtClean="0"/>
              <a:t> økt med 11,8 % fra i fjor. </a:t>
            </a:r>
          </a:p>
          <a:p>
            <a:pPr marL="171450" indent="-171450">
              <a:buFont typeface="Arial" panose="020B0604020202020204" pitchFamily="34" charset="0"/>
              <a:buChar char="•"/>
            </a:pPr>
            <a:r>
              <a:rPr lang="nb-NO" dirty="0" smtClean="0"/>
              <a:t>På Nord universitet har biologi økt søkermengden med 44,4 % (fra 18 til 26 søkere)</a:t>
            </a:r>
          </a:p>
          <a:p>
            <a:pPr marL="171450" indent="-171450">
              <a:buFont typeface="Arial" panose="020B0604020202020204" pitchFamily="34" charset="0"/>
              <a:buChar char="•"/>
            </a:pPr>
            <a:r>
              <a:rPr lang="nb-NO" dirty="0" smtClean="0"/>
              <a:t>På </a:t>
            </a:r>
            <a:r>
              <a:rPr lang="nb-NO" dirty="0" err="1" smtClean="0"/>
              <a:t>UiS</a:t>
            </a:r>
            <a:r>
              <a:rPr lang="nb-NO" dirty="0" smtClean="0"/>
              <a:t> går biologisk kjemi frem med 19,4% (fra 67 til 80 søkere)</a:t>
            </a:r>
          </a:p>
          <a:p>
            <a:endParaRPr lang="nb-NO" dirty="0" smtClean="0"/>
          </a:p>
          <a:p>
            <a:r>
              <a:rPr lang="nb-NO" dirty="0" smtClean="0"/>
              <a:t>NTNUs realfags- og kjemistudier har også en oppgang i antall førstegangssøkere</a:t>
            </a:r>
          </a:p>
          <a:p>
            <a:pPr marL="171450" indent="-171450">
              <a:buFont typeface="Arial" panose="020B0604020202020204" pitchFamily="34" charset="0"/>
              <a:buChar char="•"/>
            </a:pPr>
            <a:r>
              <a:rPr lang="nb-NO" dirty="0" err="1" smtClean="0"/>
              <a:t>Siv.ing</a:t>
            </a:r>
            <a:r>
              <a:rPr lang="nb-NO" dirty="0" smtClean="0"/>
              <a:t>.-studiet energi og miljø har økt med 14,35% </a:t>
            </a:r>
          </a:p>
          <a:p>
            <a:pPr marL="171450" indent="-171450">
              <a:buFont typeface="Arial" panose="020B0604020202020204" pitchFamily="34" charset="0"/>
              <a:buChar char="•"/>
            </a:pPr>
            <a:r>
              <a:rPr lang="nb-NO" dirty="0" smtClean="0"/>
              <a:t>Ingeniør-studiet i fornybar energi økt med 23,3%</a:t>
            </a:r>
          </a:p>
          <a:p>
            <a:pPr marL="171450" indent="-171450">
              <a:buFont typeface="Arial" panose="020B0604020202020204" pitchFamily="34" charset="0"/>
              <a:buChar char="•"/>
            </a:pPr>
            <a:r>
              <a:rPr lang="nb-NO" dirty="0" smtClean="0"/>
              <a:t>Lærerutdanningen gått ned med 16,2 % (fra 206 til 173 søkere)</a:t>
            </a:r>
          </a:p>
          <a:p>
            <a:pPr marL="171450" indent="-171450">
              <a:buFont typeface="Arial" panose="020B0604020202020204" pitchFamily="34" charset="0"/>
              <a:buChar char="•"/>
            </a:pPr>
            <a:r>
              <a:rPr lang="nb-NO" dirty="0" smtClean="0"/>
              <a:t>Geologi øker med 22,22% (fra 72 til 88 søkere)</a:t>
            </a:r>
          </a:p>
          <a:p>
            <a:pPr marL="171450" indent="-171450">
              <a:buFont typeface="Arial" panose="020B0604020202020204" pitchFamily="34" charset="0"/>
              <a:buChar char="•"/>
            </a:pPr>
            <a:endParaRPr lang="nb-NO" dirty="0" smtClean="0"/>
          </a:p>
          <a:p>
            <a:r>
              <a:rPr lang="nb-NO" dirty="0" smtClean="0"/>
              <a:t>Tall fra Universitetet i Bergen</a:t>
            </a:r>
          </a:p>
          <a:p>
            <a:pPr marL="171450" indent="-171450">
              <a:buFont typeface="Arial" panose="020B0604020202020204" pitchFamily="34" charset="0"/>
              <a:buChar char="•"/>
            </a:pPr>
            <a:r>
              <a:rPr lang="nb-NO" dirty="0" smtClean="0"/>
              <a:t>Årsenhet i informatikk på MN ser ut til å «hente» søkere fra årsenhet i informasjonsvitenskap ved UiB som har nedgang på 22,48%.</a:t>
            </a:r>
          </a:p>
          <a:p>
            <a:pPr marL="171450" indent="-171450">
              <a:buFont typeface="Arial" panose="020B0604020202020204" pitchFamily="34" charset="0"/>
              <a:buChar char="•"/>
            </a:pPr>
            <a:r>
              <a:rPr lang="nb-NO" dirty="0" smtClean="0"/>
              <a:t>Geovitenskap, retning geofysikk gjør det veldig bra (+40%). (NB: Bachelor i Geografi ved Nord har gått ned 45,83 %, fra 24 til 13 søkere). </a:t>
            </a:r>
          </a:p>
          <a:p>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8</a:t>
            </a:fld>
            <a:endParaRPr lang="nb-NO"/>
          </a:p>
        </p:txBody>
      </p:sp>
    </p:spTree>
    <p:extLst>
      <p:ext uri="{BB962C8B-B14F-4D97-AF65-F5344CB8AC3E}">
        <p14:creationId xmlns:p14="http://schemas.microsoft.com/office/powerpoint/2010/main" val="562721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9</a:t>
            </a:fld>
            <a:endParaRPr lang="nb-NO"/>
          </a:p>
        </p:txBody>
      </p:sp>
    </p:spTree>
    <p:extLst>
      <p:ext uri="{BB962C8B-B14F-4D97-AF65-F5344CB8AC3E}">
        <p14:creationId xmlns:p14="http://schemas.microsoft.com/office/powerpoint/2010/main" val="2918335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i="0" u="none" strike="noStrike" kern="1200" baseline="0" dirty="0" smtClean="0">
                <a:solidFill>
                  <a:schemeClr val="tx1"/>
                </a:solidFill>
                <a:latin typeface="+mn-lt"/>
                <a:ea typeface="+mn-ea"/>
                <a:cs typeface="+mn-cs"/>
              </a:rPr>
              <a:t>Fra 2006 er utvalget begrenset til søkere som har søkt Universitetet i Oslo på ett av sine fem første studievalg. </a:t>
            </a:r>
          </a:p>
          <a:p>
            <a:endParaRPr lang="nb-NO" sz="1200" b="0" i="0" u="none" strike="noStrike" kern="1200" baseline="0" dirty="0" smtClean="0">
              <a:solidFill>
                <a:schemeClr val="tx1"/>
              </a:solidFill>
              <a:latin typeface="+mn-lt"/>
              <a:ea typeface="+mn-ea"/>
              <a:cs typeface="+mn-cs"/>
            </a:endParaRPr>
          </a:p>
          <a:p>
            <a:r>
              <a:rPr kumimoji="0" lang="nb-NO" sz="1200" b="0" i="0" u="none" strike="noStrike" cap="none" normalizeH="0" baseline="0" dirty="0" smtClean="0">
                <a:ln>
                  <a:noFill/>
                </a:ln>
                <a:solidFill>
                  <a:schemeClr val="tx1"/>
                </a:solidFill>
                <a:effectLst/>
                <a:latin typeface="Arial" panose="020B0604020202020204" pitchFamily="34" charset="0"/>
                <a:ea typeface="ＭＳ Ｐゴシック" pitchFamily="34" charset="-128"/>
                <a:cs typeface="Arial" panose="020B0604020202020204" pitchFamily="34" charset="0"/>
              </a:rPr>
              <a:t>Det er trukket et representativt utvalg blant alle utdanningssøkere med Universitetet i Oslo blant ett av sine fem første valg på prioriteringslisten i søknaden til Samordna opptak. Utvalget er trukket tilfeldig.</a:t>
            </a:r>
            <a:endParaRPr kumimoji="0" lang="nb-NO" sz="1200" b="0" i="0" u="none" strike="noStrike" kern="1200" cap="none" normalizeH="0" baseline="0" dirty="0" smtClean="0">
              <a:ln>
                <a:noFill/>
              </a:ln>
              <a:solidFill>
                <a:schemeClr val="tx1"/>
              </a:solidFill>
              <a:effectLst/>
              <a:latin typeface="+mn-lt"/>
              <a:ea typeface="+mn-ea"/>
              <a:cs typeface="+mn-cs"/>
            </a:endParaRPr>
          </a:p>
          <a:p>
            <a:endParaRPr kumimoji="0" lang="nb-NO" sz="1200" b="0" i="0" u="none" strike="noStrike" kern="1200" cap="none" normalizeH="0" baseline="0" dirty="0" smtClean="0">
              <a:ln>
                <a:noFill/>
              </a:ln>
              <a:solidFill>
                <a:schemeClr val="tx1"/>
              </a:solidFill>
              <a:effectLst/>
              <a:latin typeface="+mn-lt"/>
              <a:ea typeface="+mn-ea"/>
              <a:cs typeface="+mn-cs"/>
            </a:endParaRPr>
          </a:p>
          <a:p>
            <a:r>
              <a:rPr lang="nb-NO" sz="1200" dirty="0" smtClean="0"/>
              <a:t>Det</a:t>
            </a:r>
            <a:r>
              <a:rPr lang="nb-NO" sz="1200" baseline="0" dirty="0" smtClean="0"/>
              <a:t> er verdt å merke seg at utvalget fra INFOTEKN og REALFAG er begrenset, da de utgjør til sammen 15%. (</a:t>
            </a:r>
            <a:r>
              <a:rPr lang="nb-NO" sz="1200" dirty="0" smtClean="0"/>
              <a:t>9% Informasjonsteknologi og informatikk</a:t>
            </a:r>
          </a:p>
          <a:p>
            <a:r>
              <a:rPr lang="nb-NO" sz="1200" dirty="0" smtClean="0"/>
              <a:t>6% matematikk og naturfag). </a:t>
            </a:r>
          </a:p>
          <a:p>
            <a:endParaRPr lang="nb-NO" sz="1200" dirty="0" smtClean="0"/>
          </a:p>
          <a:p>
            <a:r>
              <a:rPr lang="nb-NO" sz="1200" baseline="0" dirty="0" smtClean="0"/>
              <a:t>Tallene må sees i sammenheng med andre undersøkelser. </a:t>
            </a:r>
          </a:p>
          <a:p>
            <a:endParaRPr lang="nb-NO" dirty="0"/>
          </a:p>
        </p:txBody>
      </p:sp>
      <p:sp>
        <p:nvSpPr>
          <p:cNvPr id="4" name="Slide Number Placeholder 3"/>
          <p:cNvSpPr>
            <a:spLocks noGrp="1"/>
          </p:cNvSpPr>
          <p:nvPr>
            <p:ph type="sldNum" sz="quarter" idx="10"/>
          </p:nvPr>
        </p:nvSpPr>
        <p:spPr/>
        <p:txBody>
          <a:bodyPr/>
          <a:lstStyle/>
          <a:p>
            <a:fld id="{2BF89657-5CA7-4C25-BAF7-E81056E8CCEA}" type="slidenum">
              <a:rPr lang="nb-NO" smtClean="0"/>
              <a:t>11</a:t>
            </a:fld>
            <a:endParaRPr lang="nb-NO"/>
          </a:p>
        </p:txBody>
      </p:sp>
    </p:spTree>
    <p:extLst>
      <p:ext uri="{BB962C8B-B14F-4D97-AF65-F5344CB8AC3E}">
        <p14:creationId xmlns:p14="http://schemas.microsoft.com/office/powerpoint/2010/main" val="4174733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Store ulikheter</a:t>
            </a:r>
            <a:r>
              <a:rPr lang="nb-NO" baseline="0" dirty="0" smtClean="0"/>
              <a:t> mellom alder på søkerne. </a:t>
            </a:r>
          </a:p>
          <a:p>
            <a:r>
              <a:rPr lang="nb-NO" baseline="0" dirty="0" smtClean="0"/>
              <a:t>På MN er kun 38, 3% av søkerne under 23 år. Til sammenligning er 48,2% på SV under 23 år. (Tall fra 2019).</a:t>
            </a:r>
          </a:p>
          <a:p>
            <a:endParaRPr lang="nb-NO"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smtClean="0"/>
              <a:t>Andel</a:t>
            </a:r>
            <a:r>
              <a:rPr lang="nb-NO" b="1" baseline="0" dirty="0" smtClean="0"/>
              <a:t> kvinner på 3-årige BA-program (NB. Tall fra 2018):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smtClean="0"/>
              <a:t>Programmet med flest kvinner er Farmasi</a:t>
            </a:r>
            <a:r>
              <a:rPr lang="nb-NO" baseline="0" dirty="0" smtClean="0"/>
              <a:t>, (</a:t>
            </a:r>
            <a:r>
              <a:rPr lang="nb-NO" dirty="0" smtClean="0"/>
              <a:t>MNM5-FARM: 68,6%), etterfulgt av biovitenskap (MNB-BIOS. 64,3%). En ørliten nedgang i kvinnelige søkere på disse programmene fra</a:t>
            </a:r>
            <a:r>
              <a:rPr lang="nb-NO" baseline="0" dirty="0" smtClean="0"/>
              <a:t> 2017 til 2018.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smtClean="0"/>
              <a:t>På veldig mange av våre andre programmer er søkermassen i mange tilfeller over 70% mannlig. Ytterpunktene her er ELITE,</a:t>
            </a:r>
            <a:r>
              <a:rPr lang="nb-NO" baseline="0" dirty="0" smtClean="0"/>
              <a:t> Informatikk med programmering, robotikk og MAEC, </a:t>
            </a:r>
            <a:r>
              <a:rPr lang="nb-NO" dirty="0" smtClean="0"/>
              <a:t>med rundt 80% mannlige søkere. Det forekommer også visse forskjeller mellom opptaksårene.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smtClean="0"/>
              <a:t>Fra søkerundersøkelsen 2019: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smtClean="0"/>
              <a:t>Valg av studiet: Viktigst er personlig interesse for faget: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i="1" dirty="0" err="1" smtClean="0"/>
              <a:t>Spm</a:t>
            </a:r>
            <a:r>
              <a:rPr lang="nb-NO" sz="1200" i="1" dirty="0" smtClean="0"/>
              <a:t> 3: Oppgi hvor viktig følgende grunner var for ditt valg av studieprogram som første prioritet på en skala fra 1 til 5, der 1 er svært uviktig og 5 er svært viktig.*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smtClean="0"/>
              <a:t>For UiO generelt svarer 93% at personlig interesse for fagområdet er svært viktig (72%)/viktig(21%), mens på Informasjonsteknologi og informatikk svarer 52% det er svært viktig og 30% viktig. (82% tilsammen). På Matematikk og naturfag er personlig interesse for fagområdet mer på linje med resten av UiO.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smtClean="0"/>
              <a:t>MN-studentene er mer opptatt av jobbmuligheter en den generelle UiO-søker. </a:t>
            </a:r>
          </a:p>
        </p:txBody>
      </p:sp>
      <p:sp>
        <p:nvSpPr>
          <p:cNvPr id="4" name="Slide Number Placeholder 3"/>
          <p:cNvSpPr>
            <a:spLocks noGrp="1"/>
          </p:cNvSpPr>
          <p:nvPr>
            <p:ph type="sldNum" sz="quarter" idx="10"/>
          </p:nvPr>
        </p:nvSpPr>
        <p:spPr/>
        <p:txBody>
          <a:bodyPr/>
          <a:lstStyle/>
          <a:p>
            <a:fld id="{2BF89657-5CA7-4C25-BAF7-E81056E8CCEA}" type="slidenum">
              <a:rPr lang="nb-NO" smtClean="0"/>
              <a:t>12</a:t>
            </a:fld>
            <a:endParaRPr lang="nb-NO"/>
          </a:p>
        </p:txBody>
      </p:sp>
    </p:spTree>
    <p:extLst>
      <p:ext uri="{BB962C8B-B14F-4D97-AF65-F5344CB8AC3E}">
        <p14:creationId xmlns:p14="http://schemas.microsoft.com/office/powerpoint/2010/main" val="3036358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nb-NO" b="1" dirty="0" smtClean="0"/>
              <a:t>Søkerundersøkelsen</a:t>
            </a:r>
            <a:r>
              <a:rPr lang="nb-NO" b="1" baseline="0" dirty="0" smtClean="0"/>
              <a:t> 2019: </a:t>
            </a:r>
            <a:r>
              <a:rPr lang="nb-NO" b="1" dirty="0" smtClean="0"/>
              <a:t>Fra UiO-søkere generelt: </a:t>
            </a:r>
          </a:p>
          <a:p>
            <a:pPr marL="171450" indent="-171450">
              <a:buFont typeface="Arial" panose="020B0604020202020204" pitchFamily="34" charset="0"/>
              <a:buChar char="•"/>
            </a:pPr>
            <a:r>
              <a:rPr lang="nb-NO" dirty="0" smtClean="0"/>
              <a:t>48% av VGS-elevene</a:t>
            </a:r>
            <a:r>
              <a:rPr lang="nb-NO" baseline="0" dirty="0" smtClean="0"/>
              <a:t> </a:t>
            </a:r>
            <a:r>
              <a:rPr lang="nb-NO" dirty="0" smtClean="0"/>
              <a:t>bestemte seg etter nyttår på</a:t>
            </a:r>
            <a:r>
              <a:rPr lang="nb-NO" baseline="0" dirty="0" smtClean="0"/>
              <a:t> 3. året. 17% bestemte seg før nyttår. </a:t>
            </a:r>
          </a:p>
          <a:p>
            <a:pPr marL="171450" indent="-171450">
              <a:buFont typeface="Arial" panose="020B0604020202020204" pitchFamily="34" charset="0"/>
              <a:buChar char="•"/>
            </a:pPr>
            <a:r>
              <a:rPr lang="nb-NO" sz="1200" dirty="0" smtClean="0"/>
              <a:t>Åpen dag på UiO påvirket i stor grad valg av utdanning for 79 prosent, etterfulgt av veiledning hos UiO og besøk fra UiO på skolen</a:t>
            </a:r>
            <a:endParaRPr lang="nb-NO" sz="1200" baseline="0" dirty="0" smtClean="0"/>
          </a:p>
          <a:p>
            <a:pPr marL="171450" indent="-171450">
              <a:buFont typeface="Arial" panose="020B0604020202020204" pitchFamily="34" charset="0"/>
              <a:buChar char="•"/>
            </a:pPr>
            <a:r>
              <a:rPr lang="nb-NO" sz="1200" i="1" dirty="0" err="1" smtClean="0"/>
              <a:t>Spm</a:t>
            </a:r>
            <a:r>
              <a:rPr lang="nb-NO" sz="1200" i="1" dirty="0" smtClean="0"/>
              <a:t> 8: Hvilke informasjonskilder var de viktigste for deg da du bestemte deg for studie(ene) du har søkt ved UiO?</a:t>
            </a:r>
            <a:r>
              <a:rPr lang="nb-NO" sz="1200" dirty="0" smtClean="0"/>
              <a:t> </a:t>
            </a:r>
          </a:p>
          <a:p>
            <a:pPr marL="628650" lvl="1" indent="-171450">
              <a:buFont typeface="Arial" panose="020B0604020202020204" pitchFamily="34" charset="0"/>
              <a:buChar char="•"/>
            </a:pPr>
            <a:r>
              <a:rPr lang="nb-NO" baseline="0" dirty="0" smtClean="0"/>
              <a:t>UiO.no er viktigste informasjonskanal etter utdanning.no. Deretter kommer familie og venner. </a:t>
            </a:r>
          </a:p>
          <a:p>
            <a:pPr marL="171450" lvl="0" indent="-171450">
              <a:buFont typeface="Arial" panose="020B0604020202020204" pitchFamily="34" charset="0"/>
              <a:buChar char="•"/>
            </a:pPr>
            <a:r>
              <a:rPr lang="nb-NO" i="1" baseline="0" dirty="0" err="1" smtClean="0"/>
              <a:t>Spm</a:t>
            </a:r>
            <a:r>
              <a:rPr lang="nb-NO" i="1" baseline="0" dirty="0" smtClean="0"/>
              <a:t> 10: Hvordan vil du helst få informasjon om studier ved UiO?</a:t>
            </a:r>
          </a:p>
          <a:p>
            <a:pPr marL="628650" lvl="1" indent="-171450">
              <a:buFont typeface="Arial" panose="020B0604020202020204" pitchFamily="34" charset="0"/>
              <a:buChar char="•"/>
            </a:pPr>
            <a:r>
              <a:rPr lang="nb-NO" baseline="0" dirty="0" smtClean="0"/>
              <a:t>54% vil ha informasjon fra UiO.no. Deretter kommer utdanning.no (38%) og en rekke møteplasser som utdanningsmesse (27%), rådgiver/lærer på skolen (24%), Åpen dag (24%). 26% Svarer de vil ha informasjon via sosiale medier.  (Søkerne har kunnet velge flere alternativer). </a:t>
            </a:r>
          </a:p>
          <a:p>
            <a:pPr marL="171450" lvl="0" indent="-171450">
              <a:buFont typeface="Arial" panose="020B0604020202020204" pitchFamily="34" charset="0"/>
              <a:buChar char="•"/>
            </a:pPr>
            <a:r>
              <a:rPr lang="nb-NO" sz="1200" i="1" baseline="0" dirty="0" err="1" smtClean="0"/>
              <a:t>Spm</a:t>
            </a:r>
            <a:r>
              <a:rPr lang="nb-NO" sz="1200" i="1" baseline="0" dirty="0" smtClean="0"/>
              <a:t>. 11: </a:t>
            </a:r>
            <a:r>
              <a:rPr lang="nb-NO" sz="1200" i="1" dirty="0" smtClean="0"/>
              <a:t>Hva vil du helst få informasjon om når du skal velge hva du skal studere? *</a:t>
            </a:r>
          </a:p>
          <a:p>
            <a:pPr marL="628650" lvl="1" indent="-171450">
              <a:buFont typeface="Arial" panose="020B0604020202020204" pitchFamily="34" charset="0"/>
              <a:buChar char="•"/>
            </a:pPr>
            <a:r>
              <a:rPr lang="nb-NO" dirty="0" smtClean="0"/>
              <a:t>8 av 10 vil helst ha informasjon om hva de lærer på studieprogrammet. Deretter hvordan undervisningen</a:t>
            </a:r>
            <a:r>
              <a:rPr lang="nb-NO" baseline="0" dirty="0" smtClean="0"/>
              <a:t> er lagt opp og jobbmuligheter. </a:t>
            </a:r>
          </a:p>
          <a:p>
            <a:endParaRPr lang="nb-NO" u="sng" dirty="0" smtClean="0"/>
          </a:p>
          <a:p>
            <a:r>
              <a:rPr lang="nb-NO" b="1" u="sng" dirty="0" smtClean="0"/>
              <a:t>Av den totale søkermassen,</a:t>
            </a:r>
            <a:r>
              <a:rPr lang="nb-NO" b="1" u="sng" baseline="0" dirty="0" smtClean="0"/>
              <a:t> inklusive VGS-elever, MN-utvalg: </a:t>
            </a:r>
            <a:endParaRPr lang="nb-NO" b="1" u="sng" baseline="0" dirty="0"/>
          </a:p>
          <a:p>
            <a:r>
              <a:rPr lang="nb-NO" baseline="0" dirty="0" smtClean="0"/>
              <a:t>REALFAG: 43% bestemmer seg for valget av studieprogram etter fullført VGS</a:t>
            </a:r>
          </a:p>
          <a:p>
            <a:r>
              <a:rPr lang="nb-NO" baseline="0" dirty="0" smtClean="0"/>
              <a:t>INFOTEKN: 63% bestemmer seg for valget av studieprogram etter fullført VGS</a:t>
            </a:r>
          </a:p>
        </p:txBody>
      </p:sp>
      <p:sp>
        <p:nvSpPr>
          <p:cNvPr id="4" name="Slide Number Placeholder 3"/>
          <p:cNvSpPr>
            <a:spLocks noGrp="1"/>
          </p:cNvSpPr>
          <p:nvPr>
            <p:ph type="sldNum" sz="quarter" idx="10"/>
          </p:nvPr>
        </p:nvSpPr>
        <p:spPr/>
        <p:txBody>
          <a:bodyPr/>
          <a:lstStyle/>
          <a:p>
            <a:fld id="{2BF89657-5CA7-4C25-BAF7-E81056E8CCEA}" type="slidenum">
              <a:rPr lang="nb-NO" smtClean="0"/>
              <a:t>13</a:t>
            </a:fld>
            <a:endParaRPr lang="nb-NO"/>
          </a:p>
        </p:txBody>
      </p:sp>
    </p:spTree>
    <p:extLst>
      <p:ext uri="{BB962C8B-B14F-4D97-AF65-F5344CB8AC3E}">
        <p14:creationId xmlns:p14="http://schemas.microsoft.com/office/powerpoint/2010/main" val="13884390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side">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9A03E78E-A3A3-4B18-96BB-369B77EDA8B7}"/>
              </a:ext>
            </a:extLst>
          </p:cNvPr>
          <p:cNvPicPr>
            <a:picLocks noChangeAspect="1"/>
          </p:cNvPicPr>
          <p:nvPr userDrawn="1"/>
        </p:nvPicPr>
        <p:blipFill>
          <a:blip r:embed="rId2"/>
          <a:stretch>
            <a:fillRect/>
          </a:stretch>
        </p:blipFill>
        <p:spPr>
          <a:xfrm>
            <a:off x="3461" y="1121728"/>
            <a:ext cx="9137078" cy="4023359"/>
          </a:xfrm>
          <a:prstGeom prst="rect">
            <a:avLst/>
          </a:prstGeom>
        </p:spPr>
      </p:pic>
      <p:sp>
        <p:nvSpPr>
          <p:cNvPr id="2" name="Tittel 1"/>
          <p:cNvSpPr>
            <a:spLocks noGrp="1"/>
          </p:cNvSpPr>
          <p:nvPr>
            <p:ph type="ctrTitle" hasCustomPrompt="1"/>
          </p:nvPr>
        </p:nvSpPr>
        <p:spPr>
          <a:xfrm>
            <a:off x="1143000" y="1676405"/>
            <a:ext cx="6858000" cy="987362"/>
          </a:xfrm>
        </p:spPr>
        <p:txBody>
          <a:bodyPr anchor="b">
            <a:normAutofit/>
          </a:bodyPr>
          <a:lstStyle>
            <a:lvl1pPr algn="ctr">
              <a:defRPr sz="3200">
                <a:solidFill>
                  <a:schemeClr val="lt1"/>
                </a:solidFill>
              </a:defRPr>
            </a:lvl1pPr>
          </a:lstStyle>
          <a:p>
            <a:r>
              <a:rPr lang="nn-NO" baseline="0"/>
              <a:t>Klikk her for å leggje til ein tittel</a:t>
            </a:r>
            <a:endParaRPr lang="nn-NO" dirty="0"/>
          </a:p>
        </p:txBody>
      </p:sp>
      <p:sp>
        <p:nvSpPr>
          <p:cNvPr id="3" name="Undertittel 2"/>
          <p:cNvSpPr>
            <a:spLocks noGrp="1"/>
          </p:cNvSpPr>
          <p:nvPr>
            <p:ph type="subTitle" idx="1" hasCustomPrompt="1"/>
          </p:nvPr>
        </p:nvSpPr>
        <p:spPr>
          <a:xfrm>
            <a:off x="1143000" y="2687124"/>
            <a:ext cx="6858000" cy="589476"/>
          </a:xfrm>
        </p:spPr>
        <p:txBody>
          <a:bodyPr>
            <a:normAutofit/>
          </a:bodyPr>
          <a:lstStyle>
            <a:lvl1pPr marL="0" indent="0" algn="ctr">
              <a:spcBef>
                <a:spcPts val="0"/>
              </a:spcBef>
              <a:buNone/>
              <a:defRPr sz="1600" b="1">
                <a:solidFill>
                  <a:schemeClr val="l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n-NO" baseline="0"/>
              <a:t>Klikk for å leggje til ein undertittel</a:t>
            </a:r>
            <a:endParaRPr lang="nn-NO" dirty="0"/>
          </a:p>
        </p:txBody>
      </p:sp>
      <p:sp>
        <p:nvSpPr>
          <p:cNvPr id="10" name="Plassholder for tekst 9">
            <a:extLst>
              <a:ext uri="{FF2B5EF4-FFF2-40B4-BE49-F238E27FC236}">
                <a16:creationId xmlns:a16="http://schemas.microsoft.com/office/drawing/2014/main" id="{071B160B-9A00-4EFC-AFE8-9655D5BA2356}"/>
              </a:ext>
            </a:extLst>
          </p:cNvPr>
          <p:cNvSpPr>
            <a:spLocks noGrp="1"/>
          </p:cNvSpPr>
          <p:nvPr>
            <p:ph type="body" sz="quarter" idx="13" hasCustomPrompt="1"/>
          </p:nvPr>
        </p:nvSpPr>
        <p:spPr>
          <a:xfrm>
            <a:off x="720090" y="3924491"/>
            <a:ext cx="1631950" cy="383998"/>
          </a:xfrm>
        </p:spPr>
        <p:txBody>
          <a:bodyPr>
            <a:normAutofit/>
          </a:bodyPr>
          <a:lstStyle>
            <a:lvl1pPr marL="0" indent="0">
              <a:spcBef>
                <a:spcPts val="0"/>
              </a:spcBef>
              <a:buNone/>
              <a:defRPr sz="1000" i="1">
                <a:solidFill>
                  <a:schemeClr val="lt1"/>
                </a:solidFill>
              </a:defRPr>
            </a:lvl1pPr>
          </a:lstStyle>
          <a:p>
            <a:pPr lvl="0"/>
            <a:r>
              <a:rPr lang="nn-NO" baseline="0"/>
              <a:t>Klikk for å leggje til tekst </a:t>
            </a:r>
            <a:endParaRPr lang="nn-NO" dirty="0"/>
          </a:p>
        </p:txBody>
      </p:sp>
      <p:sp>
        <p:nvSpPr>
          <p:cNvPr id="13" name="Ellipse 12">
            <a:extLst>
              <a:ext uri="{FF2B5EF4-FFF2-40B4-BE49-F238E27FC236}">
                <a16:creationId xmlns:a16="http://schemas.microsoft.com/office/drawing/2014/main" id="{1AD0B27C-B238-4423-8677-A476C443572C}"/>
              </a:ext>
            </a:extLst>
          </p:cNvPr>
          <p:cNvSpPr>
            <a:spLocks noChangeAspect="1"/>
          </p:cNvSpPr>
          <p:nvPr userDrawn="1"/>
        </p:nvSpPr>
        <p:spPr>
          <a:xfrm>
            <a:off x="450056" y="3888486"/>
            <a:ext cx="162000" cy="162000"/>
          </a:xfrm>
          <a:prstGeom prst="ellipse">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dirty="0">
              <a:solidFill>
                <a:schemeClr val="lt1"/>
              </a:solidFill>
            </a:endParaRPr>
          </a:p>
        </p:txBody>
      </p:sp>
      <p:sp>
        <p:nvSpPr>
          <p:cNvPr id="14" name="Ellipse 13">
            <a:extLst>
              <a:ext uri="{FF2B5EF4-FFF2-40B4-BE49-F238E27FC236}">
                <a16:creationId xmlns:a16="http://schemas.microsoft.com/office/drawing/2014/main" id="{7564D657-7885-4533-95E9-07977EB1E5F6}"/>
              </a:ext>
            </a:extLst>
          </p:cNvPr>
          <p:cNvSpPr>
            <a:spLocks noChangeAspect="1"/>
          </p:cNvSpPr>
          <p:nvPr userDrawn="1"/>
        </p:nvSpPr>
        <p:spPr>
          <a:xfrm>
            <a:off x="450056" y="4086226"/>
            <a:ext cx="162000" cy="162000"/>
          </a:xfrm>
          <a:prstGeom prst="ellipse">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dirty="0">
              <a:solidFill>
                <a:schemeClr val="lt1"/>
              </a:solidFill>
            </a:endParaRPr>
          </a:p>
        </p:txBody>
      </p:sp>
      <p:pic>
        <p:nvPicPr>
          <p:cNvPr id="6" name="Bilde 5">
            <a:extLst>
              <a:ext uri="{FF2B5EF4-FFF2-40B4-BE49-F238E27FC236}">
                <a16:creationId xmlns:a16="http://schemas.microsoft.com/office/drawing/2014/main" id="{BD367748-7BE7-44EC-81BA-3B5C2C15E7D9}"/>
              </a:ext>
            </a:extLst>
          </p:cNvPr>
          <p:cNvPicPr>
            <a:picLocks noChangeAspect="1"/>
          </p:cNvPicPr>
          <p:nvPr userDrawn="1"/>
        </p:nvPicPr>
        <p:blipFill>
          <a:blip r:embed="rId3"/>
          <a:stretch>
            <a:fillRect/>
          </a:stretch>
        </p:blipFill>
        <p:spPr>
          <a:xfrm>
            <a:off x="774097" y="360045"/>
            <a:ext cx="425197" cy="425197"/>
          </a:xfrm>
          <a:prstGeom prst="rect">
            <a:avLst/>
          </a:prstGeom>
        </p:spPr>
      </p:pic>
      <p:sp>
        <p:nvSpPr>
          <p:cNvPr id="15" name="TekstSylinder 14">
            <a:extLst>
              <a:ext uri="{FF2B5EF4-FFF2-40B4-BE49-F238E27FC236}">
                <a16:creationId xmlns:a16="http://schemas.microsoft.com/office/drawing/2014/main" id="{71A4B4FE-9DF4-4F75-9702-F81B6EE27EDE}"/>
              </a:ext>
            </a:extLst>
          </p:cNvPr>
          <p:cNvSpPr txBox="1"/>
          <p:nvPr userDrawn="1"/>
        </p:nvSpPr>
        <p:spPr>
          <a:xfrm>
            <a:off x="1706837" y="424417"/>
            <a:ext cx="4116332" cy="307777"/>
          </a:xfrm>
          <a:prstGeom prst="rect">
            <a:avLst/>
          </a:prstGeom>
          <a:noFill/>
        </p:spPr>
        <p:txBody>
          <a:bodyPr wrap="square" rtlCol="0">
            <a:spAutoFit/>
          </a:bodyPr>
          <a:lstStyle/>
          <a:p>
            <a:r>
              <a:rPr lang="nn-NO" sz="1400" b="1" noProof="0" dirty="0"/>
              <a:t>Det matematisk-naturvitskaplege fakultet</a:t>
            </a:r>
          </a:p>
        </p:txBody>
      </p:sp>
      <p:grpSp>
        <p:nvGrpSpPr>
          <p:cNvPr id="17" name="Group 4">
            <a:extLst>
              <a:ext uri="{FF2B5EF4-FFF2-40B4-BE49-F238E27FC236}">
                <a16:creationId xmlns:a16="http://schemas.microsoft.com/office/drawing/2014/main" id="{DBF8729D-EC26-46E0-A463-FFB60D8A4A7F}"/>
              </a:ext>
            </a:extLst>
          </p:cNvPr>
          <p:cNvGrpSpPr>
            <a:grpSpLocks noChangeAspect="1"/>
          </p:cNvGrpSpPr>
          <p:nvPr userDrawn="1"/>
        </p:nvGrpSpPr>
        <p:grpSpPr bwMode="auto">
          <a:xfrm>
            <a:off x="1312070" y="512362"/>
            <a:ext cx="439200" cy="136098"/>
            <a:chOff x="699" y="-168"/>
            <a:chExt cx="810" cy="251"/>
          </a:xfrm>
        </p:grpSpPr>
        <p:sp>
          <p:nvSpPr>
            <p:cNvPr id="18" name="Freeform 5">
              <a:extLst>
                <a:ext uri="{FF2B5EF4-FFF2-40B4-BE49-F238E27FC236}">
                  <a16:creationId xmlns:a16="http://schemas.microsoft.com/office/drawing/2014/main" id="{12E83AD0-CDBE-4F26-A2BE-5B57E7C52D6A}"/>
                </a:ext>
              </a:extLst>
            </p:cNvPr>
            <p:cNvSpPr>
              <a:spLocks/>
            </p:cNvSpPr>
            <p:nvPr userDrawn="1"/>
          </p:nvSpPr>
          <p:spPr bwMode="auto">
            <a:xfrm>
              <a:off x="1400" y="-164"/>
              <a:ext cx="109" cy="111"/>
            </a:xfrm>
            <a:custGeom>
              <a:avLst/>
              <a:gdLst>
                <a:gd name="T0" fmla="*/ 52 w 53"/>
                <a:gd name="T1" fmla="*/ 20 h 53"/>
                <a:gd name="T2" fmla="*/ 53 w 53"/>
                <a:gd name="T3" fmla="*/ 26 h 53"/>
                <a:gd name="T4" fmla="*/ 26 w 53"/>
                <a:gd name="T5" fmla="*/ 53 h 53"/>
                <a:gd name="T6" fmla="*/ 0 w 53"/>
                <a:gd name="T7" fmla="*/ 26 h 53"/>
                <a:gd name="T8" fmla="*/ 26 w 53"/>
                <a:gd name="T9" fmla="*/ 0 h 53"/>
                <a:gd name="T10" fmla="*/ 52 w 53"/>
                <a:gd name="T11" fmla="*/ 20 h 53"/>
              </a:gdLst>
              <a:ahLst/>
              <a:cxnLst>
                <a:cxn ang="0">
                  <a:pos x="T0" y="T1"/>
                </a:cxn>
                <a:cxn ang="0">
                  <a:pos x="T2" y="T3"/>
                </a:cxn>
                <a:cxn ang="0">
                  <a:pos x="T4" y="T5"/>
                </a:cxn>
                <a:cxn ang="0">
                  <a:pos x="T6" y="T7"/>
                </a:cxn>
                <a:cxn ang="0">
                  <a:pos x="T8" y="T9"/>
                </a:cxn>
                <a:cxn ang="0">
                  <a:pos x="T10" y="T11"/>
                </a:cxn>
              </a:cxnLst>
              <a:rect l="0" t="0" r="r" b="b"/>
              <a:pathLst>
                <a:path w="53" h="53">
                  <a:moveTo>
                    <a:pt x="52" y="20"/>
                  </a:moveTo>
                  <a:cubicBezTo>
                    <a:pt x="53" y="22"/>
                    <a:pt x="53" y="24"/>
                    <a:pt x="53" y="26"/>
                  </a:cubicBezTo>
                  <a:cubicBezTo>
                    <a:pt x="53" y="41"/>
                    <a:pt x="41" y="53"/>
                    <a:pt x="26" y="53"/>
                  </a:cubicBezTo>
                  <a:cubicBezTo>
                    <a:pt x="12" y="53"/>
                    <a:pt x="0" y="41"/>
                    <a:pt x="0" y="26"/>
                  </a:cubicBezTo>
                  <a:cubicBezTo>
                    <a:pt x="0" y="11"/>
                    <a:pt x="12" y="0"/>
                    <a:pt x="26" y="0"/>
                  </a:cubicBezTo>
                  <a:cubicBezTo>
                    <a:pt x="39" y="0"/>
                    <a:pt x="50" y="8"/>
                    <a:pt x="52" y="20"/>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9" name="Freeform 6">
              <a:extLst>
                <a:ext uri="{FF2B5EF4-FFF2-40B4-BE49-F238E27FC236}">
                  <a16:creationId xmlns:a16="http://schemas.microsoft.com/office/drawing/2014/main" id="{A466584F-AD67-4585-ACAD-663074782B78}"/>
                </a:ext>
              </a:extLst>
            </p:cNvPr>
            <p:cNvSpPr>
              <a:spLocks/>
            </p:cNvSpPr>
            <p:nvPr userDrawn="1"/>
          </p:nvSpPr>
          <p:spPr bwMode="auto">
            <a:xfrm>
              <a:off x="1400" y="-30"/>
              <a:ext cx="109" cy="111"/>
            </a:xfrm>
            <a:custGeom>
              <a:avLst/>
              <a:gdLst>
                <a:gd name="T0" fmla="*/ 52 w 53"/>
                <a:gd name="T1" fmla="*/ 21 h 53"/>
                <a:gd name="T2" fmla="*/ 53 w 53"/>
                <a:gd name="T3" fmla="*/ 27 h 53"/>
                <a:gd name="T4" fmla="*/ 26 w 53"/>
                <a:gd name="T5" fmla="*/ 53 h 53"/>
                <a:gd name="T6" fmla="*/ 0 w 53"/>
                <a:gd name="T7" fmla="*/ 27 h 53"/>
                <a:gd name="T8" fmla="*/ 26 w 53"/>
                <a:gd name="T9" fmla="*/ 0 h 53"/>
                <a:gd name="T10" fmla="*/ 52 w 53"/>
                <a:gd name="T11" fmla="*/ 21 h 53"/>
              </a:gdLst>
              <a:ahLst/>
              <a:cxnLst>
                <a:cxn ang="0">
                  <a:pos x="T0" y="T1"/>
                </a:cxn>
                <a:cxn ang="0">
                  <a:pos x="T2" y="T3"/>
                </a:cxn>
                <a:cxn ang="0">
                  <a:pos x="T4" y="T5"/>
                </a:cxn>
                <a:cxn ang="0">
                  <a:pos x="T6" y="T7"/>
                </a:cxn>
                <a:cxn ang="0">
                  <a:pos x="T8" y="T9"/>
                </a:cxn>
                <a:cxn ang="0">
                  <a:pos x="T10" y="T11"/>
                </a:cxn>
              </a:cxnLst>
              <a:rect l="0" t="0" r="r" b="b"/>
              <a:pathLst>
                <a:path w="53" h="53">
                  <a:moveTo>
                    <a:pt x="52" y="21"/>
                  </a:moveTo>
                  <a:cubicBezTo>
                    <a:pt x="53" y="23"/>
                    <a:pt x="53" y="25"/>
                    <a:pt x="53" y="27"/>
                  </a:cubicBezTo>
                  <a:cubicBezTo>
                    <a:pt x="53" y="42"/>
                    <a:pt x="41" y="53"/>
                    <a:pt x="26" y="53"/>
                  </a:cubicBezTo>
                  <a:cubicBezTo>
                    <a:pt x="12" y="53"/>
                    <a:pt x="0" y="42"/>
                    <a:pt x="0" y="27"/>
                  </a:cubicBezTo>
                  <a:cubicBezTo>
                    <a:pt x="0" y="12"/>
                    <a:pt x="12" y="0"/>
                    <a:pt x="26" y="0"/>
                  </a:cubicBezTo>
                  <a:cubicBezTo>
                    <a:pt x="39" y="0"/>
                    <a:pt x="50" y="9"/>
                    <a:pt x="52" y="21"/>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0" name="Freeform 7">
              <a:extLst>
                <a:ext uri="{FF2B5EF4-FFF2-40B4-BE49-F238E27FC236}">
                  <a16:creationId xmlns:a16="http://schemas.microsoft.com/office/drawing/2014/main" id="{37D1EBF0-5C4C-4CD1-B463-32F29047BE15}"/>
                </a:ext>
              </a:extLst>
            </p:cNvPr>
            <p:cNvSpPr>
              <a:spLocks/>
            </p:cNvSpPr>
            <p:nvPr userDrawn="1"/>
          </p:nvSpPr>
          <p:spPr bwMode="auto">
            <a:xfrm>
              <a:off x="699" y="-164"/>
              <a:ext cx="243" cy="247"/>
            </a:xfrm>
            <a:custGeom>
              <a:avLst/>
              <a:gdLst>
                <a:gd name="T0" fmla="*/ 105 w 118"/>
                <a:gd name="T1" fmla="*/ 75 h 118"/>
                <a:gd name="T2" fmla="*/ 102 w 118"/>
                <a:gd name="T3" fmla="*/ 95 h 118"/>
                <a:gd name="T4" fmla="*/ 93 w 118"/>
                <a:gd name="T5" fmla="*/ 108 h 118"/>
                <a:gd name="T6" fmla="*/ 79 w 118"/>
                <a:gd name="T7" fmla="*/ 115 h 118"/>
                <a:gd name="T8" fmla="*/ 59 w 118"/>
                <a:gd name="T9" fmla="*/ 118 h 118"/>
                <a:gd name="T10" fmla="*/ 40 w 118"/>
                <a:gd name="T11" fmla="*/ 115 h 118"/>
                <a:gd name="T12" fmla="*/ 26 w 118"/>
                <a:gd name="T13" fmla="*/ 108 h 118"/>
                <a:gd name="T14" fmla="*/ 17 w 118"/>
                <a:gd name="T15" fmla="*/ 95 h 118"/>
                <a:gd name="T16" fmla="*/ 13 w 118"/>
                <a:gd name="T17" fmla="*/ 76 h 118"/>
                <a:gd name="T18" fmla="*/ 13 w 118"/>
                <a:gd name="T19" fmla="*/ 8 h 118"/>
                <a:gd name="T20" fmla="*/ 0 w 118"/>
                <a:gd name="T21" fmla="*/ 5 h 118"/>
                <a:gd name="T22" fmla="*/ 0 w 118"/>
                <a:gd name="T23" fmla="*/ 0 h 118"/>
                <a:gd name="T24" fmla="*/ 41 w 118"/>
                <a:gd name="T25" fmla="*/ 0 h 118"/>
                <a:gd name="T26" fmla="*/ 41 w 118"/>
                <a:gd name="T27" fmla="*/ 5 h 118"/>
                <a:gd name="T28" fmla="*/ 28 w 118"/>
                <a:gd name="T29" fmla="*/ 8 h 118"/>
                <a:gd name="T30" fmla="*/ 28 w 118"/>
                <a:gd name="T31" fmla="*/ 81 h 118"/>
                <a:gd name="T32" fmla="*/ 36 w 118"/>
                <a:gd name="T33" fmla="*/ 103 h 118"/>
                <a:gd name="T34" fmla="*/ 62 w 118"/>
                <a:gd name="T35" fmla="*/ 111 h 118"/>
                <a:gd name="T36" fmla="*/ 87 w 118"/>
                <a:gd name="T37" fmla="*/ 103 h 118"/>
                <a:gd name="T38" fmla="*/ 95 w 118"/>
                <a:gd name="T39" fmla="*/ 77 h 118"/>
                <a:gd name="T40" fmla="*/ 95 w 118"/>
                <a:gd name="T41" fmla="*/ 8 h 118"/>
                <a:gd name="T42" fmla="*/ 82 w 118"/>
                <a:gd name="T43" fmla="*/ 5 h 118"/>
                <a:gd name="T44" fmla="*/ 82 w 118"/>
                <a:gd name="T45" fmla="*/ 0 h 118"/>
                <a:gd name="T46" fmla="*/ 118 w 118"/>
                <a:gd name="T47" fmla="*/ 0 h 118"/>
                <a:gd name="T48" fmla="*/ 118 w 118"/>
                <a:gd name="T49" fmla="*/ 5 h 118"/>
                <a:gd name="T50" fmla="*/ 105 w 118"/>
                <a:gd name="T51" fmla="*/ 8 h 118"/>
                <a:gd name="T52" fmla="*/ 105 w 118"/>
                <a:gd name="T53" fmla="*/ 7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118">
                  <a:moveTo>
                    <a:pt x="105" y="75"/>
                  </a:moveTo>
                  <a:cubicBezTo>
                    <a:pt x="105" y="82"/>
                    <a:pt x="104" y="89"/>
                    <a:pt x="102" y="95"/>
                  </a:cubicBezTo>
                  <a:cubicBezTo>
                    <a:pt x="100" y="100"/>
                    <a:pt x="97" y="105"/>
                    <a:pt x="93" y="108"/>
                  </a:cubicBezTo>
                  <a:cubicBezTo>
                    <a:pt x="90" y="111"/>
                    <a:pt x="85" y="114"/>
                    <a:pt x="79" y="115"/>
                  </a:cubicBezTo>
                  <a:cubicBezTo>
                    <a:pt x="73" y="117"/>
                    <a:pt x="66" y="118"/>
                    <a:pt x="59" y="118"/>
                  </a:cubicBezTo>
                  <a:cubicBezTo>
                    <a:pt x="52" y="118"/>
                    <a:pt x="46" y="117"/>
                    <a:pt x="40" y="115"/>
                  </a:cubicBezTo>
                  <a:cubicBezTo>
                    <a:pt x="35" y="114"/>
                    <a:pt x="30" y="112"/>
                    <a:pt x="26" y="108"/>
                  </a:cubicBezTo>
                  <a:cubicBezTo>
                    <a:pt x="22" y="105"/>
                    <a:pt x="19" y="101"/>
                    <a:pt x="17" y="95"/>
                  </a:cubicBezTo>
                  <a:cubicBezTo>
                    <a:pt x="14" y="90"/>
                    <a:pt x="13" y="84"/>
                    <a:pt x="13" y="76"/>
                  </a:cubicBezTo>
                  <a:cubicBezTo>
                    <a:pt x="13" y="8"/>
                    <a:pt x="13" y="8"/>
                    <a:pt x="13" y="8"/>
                  </a:cubicBezTo>
                  <a:cubicBezTo>
                    <a:pt x="0" y="5"/>
                    <a:pt x="0" y="5"/>
                    <a:pt x="0" y="5"/>
                  </a:cubicBezTo>
                  <a:cubicBezTo>
                    <a:pt x="0" y="0"/>
                    <a:pt x="0" y="0"/>
                    <a:pt x="0" y="0"/>
                  </a:cubicBezTo>
                  <a:cubicBezTo>
                    <a:pt x="41" y="0"/>
                    <a:pt x="41" y="0"/>
                    <a:pt x="41" y="0"/>
                  </a:cubicBezTo>
                  <a:cubicBezTo>
                    <a:pt x="41" y="5"/>
                    <a:pt x="41" y="5"/>
                    <a:pt x="41" y="5"/>
                  </a:cubicBezTo>
                  <a:cubicBezTo>
                    <a:pt x="28" y="8"/>
                    <a:pt x="28" y="8"/>
                    <a:pt x="28" y="8"/>
                  </a:cubicBezTo>
                  <a:cubicBezTo>
                    <a:pt x="28" y="81"/>
                    <a:pt x="28" y="81"/>
                    <a:pt x="28" y="81"/>
                  </a:cubicBezTo>
                  <a:cubicBezTo>
                    <a:pt x="28" y="91"/>
                    <a:pt x="31" y="98"/>
                    <a:pt x="36" y="103"/>
                  </a:cubicBezTo>
                  <a:cubicBezTo>
                    <a:pt x="42" y="108"/>
                    <a:pt x="51" y="111"/>
                    <a:pt x="62" y="111"/>
                  </a:cubicBezTo>
                  <a:cubicBezTo>
                    <a:pt x="73" y="111"/>
                    <a:pt x="82" y="108"/>
                    <a:pt x="87" y="103"/>
                  </a:cubicBezTo>
                  <a:cubicBezTo>
                    <a:pt x="92" y="97"/>
                    <a:pt x="95" y="89"/>
                    <a:pt x="95" y="77"/>
                  </a:cubicBezTo>
                  <a:cubicBezTo>
                    <a:pt x="95" y="8"/>
                    <a:pt x="95" y="8"/>
                    <a:pt x="95" y="8"/>
                  </a:cubicBezTo>
                  <a:cubicBezTo>
                    <a:pt x="82" y="5"/>
                    <a:pt x="82" y="5"/>
                    <a:pt x="82" y="5"/>
                  </a:cubicBezTo>
                  <a:cubicBezTo>
                    <a:pt x="82" y="0"/>
                    <a:pt x="82" y="0"/>
                    <a:pt x="82" y="0"/>
                  </a:cubicBezTo>
                  <a:cubicBezTo>
                    <a:pt x="118" y="0"/>
                    <a:pt x="118" y="0"/>
                    <a:pt x="118" y="0"/>
                  </a:cubicBezTo>
                  <a:cubicBezTo>
                    <a:pt x="118" y="5"/>
                    <a:pt x="118" y="5"/>
                    <a:pt x="118" y="5"/>
                  </a:cubicBezTo>
                  <a:cubicBezTo>
                    <a:pt x="105" y="8"/>
                    <a:pt x="105" y="8"/>
                    <a:pt x="105" y="8"/>
                  </a:cubicBezTo>
                  <a:lnTo>
                    <a:pt x="105" y="7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1" name="Freeform 8">
              <a:extLst>
                <a:ext uri="{FF2B5EF4-FFF2-40B4-BE49-F238E27FC236}">
                  <a16:creationId xmlns:a16="http://schemas.microsoft.com/office/drawing/2014/main" id="{58A0F797-8B20-460D-9AF2-ED6C18AE2ADE}"/>
                </a:ext>
              </a:extLst>
            </p:cNvPr>
            <p:cNvSpPr>
              <a:spLocks/>
            </p:cNvSpPr>
            <p:nvPr userDrawn="1"/>
          </p:nvSpPr>
          <p:spPr bwMode="auto">
            <a:xfrm>
              <a:off x="964" y="-99"/>
              <a:ext cx="80" cy="178"/>
            </a:xfrm>
            <a:custGeom>
              <a:avLst/>
              <a:gdLst>
                <a:gd name="T0" fmla="*/ 52 w 80"/>
                <a:gd name="T1" fmla="*/ 29 h 178"/>
                <a:gd name="T2" fmla="*/ 52 w 80"/>
                <a:gd name="T3" fmla="*/ 161 h 178"/>
                <a:gd name="T4" fmla="*/ 80 w 80"/>
                <a:gd name="T5" fmla="*/ 167 h 178"/>
                <a:gd name="T6" fmla="*/ 80 w 80"/>
                <a:gd name="T7" fmla="*/ 178 h 178"/>
                <a:gd name="T8" fmla="*/ 0 w 80"/>
                <a:gd name="T9" fmla="*/ 178 h 178"/>
                <a:gd name="T10" fmla="*/ 0 w 80"/>
                <a:gd name="T11" fmla="*/ 167 h 178"/>
                <a:gd name="T12" fmla="*/ 27 w 80"/>
                <a:gd name="T13" fmla="*/ 161 h 178"/>
                <a:gd name="T14" fmla="*/ 27 w 80"/>
                <a:gd name="T15" fmla="*/ 25 h 178"/>
                <a:gd name="T16" fmla="*/ 0 w 80"/>
                <a:gd name="T17" fmla="*/ 15 h 178"/>
                <a:gd name="T18" fmla="*/ 0 w 80"/>
                <a:gd name="T19" fmla="*/ 11 h 178"/>
                <a:gd name="T20" fmla="*/ 52 w 80"/>
                <a:gd name="T21" fmla="*/ 0 h 178"/>
                <a:gd name="T22" fmla="*/ 54 w 80"/>
                <a:gd name="T23" fmla="*/ 2 h 178"/>
                <a:gd name="T24" fmla="*/ 52 w 80"/>
                <a:gd name="T25" fmla="*/ 2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178">
                  <a:moveTo>
                    <a:pt x="52" y="29"/>
                  </a:moveTo>
                  <a:lnTo>
                    <a:pt x="52" y="161"/>
                  </a:lnTo>
                  <a:lnTo>
                    <a:pt x="80" y="167"/>
                  </a:lnTo>
                  <a:lnTo>
                    <a:pt x="80" y="178"/>
                  </a:lnTo>
                  <a:lnTo>
                    <a:pt x="0" y="178"/>
                  </a:lnTo>
                  <a:lnTo>
                    <a:pt x="0" y="167"/>
                  </a:lnTo>
                  <a:lnTo>
                    <a:pt x="27" y="161"/>
                  </a:lnTo>
                  <a:lnTo>
                    <a:pt x="27" y="25"/>
                  </a:lnTo>
                  <a:lnTo>
                    <a:pt x="0" y="15"/>
                  </a:lnTo>
                  <a:lnTo>
                    <a:pt x="0" y="11"/>
                  </a:lnTo>
                  <a:lnTo>
                    <a:pt x="52" y="0"/>
                  </a:lnTo>
                  <a:lnTo>
                    <a:pt x="54" y="2"/>
                  </a:lnTo>
                  <a:lnTo>
                    <a:pt x="52" y="2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2" name="Freeform 9">
              <a:extLst>
                <a:ext uri="{FF2B5EF4-FFF2-40B4-BE49-F238E27FC236}">
                  <a16:creationId xmlns:a16="http://schemas.microsoft.com/office/drawing/2014/main" id="{CCC79193-2924-4E4D-90DA-E7B8FF8B1A1C}"/>
                </a:ext>
              </a:extLst>
            </p:cNvPr>
            <p:cNvSpPr>
              <a:spLocks noEditPoints="1"/>
            </p:cNvSpPr>
            <p:nvPr userDrawn="1"/>
          </p:nvSpPr>
          <p:spPr bwMode="auto">
            <a:xfrm>
              <a:off x="1075" y="-168"/>
              <a:ext cx="222" cy="251"/>
            </a:xfrm>
            <a:custGeom>
              <a:avLst/>
              <a:gdLst>
                <a:gd name="T0" fmla="*/ 94 w 108"/>
                <a:gd name="T1" fmla="*/ 104 h 120"/>
                <a:gd name="T2" fmla="*/ 53 w 108"/>
                <a:gd name="T3" fmla="*/ 120 h 120"/>
                <a:gd name="T4" fmla="*/ 14 w 108"/>
                <a:gd name="T5" fmla="*/ 105 h 120"/>
                <a:gd name="T6" fmla="*/ 0 w 108"/>
                <a:gd name="T7" fmla="*/ 61 h 120"/>
                <a:gd name="T8" fmla="*/ 4 w 108"/>
                <a:gd name="T9" fmla="*/ 35 h 120"/>
                <a:gd name="T10" fmla="*/ 15 w 108"/>
                <a:gd name="T11" fmla="*/ 16 h 120"/>
                <a:gd name="T12" fmla="*/ 32 w 108"/>
                <a:gd name="T13" fmla="*/ 4 h 120"/>
                <a:gd name="T14" fmla="*/ 54 w 108"/>
                <a:gd name="T15" fmla="*/ 0 h 120"/>
                <a:gd name="T16" fmla="*/ 77 w 108"/>
                <a:gd name="T17" fmla="*/ 4 h 120"/>
                <a:gd name="T18" fmla="*/ 94 w 108"/>
                <a:gd name="T19" fmla="*/ 16 h 120"/>
                <a:gd name="T20" fmla="*/ 104 w 108"/>
                <a:gd name="T21" fmla="*/ 34 h 120"/>
                <a:gd name="T22" fmla="*/ 108 w 108"/>
                <a:gd name="T23" fmla="*/ 60 h 120"/>
                <a:gd name="T24" fmla="*/ 94 w 108"/>
                <a:gd name="T25" fmla="*/ 104 h 120"/>
                <a:gd name="T26" fmla="*/ 82 w 108"/>
                <a:gd name="T27" fmla="*/ 20 h 120"/>
                <a:gd name="T28" fmla="*/ 54 w 108"/>
                <a:gd name="T29" fmla="*/ 7 h 120"/>
                <a:gd name="T30" fmla="*/ 26 w 108"/>
                <a:gd name="T31" fmla="*/ 20 h 120"/>
                <a:gd name="T32" fmla="*/ 16 w 108"/>
                <a:gd name="T33" fmla="*/ 60 h 120"/>
                <a:gd name="T34" fmla="*/ 26 w 108"/>
                <a:gd name="T35" fmla="*/ 100 h 120"/>
                <a:gd name="T36" fmla="*/ 54 w 108"/>
                <a:gd name="T37" fmla="*/ 113 h 120"/>
                <a:gd name="T38" fmla="*/ 82 w 108"/>
                <a:gd name="T39" fmla="*/ 100 h 120"/>
                <a:gd name="T40" fmla="*/ 92 w 108"/>
                <a:gd name="T41" fmla="*/ 61 h 120"/>
                <a:gd name="T42" fmla="*/ 82 w 108"/>
                <a:gd name="T43" fmla="*/ 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20">
                  <a:moveTo>
                    <a:pt x="94" y="104"/>
                  </a:moveTo>
                  <a:cubicBezTo>
                    <a:pt x="84" y="115"/>
                    <a:pt x="71" y="120"/>
                    <a:pt x="53" y="120"/>
                  </a:cubicBezTo>
                  <a:cubicBezTo>
                    <a:pt x="36" y="120"/>
                    <a:pt x="23" y="115"/>
                    <a:pt x="14" y="105"/>
                  </a:cubicBezTo>
                  <a:cubicBezTo>
                    <a:pt x="5" y="95"/>
                    <a:pt x="0" y="80"/>
                    <a:pt x="0" y="61"/>
                  </a:cubicBezTo>
                  <a:cubicBezTo>
                    <a:pt x="0" y="51"/>
                    <a:pt x="1" y="42"/>
                    <a:pt x="4" y="35"/>
                  </a:cubicBezTo>
                  <a:cubicBezTo>
                    <a:pt x="6" y="27"/>
                    <a:pt x="10" y="21"/>
                    <a:pt x="15" y="16"/>
                  </a:cubicBezTo>
                  <a:cubicBezTo>
                    <a:pt x="19" y="11"/>
                    <a:pt x="25" y="7"/>
                    <a:pt x="32" y="4"/>
                  </a:cubicBezTo>
                  <a:cubicBezTo>
                    <a:pt x="39" y="2"/>
                    <a:pt x="46" y="0"/>
                    <a:pt x="54" y="0"/>
                  </a:cubicBezTo>
                  <a:cubicBezTo>
                    <a:pt x="63" y="0"/>
                    <a:pt x="70" y="2"/>
                    <a:pt x="77" y="4"/>
                  </a:cubicBezTo>
                  <a:cubicBezTo>
                    <a:pt x="84" y="7"/>
                    <a:pt x="89" y="11"/>
                    <a:pt x="94" y="16"/>
                  </a:cubicBezTo>
                  <a:cubicBezTo>
                    <a:pt x="98" y="21"/>
                    <a:pt x="102" y="27"/>
                    <a:pt x="104" y="34"/>
                  </a:cubicBezTo>
                  <a:cubicBezTo>
                    <a:pt x="107" y="41"/>
                    <a:pt x="108" y="50"/>
                    <a:pt x="108" y="60"/>
                  </a:cubicBezTo>
                  <a:cubicBezTo>
                    <a:pt x="108" y="79"/>
                    <a:pt x="103" y="94"/>
                    <a:pt x="94" y="104"/>
                  </a:cubicBezTo>
                  <a:close/>
                  <a:moveTo>
                    <a:pt x="82" y="20"/>
                  </a:moveTo>
                  <a:cubicBezTo>
                    <a:pt x="75" y="12"/>
                    <a:pt x="66" y="7"/>
                    <a:pt x="54" y="7"/>
                  </a:cubicBezTo>
                  <a:cubicBezTo>
                    <a:pt x="42" y="7"/>
                    <a:pt x="33" y="12"/>
                    <a:pt x="26" y="20"/>
                  </a:cubicBezTo>
                  <a:cubicBezTo>
                    <a:pt x="19" y="28"/>
                    <a:pt x="16" y="42"/>
                    <a:pt x="16" y="60"/>
                  </a:cubicBezTo>
                  <a:cubicBezTo>
                    <a:pt x="16" y="78"/>
                    <a:pt x="19" y="91"/>
                    <a:pt x="26" y="100"/>
                  </a:cubicBezTo>
                  <a:cubicBezTo>
                    <a:pt x="32" y="108"/>
                    <a:pt x="42" y="113"/>
                    <a:pt x="54" y="113"/>
                  </a:cubicBezTo>
                  <a:cubicBezTo>
                    <a:pt x="66" y="113"/>
                    <a:pt x="75" y="109"/>
                    <a:pt x="82" y="100"/>
                  </a:cubicBezTo>
                  <a:cubicBezTo>
                    <a:pt x="89" y="92"/>
                    <a:pt x="92" y="78"/>
                    <a:pt x="92" y="61"/>
                  </a:cubicBezTo>
                  <a:cubicBezTo>
                    <a:pt x="92" y="42"/>
                    <a:pt x="89" y="29"/>
                    <a:pt x="82" y="2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3" name="Freeform 10">
              <a:extLst>
                <a:ext uri="{FF2B5EF4-FFF2-40B4-BE49-F238E27FC236}">
                  <a16:creationId xmlns:a16="http://schemas.microsoft.com/office/drawing/2014/main" id="{0F0B1522-DAF1-4576-BC24-C4B07F3C7BC6}"/>
                </a:ext>
              </a:extLst>
            </p:cNvPr>
            <p:cNvSpPr>
              <a:spLocks/>
            </p:cNvSpPr>
            <p:nvPr userDrawn="1"/>
          </p:nvSpPr>
          <p:spPr bwMode="auto">
            <a:xfrm>
              <a:off x="987" y="-166"/>
              <a:ext cx="35" cy="36"/>
            </a:xfrm>
            <a:custGeom>
              <a:avLst/>
              <a:gdLst>
                <a:gd name="T0" fmla="*/ 0 w 17"/>
                <a:gd name="T1" fmla="*/ 8 h 17"/>
                <a:gd name="T2" fmla="*/ 2 w 17"/>
                <a:gd name="T3" fmla="*/ 14 h 17"/>
                <a:gd name="T4" fmla="*/ 8 w 17"/>
                <a:gd name="T5" fmla="*/ 17 h 17"/>
                <a:gd name="T6" fmla="*/ 14 w 17"/>
                <a:gd name="T7" fmla="*/ 14 h 17"/>
                <a:gd name="T8" fmla="*/ 17 w 17"/>
                <a:gd name="T9" fmla="*/ 8 h 17"/>
                <a:gd name="T10" fmla="*/ 14 w 17"/>
                <a:gd name="T11" fmla="*/ 2 h 17"/>
                <a:gd name="T12" fmla="*/ 8 w 17"/>
                <a:gd name="T13" fmla="*/ 0 h 17"/>
                <a:gd name="T14" fmla="*/ 2 w 17"/>
                <a:gd name="T15" fmla="*/ 2 h 17"/>
                <a:gd name="T16" fmla="*/ 0 w 17"/>
                <a:gd name="T1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0" y="8"/>
                  </a:moveTo>
                  <a:cubicBezTo>
                    <a:pt x="0" y="11"/>
                    <a:pt x="1" y="13"/>
                    <a:pt x="2" y="14"/>
                  </a:cubicBezTo>
                  <a:cubicBezTo>
                    <a:pt x="4" y="16"/>
                    <a:pt x="6" y="17"/>
                    <a:pt x="8" y="17"/>
                  </a:cubicBezTo>
                  <a:cubicBezTo>
                    <a:pt x="11" y="17"/>
                    <a:pt x="13" y="16"/>
                    <a:pt x="14" y="14"/>
                  </a:cubicBezTo>
                  <a:cubicBezTo>
                    <a:pt x="16" y="13"/>
                    <a:pt x="17" y="11"/>
                    <a:pt x="17" y="8"/>
                  </a:cubicBezTo>
                  <a:cubicBezTo>
                    <a:pt x="17" y="6"/>
                    <a:pt x="16" y="4"/>
                    <a:pt x="14" y="2"/>
                  </a:cubicBezTo>
                  <a:cubicBezTo>
                    <a:pt x="13" y="0"/>
                    <a:pt x="11" y="0"/>
                    <a:pt x="8" y="0"/>
                  </a:cubicBezTo>
                  <a:cubicBezTo>
                    <a:pt x="6" y="0"/>
                    <a:pt x="4" y="0"/>
                    <a:pt x="2" y="2"/>
                  </a:cubicBezTo>
                  <a:cubicBezTo>
                    <a:pt x="1" y="4"/>
                    <a:pt x="0" y="6"/>
                    <a:pt x="0" y="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spTree>
    <p:extLst>
      <p:ext uri="{BB962C8B-B14F-4D97-AF65-F5344CB8AC3E}">
        <p14:creationId xmlns:p14="http://schemas.microsoft.com/office/powerpoint/2010/main" val="2142406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tore faktabokser">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230A4C1-3971-481E-8696-7BACB511007D}"/>
              </a:ext>
            </a:extLst>
          </p:cNvPr>
          <p:cNvSpPr/>
          <p:nvPr userDrawn="1"/>
        </p:nvSpPr>
        <p:spPr>
          <a:xfrm>
            <a:off x="0" y="1"/>
            <a:ext cx="9144000" cy="5145088"/>
          </a:xfrm>
          <a:prstGeom prst="rect">
            <a:avLst/>
          </a:prstGeom>
          <a:solidFill>
            <a:srgbClr val="CCC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dirty="0"/>
          </a:p>
        </p:txBody>
      </p:sp>
      <p:sp>
        <p:nvSpPr>
          <p:cNvPr id="2" name="Tittel 1"/>
          <p:cNvSpPr>
            <a:spLocks noGrp="1"/>
          </p:cNvSpPr>
          <p:nvPr>
            <p:ph type="title" hasCustomPrompt="1"/>
          </p:nvPr>
        </p:nvSpPr>
        <p:spPr/>
        <p:txBody>
          <a:bodyPr/>
          <a:lstStyle>
            <a:lvl1pPr>
              <a:defRPr>
                <a:solidFill>
                  <a:schemeClr val="lt1"/>
                </a:solidFill>
              </a:defRPr>
            </a:lvl1pPr>
          </a:lstStyle>
          <a:p>
            <a:r>
              <a:rPr lang="nn-NO" dirty="0"/>
              <a:t>Klikk for å leggje til </a:t>
            </a:r>
            <a:r>
              <a:rPr lang="nn-NO"/>
              <a:t>ein tittel</a:t>
            </a:r>
            <a:endParaRPr lang="nn-NO" dirty="0"/>
          </a:p>
        </p:txBody>
      </p:sp>
      <p:sp>
        <p:nvSpPr>
          <p:cNvPr id="3" name="Plassholder for dato 2"/>
          <p:cNvSpPr>
            <a:spLocks noGrp="1"/>
          </p:cNvSpPr>
          <p:nvPr>
            <p:ph type="dt" sz="half" idx="10"/>
          </p:nvPr>
        </p:nvSpPr>
        <p:spPr/>
        <p:txBody>
          <a:bodyPr/>
          <a:lstStyle>
            <a:lvl1pPr>
              <a:defRPr>
                <a:solidFill>
                  <a:schemeClr val="lt1"/>
                </a:solidFill>
              </a:defRPr>
            </a:lvl1pPr>
          </a:lstStyle>
          <a:p>
            <a:fld id="{983651F3-9B16-40C6-B209-3688FC9C95F6}" type="datetimeFigureOut">
              <a:rPr lang="nn-NO" smtClean="0"/>
              <a:pPr/>
              <a:t>08.07.2019</a:t>
            </a:fld>
            <a:endParaRPr lang="nn-NO" dirty="0"/>
          </a:p>
        </p:txBody>
      </p:sp>
      <p:sp>
        <p:nvSpPr>
          <p:cNvPr id="4" name="Plassholder for bunntekst 3"/>
          <p:cNvSpPr>
            <a:spLocks noGrp="1"/>
          </p:cNvSpPr>
          <p:nvPr>
            <p:ph type="ftr" sz="quarter" idx="11"/>
          </p:nvPr>
        </p:nvSpPr>
        <p:spPr/>
        <p:txBody>
          <a:bodyPr/>
          <a:lstStyle>
            <a:lvl1pPr>
              <a:defRPr>
                <a:solidFill>
                  <a:schemeClr val="lt1"/>
                </a:solidFill>
              </a:defRPr>
            </a:lvl1pPr>
          </a:lstStyle>
          <a:p>
            <a:endParaRPr lang="nn-NO" dirty="0"/>
          </a:p>
        </p:txBody>
      </p:sp>
      <p:sp>
        <p:nvSpPr>
          <p:cNvPr id="5" name="Plassholder for lysbildenummer 4"/>
          <p:cNvSpPr>
            <a:spLocks noGrp="1"/>
          </p:cNvSpPr>
          <p:nvPr>
            <p:ph type="sldNum" sz="quarter" idx="12"/>
          </p:nvPr>
        </p:nvSpPr>
        <p:spPr/>
        <p:txBody>
          <a:bodyPr/>
          <a:lstStyle>
            <a:lvl1pPr>
              <a:defRPr>
                <a:solidFill>
                  <a:schemeClr val="lt1"/>
                </a:solidFill>
              </a:defRPr>
            </a:lvl1pPr>
          </a:lstStyle>
          <a:p>
            <a:fld id="{5751DFAA-887F-4071-8EAD-E8CA316FCF06}" type="slidenum">
              <a:rPr lang="nn-NO" smtClean="0"/>
              <a:pPr/>
              <a:t>‹#›</a:t>
            </a:fld>
            <a:endParaRPr lang="nn-NO" dirty="0"/>
          </a:p>
        </p:txBody>
      </p:sp>
      <p:cxnSp>
        <p:nvCxnSpPr>
          <p:cNvPr id="12" name="Rett linje 11">
            <a:extLst>
              <a:ext uri="{FF2B5EF4-FFF2-40B4-BE49-F238E27FC236}">
                <a16:creationId xmlns:a16="http://schemas.microsoft.com/office/drawing/2014/main" id="{1907FAE4-AE58-4689-84EB-3770B2E581C5}"/>
              </a:ext>
            </a:extLst>
          </p:cNvPr>
          <p:cNvCxnSpPr/>
          <p:nvPr userDrawn="1"/>
        </p:nvCxnSpPr>
        <p:spPr>
          <a:xfrm>
            <a:off x="4374547" y="792099"/>
            <a:ext cx="360045"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28960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n-NO" dirty="0"/>
              <a:t>Klikk for å leggje til </a:t>
            </a:r>
            <a:r>
              <a:rPr lang="nn-NO"/>
              <a:t>ein tittel</a:t>
            </a:r>
            <a:endParaRPr lang="nn-NO" dirty="0"/>
          </a:p>
        </p:txBody>
      </p:sp>
      <p:sp>
        <p:nvSpPr>
          <p:cNvPr id="3" name="Plassholder for innhold 2"/>
          <p:cNvSpPr>
            <a:spLocks noGrp="1"/>
          </p:cNvSpPr>
          <p:nvPr>
            <p:ph sz="half" idx="1" hasCustomPrompt="1"/>
          </p:nvPr>
        </p:nvSpPr>
        <p:spPr>
          <a:xfrm>
            <a:off x="576073" y="1440180"/>
            <a:ext cx="3780473" cy="3060383"/>
          </a:xfrm>
        </p:spPr>
        <p:txBody>
          <a:bodyPr/>
          <a:lstStyle>
            <a:lvl1pPr>
              <a:defRPr/>
            </a:lvl1pPr>
          </a:lstStyle>
          <a:p>
            <a:pPr lvl="0"/>
            <a:r>
              <a:rPr lang="nn-NO" dirty="0"/>
              <a:t>Klikk for å leggje </a:t>
            </a:r>
            <a:r>
              <a:rPr lang="nn-NO"/>
              <a:t>til tekst</a:t>
            </a:r>
          </a:p>
          <a:p>
            <a:pPr lvl="1"/>
            <a:r>
              <a:rPr lang="nn-NO"/>
              <a:t>Andre nivå</a:t>
            </a:r>
          </a:p>
          <a:p>
            <a:pPr lvl="2"/>
            <a:r>
              <a:rPr lang="nn-NO"/>
              <a:t>Tredje nivå</a:t>
            </a:r>
          </a:p>
          <a:p>
            <a:pPr lvl="3"/>
            <a:r>
              <a:rPr lang="nn-NO"/>
              <a:t>Fjerde nivå</a:t>
            </a:r>
          </a:p>
          <a:p>
            <a:pPr lvl="4"/>
            <a:r>
              <a:rPr lang="nn-NO"/>
              <a:t>Femte nivå</a:t>
            </a:r>
            <a:endParaRPr lang="nn-NO" dirty="0"/>
          </a:p>
        </p:txBody>
      </p:sp>
      <p:sp>
        <p:nvSpPr>
          <p:cNvPr id="4" name="Plassholder for innhold 3"/>
          <p:cNvSpPr>
            <a:spLocks noGrp="1"/>
          </p:cNvSpPr>
          <p:nvPr>
            <p:ph sz="half" idx="2" hasCustomPrompt="1"/>
          </p:nvPr>
        </p:nvSpPr>
        <p:spPr>
          <a:xfrm>
            <a:off x="4718302" y="1440180"/>
            <a:ext cx="3780473" cy="3060383"/>
          </a:xfrm>
        </p:spPr>
        <p:txBody>
          <a:bodyPr/>
          <a:lstStyle>
            <a:lvl1pPr>
              <a:defRPr/>
            </a:lvl1pPr>
          </a:lstStyle>
          <a:p>
            <a:pPr lvl="0"/>
            <a:r>
              <a:rPr lang="nn-NO" dirty="0"/>
              <a:t>Klikk for å leggje </a:t>
            </a:r>
            <a:r>
              <a:rPr lang="nn-NO"/>
              <a:t>til tekst</a:t>
            </a:r>
          </a:p>
          <a:p>
            <a:pPr lvl="1"/>
            <a:r>
              <a:rPr lang="nn-NO"/>
              <a:t>Andre nivå</a:t>
            </a:r>
          </a:p>
          <a:p>
            <a:pPr lvl="2"/>
            <a:r>
              <a:rPr lang="nn-NO"/>
              <a:t>Tredje nivå</a:t>
            </a:r>
          </a:p>
          <a:p>
            <a:pPr lvl="3"/>
            <a:r>
              <a:rPr lang="nn-NO"/>
              <a:t>Fjerde nivå</a:t>
            </a:r>
          </a:p>
          <a:p>
            <a:pPr lvl="4"/>
            <a:r>
              <a:rPr lang="nn-NO"/>
              <a:t>Femte nivå</a:t>
            </a:r>
            <a:endParaRPr lang="nn-NO" dirty="0"/>
          </a:p>
        </p:txBody>
      </p:sp>
      <p:sp>
        <p:nvSpPr>
          <p:cNvPr id="5" name="Plassholder for dato 4"/>
          <p:cNvSpPr>
            <a:spLocks noGrp="1"/>
          </p:cNvSpPr>
          <p:nvPr>
            <p:ph type="dt" sz="half" idx="10"/>
          </p:nvPr>
        </p:nvSpPr>
        <p:spPr/>
        <p:txBody>
          <a:bodyPr/>
          <a:lstStyle/>
          <a:p>
            <a:fld id="{983651F3-9B16-40C6-B209-3688FC9C95F6}" type="datetimeFigureOut">
              <a:rPr lang="nn-NO" smtClean="0"/>
              <a:t>08.07.2019</a:t>
            </a:fld>
            <a:endParaRPr lang="nn-NO" dirty="0"/>
          </a:p>
        </p:txBody>
      </p:sp>
      <p:sp>
        <p:nvSpPr>
          <p:cNvPr id="6" name="Plassholder for bunntekst 5"/>
          <p:cNvSpPr>
            <a:spLocks noGrp="1"/>
          </p:cNvSpPr>
          <p:nvPr>
            <p:ph type="ftr" sz="quarter" idx="11"/>
          </p:nvPr>
        </p:nvSpPr>
        <p:spPr/>
        <p:txBody>
          <a:bodyPr/>
          <a:lstStyle/>
          <a:p>
            <a:endParaRPr lang="nn-NO" dirty="0"/>
          </a:p>
        </p:txBody>
      </p:sp>
      <p:sp>
        <p:nvSpPr>
          <p:cNvPr id="7" name="Plassholder for lysbildenummer 6"/>
          <p:cNvSpPr>
            <a:spLocks noGrp="1"/>
          </p:cNvSpPr>
          <p:nvPr>
            <p:ph type="sldNum" sz="quarter" idx="12"/>
          </p:nvPr>
        </p:nvSpPr>
        <p:spPr/>
        <p:txBody>
          <a:bodyPr/>
          <a:lstStyle/>
          <a:p>
            <a:fld id="{5751DFAA-887F-4071-8EAD-E8CA316FCF06}" type="slidenum">
              <a:rPr lang="nn-NO" smtClean="0"/>
              <a:t>‹#›</a:t>
            </a:fld>
            <a:endParaRPr lang="nn-NO" dirty="0"/>
          </a:p>
        </p:txBody>
      </p:sp>
    </p:spTree>
    <p:extLst>
      <p:ext uri="{BB962C8B-B14F-4D97-AF65-F5344CB8AC3E}">
        <p14:creationId xmlns:p14="http://schemas.microsoft.com/office/powerpoint/2010/main" val="321327449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576072" y="1440180"/>
            <a:ext cx="3780473" cy="215444"/>
          </a:xfrm>
        </p:spPr>
        <p:txBody>
          <a:bodyPr anchor="t">
            <a:normAutofit/>
          </a:bodyPr>
          <a:lstStyle>
            <a:lvl1pPr marL="0" indent="0">
              <a:buNone/>
              <a:defRPr sz="1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n-NO" dirty="0"/>
              <a:t>Klikk for å leggje </a:t>
            </a:r>
            <a:r>
              <a:rPr lang="nn-NO"/>
              <a:t>til tekst</a:t>
            </a:r>
            <a:endParaRPr lang="nn-NO" dirty="0"/>
          </a:p>
        </p:txBody>
      </p:sp>
      <p:sp>
        <p:nvSpPr>
          <p:cNvPr id="4" name="Plassholder for innhold 3"/>
          <p:cNvSpPr>
            <a:spLocks noGrp="1"/>
          </p:cNvSpPr>
          <p:nvPr>
            <p:ph sz="half" idx="2" hasCustomPrompt="1"/>
          </p:nvPr>
        </p:nvSpPr>
        <p:spPr>
          <a:xfrm>
            <a:off x="576072" y="1655624"/>
            <a:ext cx="3780473" cy="2844939"/>
          </a:xfrm>
        </p:spPr>
        <p:txBody>
          <a:bodyPr/>
          <a:lstStyle>
            <a:lvl1pPr>
              <a:defRPr/>
            </a:lvl1pPr>
          </a:lstStyle>
          <a:p>
            <a:pPr lvl="0"/>
            <a:r>
              <a:rPr lang="nn-NO" dirty="0"/>
              <a:t>Klikk for å leggje </a:t>
            </a:r>
            <a:r>
              <a:rPr lang="nn-NO"/>
              <a:t>til tekst</a:t>
            </a:r>
          </a:p>
          <a:p>
            <a:pPr lvl="1"/>
            <a:r>
              <a:rPr lang="nn-NO"/>
              <a:t>Andre nivå</a:t>
            </a:r>
          </a:p>
          <a:p>
            <a:pPr lvl="2"/>
            <a:r>
              <a:rPr lang="nn-NO"/>
              <a:t>Tredje nivå</a:t>
            </a:r>
          </a:p>
          <a:p>
            <a:pPr lvl="3"/>
            <a:r>
              <a:rPr lang="nn-NO"/>
              <a:t>Fjerde nivå</a:t>
            </a:r>
          </a:p>
          <a:p>
            <a:pPr lvl="4"/>
            <a:r>
              <a:rPr lang="nn-NO"/>
              <a:t>Femte nivå</a:t>
            </a:r>
            <a:endParaRPr lang="nn-NO" dirty="0"/>
          </a:p>
        </p:txBody>
      </p:sp>
      <p:sp>
        <p:nvSpPr>
          <p:cNvPr id="5" name="Plassholder for tekst 4"/>
          <p:cNvSpPr>
            <a:spLocks noGrp="1"/>
          </p:cNvSpPr>
          <p:nvPr>
            <p:ph type="body" sz="quarter" idx="3" hasCustomPrompt="1"/>
          </p:nvPr>
        </p:nvSpPr>
        <p:spPr>
          <a:xfrm>
            <a:off x="4718302" y="1440180"/>
            <a:ext cx="3780473" cy="215444"/>
          </a:xfrm>
        </p:spPr>
        <p:txBody>
          <a:bodyPr anchor="t">
            <a:normAutofit/>
          </a:bodyPr>
          <a:lstStyle>
            <a:lvl1pPr marL="0" indent="0">
              <a:buNone/>
              <a:defRPr sz="1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n-NO" dirty="0"/>
              <a:t>Klikk for å leggje </a:t>
            </a:r>
            <a:r>
              <a:rPr lang="nn-NO"/>
              <a:t>til tekst</a:t>
            </a:r>
            <a:endParaRPr lang="nn-NO" dirty="0"/>
          </a:p>
        </p:txBody>
      </p:sp>
      <p:sp>
        <p:nvSpPr>
          <p:cNvPr id="6" name="Plassholder for innhold 5"/>
          <p:cNvSpPr>
            <a:spLocks noGrp="1"/>
          </p:cNvSpPr>
          <p:nvPr>
            <p:ph sz="quarter" idx="4" hasCustomPrompt="1"/>
          </p:nvPr>
        </p:nvSpPr>
        <p:spPr>
          <a:xfrm>
            <a:off x="4718302" y="1655624"/>
            <a:ext cx="3780473" cy="2844939"/>
          </a:xfrm>
        </p:spPr>
        <p:txBody>
          <a:bodyPr/>
          <a:lstStyle>
            <a:lvl1pPr>
              <a:defRPr/>
            </a:lvl1pPr>
          </a:lstStyle>
          <a:p>
            <a:pPr lvl="0"/>
            <a:r>
              <a:rPr lang="nn-NO" dirty="0"/>
              <a:t>Klikk for å leggje </a:t>
            </a:r>
            <a:r>
              <a:rPr lang="nn-NO"/>
              <a:t>til tekst</a:t>
            </a:r>
          </a:p>
          <a:p>
            <a:pPr lvl="1"/>
            <a:r>
              <a:rPr lang="nn-NO"/>
              <a:t>Andre nivå</a:t>
            </a:r>
          </a:p>
          <a:p>
            <a:pPr lvl="2"/>
            <a:r>
              <a:rPr lang="nn-NO"/>
              <a:t>Tredje nivå</a:t>
            </a:r>
          </a:p>
          <a:p>
            <a:pPr lvl="3"/>
            <a:r>
              <a:rPr lang="nn-NO"/>
              <a:t>Fjerde nivå</a:t>
            </a:r>
          </a:p>
          <a:p>
            <a:pPr lvl="4"/>
            <a:r>
              <a:rPr lang="nn-NO"/>
              <a:t>Femte nivå</a:t>
            </a:r>
            <a:endParaRPr lang="nn-NO" dirty="0"/>
          </a:p>
        </p:txBody>
      </p:sp>
      <p:sp>
        <p:nvSpPr>
          <p:cNvPr id="7" name="Plassholder for dato 6"/>
          <p:cNvSpPr>
            <a:spLocks noGrp="1"/>
          </p:cNvSpPr>
          <p:nvPr>
            <p:ph type="dt" sz="half" idx="10"/>
          </p:nvPr>
        </p:nvSpPr>
        <p:spPr/>
        <p:txBody>
          <a:bodyPr/>
          <a:lstStyle/>
          <a:p>
            <a:fld id="{983651F3-9B16-40C6-B209-3688FC9C95F6}" type="datetimeFigureOut">
              <a:rPr lang="nn-NO" smtClean="0"/>
              <a:t>08.07.2019</a:t>
            </a:fld>
            <a:endParaRPr lang="nn-NO" dirty="0"/>
          </a:p>
        </p:txBody>
      </p:sp>
      <p:sp>
        <p:nvSpPr>
          <p:cNvPr id="8" name="Plassholder for bunntekst 7"/>
          <p:cNvSpPr>
            <a:spLocks noGrp="1"/>
          </p:cNvSpPr>
          <p:nvPr>
            <p:ph type="ftr" sz="quarter" idx="11"/>
          </p:nvPr>
        </p:nvSpPr>
        <p:spPr/>
        <p:txBody>
          <a:bodyPr/>
          <a:lstStyle/>
          <a:p>
            <a:endParaRPr lang="nn-NO" dirty="0"/>
          </a:p>
        </p:txBody>
      </p:sp>
      <p:sp>
        <p:nvSpPr>
          <p:cNvPr id="9" name="Plassholder for lysbildenummer 8"/>
          <p:cNvSpPr>
            <a:spLocks noGrp="1"/>
          </p:cNvSpPr>
          <p:nvPr>
            <p:ph type="sldNum" sz="quarter" idx="12"/>
          </p:nvPr>
        </p:nvSpPr>
        <p:spPr/>
        <p:txBody>
          <a:bodyPr/>
          <a:lstStyle/>
          <a:p>
            <a:fld id="{5751DFAA-887F-4071-8EAD-E8CA316FCF06}" type="slidenum">
              <a:rPr lang="nn-NO" smtClean="0"/>
              <a:t>‹#›</a:t>
            </a:fld>
            <a:endParaRPr lang="nn-NO" dirty="0"/>
          </a:p>
        </p:txBody>
      </p:sp>
      <p:sp>
        <p:nvSpPr>
          <p:cNvPr id="10" name="Tittel 9">
            <a:extLst>
              <a:ext uri="{FF2B5EF4-FFF2-40B4-BE49-F238E27FC236}">
                <a16:creationId xmlns:a16="http://schemas.microsoft.com/office/drawing/2014/main" id="{C0A3205A-B931-4541-A0D3-BE1AA7A8095B}"/>
              </a:ext>
            </a:extLst>
          </p:cNvPr>
          <p:cNvSpPr>
            <a:spLocks noGrp="1"/>
          </p:cNvSpPr>
          <p:nvPr>
            <p:ph type="title" hasCustomPrompt="1"/>
          </p:nvPr>
        </p:nvSpPr>
        <p:spPr/>
        <p:txBody>
          <a:bodyPr/>
          <a:lstStyle>
            <a:lvl1pPr>
              <a:defRPr/>
            </a:lvl1pPr>
          </a:lstStyle>
          <a:p>
            <a:r>
              <a:rPr lang="nn-NO" dirty="0"/>
              <a:t>Klikk for å leggje til </a:t>
            </a:r>
            <a:r>
              <a:rPr lang="nn-NO"/>
              <a:t>ein tittel</a:t>
            </a:r>
            <a:endParaRPr lang="nn-NO" dirty="0"/>
          </a:p>
        </p:txBody>
      </p:sp>
    </p:spTree>
    <p:extLst>
      <p:ext uri="{BB962C8B-B14F-4D97-AF65-F5344CB8AC3E}">
        <p14:creationId xmlns:p14="http://schemas.microsoft.com/office/powerpoint/2010/main" val="3084663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n-NO" dirty="0"/>
              <a:t>Klikk for å leggje til </a:t>
            </a:r>
            <a:r>
              <a:rPr lang="nn-NO"/>
              <a:t>ein tittel</a:t>
            </a:r>
            <a:endParaRPr lang="nn-NO" dirty="0"/>
          </a:p>
        </p:txBody>
      </p:sp>
      <p:sp>
        <p:nvSpPr>
          <p:cNvPr id="3" name="Plassholder for dato 2"/>
          <p:cNvSpPr>
            <a:spLocks noGrp="1"/>
          </p:cNvSpPr>
          <p:nvPr>
            <p:ph type="dt" sz="half" idx="10"/>
          </p:nvPr>
        </p:nvSpPr>
        <p:spPr/>
        <p:txBody>
          <a:bodyPr/>
          <a:lstStyle/>
          <a:p>
            <a:fld id="{983651F3-9B16-40C6-B209-3688FC9C95F6}" type="datetimeFigureOut">
              <a:rPr lang="nn-NO" smtClean="0"/>
              <a:t>08.07.2019</a:t>
            </a:fld>
            <a:endParaRPr lang="nn-NO" dirty="0"/>
          </a:p>
        </p:txBody>
      </p:sp>
      <p:sp>
        <p:nvSpPr>
          <p:cNvPr id="4" name="Plassholder for bunntekst 3"/>
          <p:cNvSpPr>
            <a:spLocks noGrp="1"/>
          </p:cNvSpPr>
          <p:nvPr>
            <p:ph type="ftr" sz="quarter" idx="11"/>
          </p:nvPr>
        </p:nvSpPr>
        <p:spPr/>
        <p:txBody>
          <a:bodyPr/>
          <a:lstStyle/>
          <a:p>
            <a:endParaRPr lang="nn-NO" dirty="0"/>
          </a:p>
        </p:txBody>
      </p:sp>
      <p:sp>
        <p:nvSpPr>
          <p:cNvPr id="5" name="Plassholder for lysbildenummer 4"/>
          <p:cNvSpPr>
            <a:spLocks noGrp="1"/>
          </p:cNvSpPr>
          <p:nvPr>
            <p:ph type="sldNum" sz="quarter" idx="12"/>
          </p:nvPr>
        </p:nvSpPr>
        <p:spPr/>
        <p:txBody>
          <a:bodyPr/>
          <a:lstStyle/>
          <a:p>
            <a:fld id="{5751DFAA-887F-4071-8EAD-E8CA316FCF06}" type="slidenum">
              <a:rPr lang="nn-NO" smtClean="0"/>
              <a:t>‹#›</a:t>
            </a:fld>
            <a:endParaRPr lang="nn-NO" dirty="0"/>
          </a:p>
        </p:txBody>
      </p:sp>
    </p:spTree>
    <p:extLst>
      <p:ext uri="{BB962C8B-B14F-4D97-AF65-F5344CB8AC3E}">
        <p14:creationId xmlns:p14="http://schemas.microsoft.com/office/powerpoint/2010/main" val="3098047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n-NO" smtClean="0"/>
              <a:t>08.07.2019</a:t>
            </a:fld>
            <a:endParaRPr lang="nn-NO" dirty="0"/>
          </a:p>
        </p:txBody>
      </p:sp>
      <p:sp>
        <p:nvSpPr>
          <p:cNvPr id="3" name="Plassholder for bunntekst 2"/>
          <p:cNvSpPr>
            <a:spLocks noGrp="1"/>
          </p:cNvSpPr>
          <p:nvPr>
            <p:ph type="ftr" sz="quarter" idx="11"/>
          </p:nvPr>
        </p:nvSpPr>
        <p:spPr/>
        <p:txBody>
          <a:bodyPr/>
          <a:lstStyle/>
          <a:p>
            <a:endParaRPr lang="nn-NO" dirty="0"/>
          </a:p>
        </p:txBody>
      </p:sp>
      <p:sp>
        <p:nvSpPr>
          <p:cNvPr id="4" name="Plassholder for lysbildenummer 3"/>
          <p:cNvSpPr>
            <a:spLocks noGrp="1"/>
          </p:cNvSpPr>
          <p:nvPr>
            <p:ph type="sldNum" sz="quarter" idx="12"/>
          </p:nvPr>
        </p:nvSpPr>
        <p:spPr/>
        <p:txBody>
          <a:bodyPr/>
          <a:lstStyle/>
          <a:p>
            <a:fld id="{5751DFAA-887F-4071-8EAD-E8CA316FCF06}" type="slidenum">
              <a:rPr lang="nn-NO" smtClean="0"/>
              <a:t>‹#›</a:t>
            </a:fld>
            <a:endParaRPr lang="nn-NO" dirty="0"/>
          </a:p>
        </p:txBody>
      </p:sp>
    </p:spTree>
    <p:extLst>
      <p:ext uri="{BB962C8B-B14F-4D97-AF65-F5344CB8AC3E}">
        <p14:creationId xmlns:p14="http://schemas.microsoft.com/office/powerpoint/2010/main" val="194384003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vslutning">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7ED4FAE7-FE04-470F-A322-C6BD7F0DD75D}"/>
              </a:ext>
            </a:extLst>
          </p:cNvPr>
          <p:cNvSpPr/>
          <p:nvPr userDrawn="1"/>
        </p:nvSpPr>
        <p:spPr>
          <a:xfrm>
            <a:off x="0" y="1121728"/>
            <a:ext cx="9144000" cy="4023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dirty="0"/>
          </a:p>
        </p:txBody>
      </p:sp>
      <p:sp>
        <p:nvSpPr>
          <p:cNvPr id="2" name="Tittel 1"/>
          <p:cNvSpPr>
            <a:spLocks noGrp="1"/>
          </p:cNvSpPr>
          <p:nvPr>
            <p:ph type="ctrTitle" hasCustomPrompt="1"/>
          </p:nvPr>
        </p:nvSpPr>
        <p:spPr>
          <a:xfrm>
            <a:off x="1143000" y="1810875"/>
            <a:ext cx="6858000" cy="987362"/>
          </a:xfrm>
        </p:spPr>
        <p:txBody>
          <a:bodyPr anchor="b">
            <a:normAutofit/>
          </a:bodyPr>
          <a:lstStyle>
            <a:lvl1pPr algn="ctr">
              <a:defRPr sz="2800">
                <a:solidFill>
                  <a:schemeClr val="lt1"/>
                </a:solidFill>
              </a:defRPr>
            </a:lvl1pPr>
          </a:lstStyle>
          <a:p>
            <a:r>
              <a:rPr lang="nn-NO" dirty="0"/>
              <a:t>Klikk for å leggje til </a:t>
            </a:r>
            <a:r>
              <a:rPr lang="nn-NO"/>
              <a:t>ein tittel</a:t>
            </a:r>
            <a:endParaRPr lang="nn-NO" dirty="0"/>
          </a:p>
        </p:txBody>
      </p:sp>
      <p:sp>
        <p:nvSpPr>
          <p:cNvPr id="3" name="Undertittel 2"/>
          <p:cNvSpPr>
            <a:spLocks noGrp="1"/>
          </p:cNvSpPr>
          <p:nvPr>
            <p:ph type="subTitle" idx="1" hasCustomPrompt="1"/>
          </p:nvPr>
        </p:nvSpPr>
        <p:spPr>
          <a:xfrm>
            <a:off x="1143000" y="2848487"/>
            <a:ext cx="6858000" cy="589476"/>
          </a:xfrm>
        </p:spPr>
        <p:txBody>
          <a:bodyPr>
            <a:normAutofit/>
          </a:bodyPr>
          <a:lstStyle>
            <a:lvl1pPr marL="0" indent="0" algn="ctr">
              <a:spcBef>
                <a:spcPts val="0"/>
              </a:spcBef>
              <a:buNone/>
              <a:defRPr sz="1600" b="1">
                <a:solidFill>
                  <a:schemeClr val="l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n-NO" baseline="0"/>
              <a:t>Klikk for å leggje til ein undertittel</a:t>
            </a:r>
            <a:endParaRPr lang="nn-NO" dirty="0"/>
          </a:p>
        </p:txBody>
      </p:sp>
      <p:pic>
        <p:nvPicPr>
          <p:cNvPr id="9" name="Bilde 8">
            <a:extLst>
              <a:ext uri="{FF2B5EF4-FFF2-40B4-BE49-F238E27FC236}">
                <a16:creationId xmlns:a16="http://schemas.microsoft.com/office/drawing/2014/main" id="{35627A1A-62D2-42A8-ACC3-ED6BFFA3BBFE}"/>
              </a:ext>
            </a:extLst>
          </p:cNvPr>
          <p:cNvPicPr>
            <a:picLocks noChangeAspect="1"/>
          </p:cNvPicPr>
          <p:nvPr userDrawn="1"/>
        </p:nvPicPr>
        <p:blipFill>
          <a:blip r:embed="rId2"/>
          <a:stretch>
            <a:fillRect/>
          </a:stretch>
        </p:blipFill>
        <p:spPr>
          <a:xfrm>
            <a:off x="774097" y="360045"/>
            <a:ext cx="425197" cy="425197"/>
          </a:xfrm>
          <a:prstGeom prst="rect">
            <a:avLst/>
          </a:prstGeom>
        </p:spPr>
      </p:pic>
      <p:sp>
        <p:nvSpPr>
          <p:cNvPr id="8" name="TekstSylinder 7">
            <a:extLst>
              <a:ext uri="{FF2B5EF4-FFF2-40B4-BE49-F238E27FC236}">
                <a16:creationId xmlns:a16="http://schemas.microsoft.com/office/drawing/2014/main" id="{CBC08FEA-29FA-4633-9EE6-4D5DF453B752}"/>
              </a:ext>
            </a:extLst>
          </p:cNvPr>
          <p:cNvSpPr txBox="1"/>
          <p:nvPr userDrawn="1"/>
        </p:nvSpPr>
        <p:spPr>
          <a:xfrm>
            <a:off x="1706837" y="424417"/>
            <a:ext cx="4116332" cy="307777"/>
          </a:xfrm>
          <a:prstGeom prst="rect">
            <a:avLst/>
          </a:prstGeom>
          <a:noFill/>
        </p:spPr>
        <p:txBody>
          <a:bodyPr wrap="square" rtlCol="0">
            <a:spAutoFit/>
          </a:bodyPr>
          <a:lstStyle/>
          <a:p>
            <a:r>
              <a:rPr lang="nn-NO" sz="1400" b="1"/>
              <a:t>Det matematisk-naturvitenskapelige fakultet</a:t>
            </a:r>
            <a:endParaRPr lang="nn-NO" sz="1400" b="1" dirty="0"/>
          </a:p>
        </p:txBody>
      </p:sp>
      <p:grpSp>
        <p:nvGrpSpPr>
          <p:cNvPr id="11" name="Group 4">
            <a:extLst>
              <a:ext uri="{FF2B5EF4-FFF2-40B4-BE49-F238E27FC236}">
                <a16:creationId xmlns:a16="http://schemas.microsoft.com/office/drawing/2014/main" id="{A78B141A-E1F9-4B6B-AB06-A43A9B333B69}"/>
              </a:ext>
            </a:extLst>
          </p:cNvPr>
          <p:cNvGrpSpPr>
            <a:grpSpLocks noChangeAspect="1"/>
          </p:cNvGrpSpPr>
          <p:nvPr userDrawn="1"/>
        </p:nvGrpSpPr>
        <p:grpSpPr bwMode="auto">
          <a:xfrm>
            <a:off x="1312070" y="512362"/>
            <a:ext cx="439200" cy="136098"/>
            <a:chOff x="699" y="-168"/>
            <a:chExt cx="810" cy="251"/>
          </a:xfrm>
        </p:grpSpPr>
        <p:sp>
          <p:nvSpPr>
            <p:cNvPr id="12" name="Freeform 5">
              <a:extLst>
                <a:ext uri="{FF2B5EF4-FFF2-40B4-BE49-F238E27FC236}">
                  <a16:creationId xmlns:a16="http://schemas.microsoft.com/office/drawing/2014/main" id="{B3F472EC-14D5-4FFE-9D7A-766A00F73673}"/>
                </a:ext>
              </a:extLst>
            </p:cNvPr>
            <p:cNvSpPr>
              <a:spLocks/>
            </p:cNvSpPr>
            <p:nvPr userDrawn="1"/>
          </p:nvSpPr>
          <p:spPr bwMode="auto">
            <a:xfrm>
              <a:off x="1400" y="-164"/>
              <a:ext cx="109" cy="111"/>
            </a:xfrm>
            <a:custGeom>
              <a:avLst/>
              <a:gdLst>
                <a:gd name="T0" fmla="*/ 52 w 53"/>
                <a:gd name="T1" fmla="*/ 20 h 53"/>
                <a:gd name="T2" fmla="*/ 53 w 53"/>
                <a:gd name="T3" fmla="*/ 26 h 53"/>
                <a:gd name="T4" fmla="*/ 26 w 53"/>
                <a:gd name="T5" fmla="*/ 53 h 53"/>
                <a:gd name="T6" fmla="*/ 0 w 53"/>
                <a:gd name="T7" fmla="*/ 26 h 53"/>
                <a:gd name="T8" fmla="*/ 26 w 53"/>
                <a:gd name="T9" fmla="*/ 0 h 53"/>
                <a:gd name="T10" fmla="*/ 52 w 53"/>
                <a:gd name="T11" fmla="*/ 20 h 53"/>
              </a:gdLst>
              <a:ahLst/>
              <a:cxnLst>
                <a:cxn ang="0">
                  <a:pos x="T0" y="T1"/>
                </a:cxn>
                <a:cxn ang="0">
                  <a:pos x="T2" y="T3"/>
                </a:cxn>
                <a:cxn ang="0">
                  <a:pos x="T4" y="T5"/>
                </a:cxn>
                <a:cxn ang="0">
                  <a:pos x="T6" y="T7"/>
                </a:cxn>
                <a:cxn ang="0">
                  <a:pos x="T8" y="T9"/>
                </a:cxn>
                <a:cxn ang="0">
                  <a:pos x="T10" y="T11"/>
                </a:cxn>
              </a:cxnLst>
              <a:rect l="0" t="0" r="r" b="b"/>
              <a:pathLst>
                <a:path w="53" h="53">
                  <a:moveTo>
                    <a:pt x="52" y="20"/>
                  </a:moveTo>
                  <a:cubicBezTo>
                    <a:pt x="53" y="22"/>
                    <a:pt x="53" y="24"/>
                    <a:pt x="53" y="26"/>
                  </a:cubicBezTo>
                  <a:cubicBezTo>
                    <a:pt x="53" y="41"/>
                    <a:pt x="41" y="53"/>
                    <a:pt x="26" y="53"/>
                  </a:cubicBezTo>
                  <a:cubicBezTo>
                    <a:pt x="12" y="53"/>
                    <a:pt x="0" y="41"/>
                    <a:pt x="0" y="26"/>
                  </a:cubicBezTo>
                  <a:cubicBezTo>
                    <a:pt x="0" y="11"/>
                    <a:pt x="12" y="0"/>
                    <a:pt x="26" y="0"/>
                  </a:cubicBezTo>
                  <a:cubicBezTo>
                    <a:pt x="39" y="0"/>
                    <a:pt x="50" y="8"/>
                    <a:pt x="52" y="20"/>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 name="Freeform 6">
              <a:extLst>
                <a:ext uri="{FF2B5EF4-FFF2-40B4-BE49-F238E27FC236}">
                  <a16:creationId xmlns:a16="http://schemas.microsoft.com/office/drawing/2014/main" id="{A60137B8-8336-444A-8450-141A9D337796}"/>
                </a:ext>
              </a:extLst>
            </p:cNvPr>
            <p:cNvSpPr>
              <a:spLocks/>
            </p:cNvSpPr>
            <p:nvPr userDrawn="1"/>
          </p:nvSpPr>
          <p:spPr bwMode="auto">
            <a:xfrm>
              <a:off x="1400" y="-30"/>
              <a:ext cx="109" cy="111"/>
            </a:xfrm>
            <a:custGeom>
              <a:avLst/>
              <a:gdLst>
                <a:gd name="T0" fmla="*/ 52 w 53"/>
                <a:gd name="T1" fmla="*/ 21 h 53"/>
                <a:gd name="T2" fmla="*/ 53 w 53"/>
                <a:gd name="T3" fmla="*/ 27 h 53"/>
                <a:gd name="T4" fmla="*/ 26 w 53"/>
                <a:gd name="T5" fmla="*/ 53 h 53"/>
                <a:gd name="T6" fmla="*/ 0 w 53"/>
                <a:gd name="T7" fmla="*/ 27 h 53"/>
                <a:gd name="T8" fmla="*/ 26 w 53"/>
                <a:gd name="T9" fmla="*/ 0 h 53"/>
                <a:gd name="T10" fmla="*/ 52 w 53"/>
                <a:gd name="T11" fmla="*/ 21 h 53"/>
              </a:gdLst>
              <a:ahLst/>
              <a:cxnLst>
                <a:cxn ang="0">
                  <a:pos x="T0" y="T1"/>
                </a:cxn>
                <a:cxn ang="0">
                  <a:pos x="T2" y="T3"/>
                </a:cxn>
                <a:cxn ang="0">
                  <a:pos x="T4" y="T5"/>
                </a:cxn>
                <a:cxn ang="0">
                  <a:pos x="T6" y="T7"/>
                </a:cxn>
                <a:cxn ang="0">
                  <a:pos x="T8" y="T9"/>
                </a:cxn>
                <a:cxn ang="0">
                  <a:pos x="T10" y="T11"/>
                </a:cxn>
              </a:cxnLst>
              <a:rect l="0" t="0" r="r" b="b"/>
              <a:pathLst>
                <a:path w="53" h="53">
                  <a:moveTo>
                    <a:pt x="52" y="21"/>
                  </a:moveTo>
                  <a:cubicBezTo>
                    <a:pt x="53" y="23"/>
                    <a:pt x="53" y="25"/>
                    <a:pt x="53" y="27"/>
                  </a:cubicBezTo>
                  <a:cubicBezTo>
                    <a:pt x="53" y="42"/>
                    <a:pt x="41" y="53"/>
                    <a:pt x="26" y="53"/>
                  </a:cubicBezTo>
                  <a:cubicBezTo>
                    <a:pt x="12" y="53"/>
                    <a:pt x="0" y="42"/>
                    <a:pt x="0" y="27"/>
                  </a:cubicBezTo>
                  <a:cubicBezTo>
                    <a:pt x="0" y="12"/>
                    <a:pt x="12" y="0"/>
                    <a:pt x="26" y="0"/>
                  </a:cubicBezTo>
                  <a:cubicBezTo>
                    <a:pt x="39" y="0"/>
                    <a:pt x="50" y="9"/>
                    <a:pt x="52" y="21"/>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4" name="Freeform 7">
              <a:extLst>
                <a:ext uri="{FF2B5EF4-FFF2-40B4-BE49-F238E27FC236}">
                  <a16:creationId xmlns:a16="http://schemas.microsoft.com/office/drawing/2014/main" id="{65B1F1AD-9372-40BA-B71A-E501F11B84D0}"/>
                </a:ext>
              </a:extLst>
            </p:cNvPr>
            <p:cNvSpPr>
              <a:spLocks/>
            </p:cNvSpPr>
            <p:nvPr userDrawn="1"/>
          </p:nvSpPr>
          <p:spPr bwMode="auto">
            <a:xfrm>
              <a:off x="699" y="-164"/>
              <a:ext cx="243" cy="247"/>
            </a:xfrm>
            <a:custGeom>
              <a:avLst/>
              <a:gdLst>
                <a:gd name="T0" fmla="*/ 105 w 118"/>
                <a:gd name="T1" fmla="*/ 75 h 118"/>
                <a:gd name="T2" fmla="*/ 102 w 118"/>
                <a:gd name="T3" fmla="*/ 95 h 118"/>
                <a:gd name="T4" fmla="*/ 93 w 118"/>
                <a:gd name="T5" fmla="*/ 108 h 118"/>
                <a:gd name="T6" fmla="*/ 79 w 118"/>
                <a:gd name="T7" fmla="*/ 115 h 118"/>
                <a:gd name="T8" fmla="*/ 59 w 118"/>
                <a:gd name="T9" fmla="*/ 118 h 118"/>
                <a:gd name="T10" fmla="*/ 40 w 118"/>
                <a:gd name="T11" fmla="*/ 115 h 118"/>
                <a:gd name="T12" fmla="*/ 26 w 118"/>
                <a:gd name="T13" fmla="*/ 108 h 118"/>
                <a:gd name="T14" fmla="*/ 17 w 118"/>
                <a:gd name="T15" fmla="*/ 95 h 118"/>
                <a:gd name="T16" fmla="*/ 13 w 118"/>
                <a:gd name="T17" fmla="*/ 76 h 118"/>
                <a:gd name="T18" fmla="*/ 13 w 118"/>
                <a:gd name="T19" fmla="*/ 8 h 118"/>
                <a:gd name="T20" fmla="*/ 0 w 118"/>
                <a:gd name="T21" fmla="*/ 5 h 118"/>
                <a:gd name="T22" fmla="*/ 0 w 118"/>
                <a:gd name="T23" fmla="*/ 0 h 118"/>
                <a:gd name="T24" fmla="*/ 41 w 118"/>
                <a:gd name="T25" fmla="*/ 0 h 118"/>
                <a:gd name="T26" fmla="*/ 41 w 118"/>
                <a:gd name="T27" fmla="*/ 5 h 118"/>
                <a:gd name="T28" fmla="*/ 28 w 118"/>
                <a:gd name="T29" fmla="*/ 8 h 118"/>
                <a:gd name="T30" fmla="*/ 28 w 118"/>
                <a:gd name="T31" fmla="*/ 81 h 118"/>
                <a:gd name="T32" fmla="*/ 36 w 118"/>
                <a:gd name="T33" fmla="*/ 103 h 118"/>
                <a:gd name="T34" fmla="*/ 62 w 118"/>
                <a:gd name="T35" fmla="*/ 111 h 118"/>
                <a:gd name="T36" fmla="*/ 87 w 118"/>
                <a:gd name="T37" fmla="*/ 103 h 118"/>
                <a:gd name="T38" fmla="*/ 95 w 118"/>
                <a:gd name="T39" fmla="*/ 77 h 118"/>
                <a:gd name="T40" fmla="*/ 95 w 118"/>
                <a:gd name="T41" fmla="*/ 8 h 118"/>
                <a:gd name="T42" fmla="*/ 82 w 118"/>
                <a:gd name="T43" fmla="*/ 5 h 118"/>
                <a:gd name="T44" fmla="*/ 82 w 118"/>
                <a:gd name="T45" fmla="*/ 0 h 118"/>
                <a:gd name="T46" fmla="*/ 118 w 118"/>
                <a:gd name="T47" fmla="*/ 0 h 118"/>
                <a:gd name="T48" fmla="*/ 118 w 118"/>
                <a:gd name="T49" fmla="*/ 5 h 118"/>
                <a:gd name="T50" fmla="*/ 105 w 118"/>
                <a:gd name="T51" fmla="*/ 8 h 118"/>
                <a:gd name="T52" fmla="*/ 105 w 118"/>
                <a:gd name="T53" fmla="*/ 7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118">
                  <a:moveTo>
                    <a:pt x="105" y="75"/>
                  </a:moveTo>
                  <a:cubicBezTo>
                    <a:pt x="105" y="82"/>
                    <a:pt x="104" y="89"/>
                    <a:pt x="102" y="95"/>
                  </a:cubicBezTo>
                  <a:cubicBezTo>
                    <a:pt x="100" y="100"/>
                    <a:pt x="97" y="105"/>
                    <a:pt x="93" y="108"/>
                  </a:cubicBezTo>
                  <a:cubicBezTo>
                    <a:pt x="90" y="111"/>
                    <a:pt x="85" y="114"/>
                    <a:pt x="79" y="115"/>
                  </a:cubicBezTo>
                  <a:cubicBezTo>
                    <a:pt x="73" y="117"/>
                    <a:pt x="66" y="118"/>
                    <a:pt x="59" y="118"/>
                  </a:cubicBezTo>
                  <a:cubicBezTo>
                    <a:pt x="52" y="118"/>
                    <a:pt x="46" y="117"/>
                    <a:pt x="40" y="115"/>
                  </a:cubicBezTo>
                  <a:cubicBezTo>
                    <a:pt x="35" y="114"/>
                    <a:pt x="30" y="112"/>
                    <a:pt x="26" y="108"/>
                  </a:cubicBezTo>
                  <a:cubicBezTo>
                    <a:pt x="22" y="105"/>
                    <a:pt x="19" y="101"/>
                    <a:pt x="17" y="95"/>
                  </a:cubicBezTo>
                  <a:cubicBezTo>
                    <a:pt x="14" y="90"/>
                    <a:pt x="13" y="84"/>
                    <a:pt x="13" y="76"/>
                  </a:cubicBezTo>
                  <a:cubicBezTo>
                    <a:pt x="13" y="8"/>
                    <a:pt x="13" y="8"/>
                    <a:pt x="13" y="8"/>
                  </a:cubicBezTo>
                  <a:cubicBezTo>
                    <a:pt x="0" y="5"/>
                    <a:pt x="0" y="5"/>
                    <a:pt x="0" y="5"/>
                  </a:cubicBezTo>
                  <a:cubicBezTo>
                    <a:pt x="0" y="0"/>
                    <a:pt x="0" y="0"/>
                    <a:pt x="0" y="0"/>
                  </a:cubicBezTo>
                  <a:cubicBezTo>
                    <a:pt x="41" y="0"/>
                    <a:pt x="41" y="0"/>
                    <a:pt x="41" y="0"/>
                  </a:cubicBezTo>
                  <a:cubicBezTo>
                    <a:pt x="41" y="5"/>
                    <a:pt x="41" y="5"/>
                    <a:pt x="41" y="5"/>
                  </a:cubicBezTo>
                  <a:cubicBezTo>
                    <a:pt x="28" y="8"/>
                    <a:pt x="28" y="8"/>
                    <a:pt x="28" y="8"/>
                  </a:cubicBezTo>
                  <a:cubicBezTo>
                    <a:pt x="28" y="81"/>
                    <a:pt x="28" y="81"/>
                    <a:pt x="28" y="81"/>
                  </a:cubicBezTo>
                  <a:cubicBezTo>
                    <a:pt x="28" y="91"/>
                    <a:pt x="31" y="98"/>
                    <a:pt x="36" y="103"/>
                  </a:cubicBezTo>
                  <a:cubicBezTo>
                    <a:pt x="42" y="108"/>
                    <a:pt x="51" y="111"/>
                    <a:pt x="62" y="111"/>
                  </a:cubicBezTo>
                  <a:cubicBezTo>
                    <a:pt x="73" y="111"/>
                    <a:pt x="82" y="108"/>
                    <a:pt x="87" y="103"/>
                  </a:cubicBezTo>
                  <a:cubicBezTo>
                    <a:pt x="92" y="97"/>
                    <a:pt x="95" y="89"/>
                    <a:pt x="95" y="77"/>
                  </a:cubicBezTo>
                  <a:cubicBezTo>
                    <a:pt x="95" y="8"/>
                    <a:pt x="95" y="8"/>
                    <a:pt x="95" y="8"/>
                  </a:cubicBezTo>
                  <a:cubicBezTo>
                    <a:pt x="82" y="5"/>
                    <a:pt x="82" y="5"/>
                    <a:pt x="82" y="5"/>
                  </a:cubicBezTo>
                  <a:cubicBezTo>
                    <a:pt x="82" y="0"/>
                    <a:pt x="82" y="0"/>
                    <a:pt x="82" y="0"/>
                  </a:cubicBezTo>
                  <a:cubicBezTo>
                    <a:pt x="118" y="0"/>
                    <a:pt x="118" y="0"/>
                    <a:pt x="118" y="0"/>
                  </a:cubicBezTo>
                  <a:cubicBezTo>
                    <a:pt x="118" y="5"/>
                    <a:pt x="118" y="5"/>
                    <a:pt x="118" y="5"/>
                  </a:cubicBezTo>
                  <a:cubicBezTo>
                    <a:pt x="105" y="8"/>
                    <a:pt x="105" y="8"/>
                    <a:pt x="105" y="8"/>
                  </a:cubicBezTo>
                  <a:lnTo>
                    <a:pt x="105" y="7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5" name="Freeform 8">
              <a:extLst>
                <a:ext uri="{FF2B5EF4-FFF2-40B4-BE49-F238E27FC236}">
                  <a16:creationId xmlns:a16="http://schemas.microsoft.com/office/drawing/2014/main" id="{0F9CDD28-40F9-4656-8D6C-8B93880DF956}"/>
                </a:ext>
              </a:extLst>
            </p:cNvPr>
            <p:cNvSpPr>
              <a:spLocks/>
            </p:cNvSpPr>
            <p:nvPr userDrawn="1"/>
          </p:nvSpPr>
          <p:spPr bwMode="auto">
            <a:xfrm>
              <a:off x="964" y="-99"/>
              <a:ext cx="80" cy="178"/>
            </a:xfrm>
            <a:custGeom>
              <a:avLst/>
              <a:gdLst>
                <a:gd name="T0" fmla="*/ 52 w 80"/>
                <a:gd name="T1" fmla="*/ 29 h 178"/>
                <a:gd name="T2" fmla="*/ 52 w 80"/>
                <a:gd name="T3" fmla="*/ 161 h 178"/>
                <a:gd name="T4" fmla="*/ 80 w 80"/>
                <a:gd name="T5" fmla="*/ 167 h 178"/>
                <a:gd name="T6" fmla="*/ 80 w 80"/>
                <a:gd name="T7" fmla="*/ 178 h 178"/>
                <a:gd name="T8" fmla="*/ 0 w 80"/>
                <a:gd name="T9" fmla="*/ 178 h 178"/>
                <a:gd name="T10" fmla="*/ 0 w 80"/>
                <a:gd name="T11" fmla="*/ 167 h 178"/>
                <a:gd name="T12" fmla="*/ 27 w 80"/>
                <a:gd name="T13" fmla="*/ 161 h 178"/>
                <a:gd name="T14" fmla="*/ 27 w 80"/>
                <a:gd name="T15" fmla="*/ 25 h 178"/>
                <a:gd name="T16" fmla="*/ 0 w 80"/>
                <a:gd name="T17" fmla="*/ 15 h 178"/>
                <a:gd name="T18" fmla="*/ 0 w 80"/>
                <a:gd name="T19" fmla="*/ 11 h 178"/>
                <a:gd name="T20" fmla="*/ 52 w 80"/>
                <a:gd name="T21" fmla="*/ 0 h 178"/>
                <a:gd name="T22" fmla="*/ 54 w 80"/>
                <a:gd name="T23" fmla="*/ 2 h 178"/>
                <a:gd name="T24" fmla="*/ 52 w 80"/>
                <a:gd name="T25" fmla="*/ 2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178">
                  <a:moveTo>
                    <a:pt x="52" y="29"/>
                  </a:moveTo>
                  <a:lnTo>
                    <a:pt x="52" y="161"/>
                  </a:lnTo>
                  <a:lnTo>
                    <a:pt x="80" y="167"/>
                  </a:lnTo>
                  <a:lnTo>
                    <a:pt x="80" y="178"/>
                  </a:lnTo>
                  <a:lnTo>
                    <a:pt x="0" y="178"/>
                  </a:lnTo>
                  <a:lnTo>
                    <a:pt x="0" y="167"/>
                  </a:lnTo>
                  <a:lnTo>
                    <a:pt x="27" y="161"/>
                  </a:lnTo>
                  <a:lnTo>
                    <a:pt x="27" y="25"/>
                  </a:lnTo>
                  <a:lnTo>
                    <a:pt x="0" y="15"/>
                  </a:lnTo>
                  <a:lnTo>
                    <a:pt x="0" y="11"/>
                  </a:lnTo>
                  <a:lnTo>
                    <a:pt x="52" y="0"/>
                  </a:lnTo>
                  <a:lnTo>
                    <a:pt x="54" y="2"/>
                  </a:lnTo>
                  <a:lnTo>
                    <a:pt x="52" y="2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6" name="Freeform 9">
              <a:extLst>
                <a:ext uri="{FF2B5EF4-FFF2-40B4-BE49-F238E27FC236}">
                  <a16:creationId xmlns:a16="http://schemas.microsoft.com/office/drawing/2014/main" id="{50472E25-ADE3-410A-85EF-F10FB0955F70}"/>
                </a:ext>
              </a:extLst>
            </p:cNvPr>
            <p:cNvSpPr>
              <a:spLocks noEditPoints="1"/>
            </p:cNvSpPr>
            <p:nvPr userDrawn="1"/>
          </p:nvSpPr>
          <p:spPr bwMode="auto">
            <a:xfrm>
              <a:off x="1075" y="-168"/>
              <a:ext cx="222" cy="251"/>
            </a:xfrm>
            <a:custGeom>
              <a:avLst/>
              <a:gdLst>
                <a:gd name="T0" fmla="*/ 94 w 108"/>
                <a:gd name="T1" fmla="*/ 104 h 120"/>
                <a:gd name="T2" fmla="*/ 53 w 108"/>
                <a:gd name="T3" fmla="*/ 120 h 120"/>
                <a:gd name="T4" fmla="*/ 14 w 108"/>
                <a:gd name="T5" fmla="*/ 105 h 120"/>
                <a:gd name="T6" fmla="*/ 0 w 108"/>
                <a:gd name="T7" fmla="*/ 61 h 120"/>
                <a:gd name="T8" fmla="*/ 4 w 108"/>
                <a:gd name="T9" fmla="*/ 35 h 120"/>
                <a:gd name="T10" fmla="*/ 15 w 108"/>
                <a:gd name="T11" fmla="*/ 16 h 120"/>
                <a:gd name="T12" fmla="*/ 32 w 108"/>
                <a:gd name="T13" fmla="*/ 4 h 120"/>
                <a:gd name="T14" fmla="*/ 54 w 108"/>
                <a:gd name="T15" fmla="*/ 0 h 120"/>
                <a:gd name="T16" fmla="*/ 77 w 108"/>
                <a:gd name="T17" fmla="*/ 4 h 120"/>
                <a:gd name="T18" fmla="*/ 94 w 108"/>
                <a:gd name="T19" fmla="*/ 16 h 120"/>
                <a:gd name="T20" fmla="*/ 104 w 108"/>
                <a:gd name="T21" fmla="*/ 34 h 120"/>
                <a:gd name="T22" fmla="*/ 108 w 108"/>
                <a:gd name="T23" fmla="*/ 60 h 120"/>
                <a:gd name="T24" fmla="*/ 94 w 108"/>
                <a:gd name="T25" fmla="*/ 104 h 120"/>
                <a:gd name="T26" fmla="*/ 82 w 108"/>
                <a:gd name="T27" fmla="*/ 20 h 120"/>
                <a:gd name="T28" fmla="*/ 54 w 108"/>
                <a:gd name="T29" fmla="*/ 7 h 120"/>
                <a:gd name="T30" fmla="*/ 26 w 108"/>
                <a:gd name="T31" fmla="*/ 20 h 120"/>
                <a:gd name="T32" fmla="*/ 16 w 108"/>
                <a:gd name="T33" fmla="*/ 60 h 120"/>
                <a:gd name="T34" fmla="*/ 26 w 108"/>
                <a:gd name="T35" fmla="*/ 100 h 120"/>
                <a:gd name="T36" fmla="*/ 54 w 108"/>
                <a:gd name="T37" fmla="*/ 113 h 120"/>
                <a:gd name="T38" fmla="*/ 82 w 108"/>
                <a:gd name="T39" fmla="*/ 100 h 120"/>
                <a:gd name="T40" fmla="*/ 92 w 108"/>
                <a:gd name="T41" fmla="*/ 61 h 120"/>
                <a:gd name="T42" fmla="*/ 82 w 108"/>
                <a:gd name="T43" fmla="*/ 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20">
                  <a:moveTo>
                    <a:pt x="94" y="104"/>
                  </a:moveTo>
                  <a:cubicBezTo>
                    <a:pt x="84" y="115"/>
                    <a:pt x="71" y="120"/>
                    <a:pt x="53" y="120"/>
                  </a:cubicBezTo>
                  <a:cubicBezTo>
                    <a:pt x="36" y="120"/>
                    <a:pt x="23" y="115"/>
                    <a:pt x="14" y="105"/>
                  </a:cubicBezTo>
                  <a:cubicBezTo>
                    <a:pt x="5" y="95"/>
                    <a:pt x="0" y="80"/>
                    <a:pt x="0" y="61"/>
                  </a:cubicBezTo>
                  <a:cubicBezTo>
                    <a:pt x="0" y="51"/>
                    <a:pt x="1" y="42"/>
                    <a:pt x="4" y="35"/>
                  </a:cubicBezTo>
                  <a:cubicBezTo>
                    <a:pt x="6" y="27"/>
                    <a:pt x="10" y="21"/>
                    <a:pt x="15" y="16"/>
                  </a:cubicBezTo>
                  <a:cubicBezTo>
                    <a:pt x="19" y="11"/>
                    <a:pt x="25" y="7"/>
                    <a:pt x="32" y="4"/>
                  </a:cubicBezTo>
                  <a:cubicBezTo>
                    <a:pt x="39" y="2"/>
                    <a:pt x="46" y="0"/>
                    <a:pt x="54" y="0"/>
                  </a:cubicBezTo>
                  <a:cubicBezTo>
                    <a:pt x="63" y="0"/>
                    <a:pt x="70" y="2"/>
                    <a:pt x="77" y="4"/>
                  </a:cubicBezTo>
                  <a:cubicBezTo>
                    <a:pt x="84" y="7"/>
                    <a:pt x="89" y="11"/>
                    <a:pt x="94" y="16"/>
                  </a:cubicBezTo>
                  <a:cubicBezTo>
                    <a:pt x="98" y="21"/>
                    <a:pt x="102" y="27"/>
                    <a:pt x="104" y="34"/>
                  </a:cubicBezTo>
                  <a:cubicBezTo>
                    <a:pt x="107" y="41"/>
                    <a:pt x="108" y="50"/>
                    <a:pt x="108" y="60"/>
                  </a:cubicBezTo>
                  <a:cubicBezTo>
                    <a:pt x="108" y="79"/>
                    <a:pt x="103" y="94"/>
                    <a:pt x="94" y="104"/>
                  </a:cubicBezTo>
                  <a:close/>
                  <a:moveTo>
                    <a:pt x="82" y="20"/>
                  </a:moveTo>
                  <a:cubicBezTo>
                    <a:pt x="75" y="12"/>
                    <a:pt x="66" y="7"/>
                    <a:pt x="54" y="7"/>
                  </a:cubicBezTo>
                  <a:cubicBezTo>
                    <a:pt x="42" y="7"/>
                    <a:pt x="33" y="12"/>
                    <a:pt x="26" y="20"/>
                  </a:cubicBezTo>
                  <a:cubicBezTo>
                    <a:pt x="19" y="28"/>
                    <a:pt x="16" y="42"/>
                    <a:pt x="16" y="60"/>
                  </a:cubicBezTo>
                  <a:cubicBezTo>
                    <a:pt x="16" y="78"/>
                    <a:pt x="19" y="91"/>
                    <a:pt x="26" y="100"/>
                  </a:cubicBezTo>
                  <a:cubicBezTo>
                    <a:pt x="32" y="108"/>
                    <a:pt x="42" y="113"/>
                    <a:pt x="54" y="113"/>
                  </a:cubicBezTo>
                  <a:cubicBezTo>
                    <a:pt x="66" y="113"/>
                    <a:pt x="75" y="109"/>
                    <a:pt x="82" y="100"/>
                  </a:cubicBezTo>
                  <a:cubicBezTo>
                    <a:pt x="89" y="92"/>
                    <a:pt x="92" y="78"/>
                    <a:pt x="92" y="61"/>
                  </a:cubicBezTo>
                  <a:cubicBezTo>
                    <a:pt x="92" y="42"/>
                    <a:pt x="89" y="29"/>
                    <a:pt x="82" y="2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7" name="Freeform 10">
              <a:extLst>
                <a:ext uri="{FF2B5EF4-FFF2-40B4-BE49-F238E27FC236}">
                  <a16:creationId xmlns:a16="http://schemas.microsoft.com/office/drawing/2014/main" id="{0B20A05F-2A56-4823-9122-8B62D8BADD26}"/>
                </a:ext>
              </a:extLst>
            </p:cNvPr>
            <p:cNvSpPr>
              <a:spLocks/>
            </p:cNvSpPr>
            <p:nvPr userDrawn="1"/>
          </p:nvSpPr>
          <p:spPr bwMode="auto">
            <a:xfrm>
              <a:off x="987" y="-166"/>
              <a:ext cx="35" cy="36"/>
            </a:xfrm>
            <a:custGeom>
              <a:avLst/>
              <a:gdLst>
                <a:gd name="T0" fmla="*/ 0 w 17"/>
                <a:gd name="T1" fmla="*/ 8 h 17"/>
                <a:gd name="T2" fmla="*/ 2 w 17"/>
                <a:gd name="T3" fmla="*/ 14 h 17"/>
                <a:gd name="T4" fmla="*/ 8 w 17"/>
                <a:gd name="T5" fmla="*/ 17 h 17"/>
                <a:gd name="T6" fmla="*/ 14 w 17"/>
                <a:gd name="T7" fmla="*/ 14 h 17"/>
                <a:gd name="T8" fmla="*/ 17 w 17"/>
                <a:gd name="T9" fmla="*/ 8 h 17"/>
                <a:gd name="T10" fmla="*/ 14 w 17"/>
                <a:gd name="T11" fmla="*/ 2 h 17"/>
                <a:gd name="T12" fmla="*/ 8 w 17"/>
                <a:gd name="T13" fmla="*/ 0 h 17"/>
                <a:gd name="T14" fmla="*/ 2 w 17"/>
                <a:gd name="T15" fmla="*/ 2 h 17"/>
                <a:gd name="T16" fmla="*/ 0 w 17"/>
                <a:gd name="T1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0" y="8"/>
                  </a:moveTo>
                  <a:cubicBezTo>
                    <a:pt x="0" y="11"/>
                    <a:pt x="1" y="13"/>
                    <a:pt x="2" y="14"/>
                  </a:cubicBezTo>
                  <a:cubicBezTo>
                    <a:pt x="4" y="16"/>
                    <a:pt x="6" y="17"/>
                    <a:pt x="8" y="17"/>
                  </a:cubicBezTo>
                  <a:cubicBezTo>
                    <a:pt x="11" y="17"/>
                    <a:pt x="13" y="16"/>
                    <a:pt x="14" y="14"/>
                  </a:cubicBezTo>
                  <a:cubicBezTo>
                    <a:pt x="16" y="13"/>
                    <a:pt x="17" y="11"/>
                    <a:pt x="17" y="8"/>
                  </a:cubicBezTo>
                  <a:cubicBezTo>
                    <a:pt x="17" y="6"/>
                    <a:pt x="16" y="4"/>
                    <a:pt x="14" y="2"/>
                  </a:cubicBezTo>
                  <a:cubicBezTo>
                    <a:pt x="13" y="0"/>
                    <a:pt x="11" y="0"/>
                    <a:pt x="8" y="0"/>
                  </a:cubicBezTo>
                  <a:cubicBezTo>
                    <a:pt x="6" y="0"/>
                    <a:pt x="4" y="0"/>
                    <a:pt x="2" y="2"/>
                  </a:cubicBezTo>
                  <a:cubicBezTo>
                    <a:pt x="1" y="4"/>
                    <a:pt x="0" y="6"/>
                    <a:pt x="0" y="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sp>
        <p:nvSpPr>
          <p:cNvPr id="19" name="Ellipse 18">
            <a:extLst>
              <a:ext uri="{FF2B5EF4-FFF2-40B4-BE49-F238E27FC236}">
                <a16:creationId xmlns:a16="http://schemas.microsoft.com/office/drawing/2014/main" id="{6AFCA1C8-BACB-4544-8D6F-E9DED43E23B9}"/>
              </a:ext>
            </a:extLst>
          </p:cNvPr>
          <p:cNvSpPr>
            <a:spLocks noChangeAspect="1"/>
          </p:cNvSpPr>
          <p:nvPr userDrawn="1"/>
        </p:nvSpPr>
        <p:spPr>
          <a:xfrm>
            <a:off x="4392000" y="3315762"/>
            <a:ext cx="360000" cy="360000"/>
          </a:xfrm>
          <a:prstGeom prst="ellipse">
            <a:avLst/>
          </a:prstGeom>
          <a:solidFill>
            <a:srgbClr val="EB5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dirty="0">
              <a:solidFill>
                <a:schemeClr val="lt1"/>
              </a:solidFill>
            </a:endParaRPr>
          </a:p>
        </p:txBody>
      </p:sp>
      <p:sp>
        <p:nvSpPr>
          <p:cNvPr id="20" name="Ellipse 19">
            <a:extLst>
              <a:ext uri="{FF2B5EF4-FFF2-40B4-BE49-F238E27FC236}">
                <a16:creationId xmlns:a16="http://schemas.microsoft.com/office/drawing/2014/main" id="{814A7285-3055-4647-BC2A-C6D5A8AF103F}"/>
              </a:ext>
            </a:extLst>
          </p:cNvPr>
          <p:cNvSpPr>
            <a:spLocks noChangeAspect="1"/>
          </p:cNvSpPr>
          <p:nvPr userDrawn="1"/>
        </p:nvSpPr>
        <p:spPr>
          <a:xfrm>
            <a:off x="4392000" y="3774449"/>
            <a:ext cx="360000" cy="360000"/>
          </a:xfrm>
          <a:prstGeom prst="ellipse">
            <a:avLst/>
          </a:prstGeom>
          <a:solidFill>
            <a:srgbClr val="EB5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dirty="0">
              <a:solidFill>
                <a:schemeClr val="lt1"/>
              </a:solidFill>
            </a:endParaRPr>
          </a:p>
        </p:txBody>
      </p:sp>
    </p:spTree>
    <p:extLst>
      <p:ext uri="{BB962C8B-B14F-4D97-AF65-F5344CB8AC3E}">
        <p14:creationId xmlns:p14="http://schemas.microsoft.com/office/powerpoint/2010/main" val="33314435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side med bilde">
    <p:spTree>
      <p:nvGrpSpPr>
        <p:cNvPr id="1" name=""/>
        <p:cNvGrpSpPr/>
        <p:nvPr/>
      </p:nvGrpSpPr>
      <p:grpSpPr>
        <a:xfrm>
          <a:off x="0" y="0"/>
          <a:ext cx="0" cy="0"/>
          <a:chOff x="0" y="0"/>
          <a:chExt cx="0" cy="0"/>
        </a:xfrm>
      </p:grpSpPr>
      <p:sp>
        <p:nvSpPr>
          <p:cNvPr id="16" name="Plassholder for bilde 15">
            <a:extLst>
              <a:ext uri="{FF2B5EF4-FFF2-40B4-BE49-F238E27FC236}">
                <a16:creationId xmlns:a16="http://schemas.microsoft.com/office/drawing/2014/main" id="{21CF630B-3D3D-45F0-AFAF-5BAFF77886F0}"/>
              </a:ext>
            </a:extLst>
          </p:cNvPr>
          <p:cNvSpPr>
            <a:spLocks noGrp="1"/>
          </p:cNvSpPr>
          <p:nvPr>
            <p:ph type="pic" sz="quarter" idx="14" hasCustomPrompt="1"/>
          </p:nvPr>
        </p:nvSpPr>
        <p:spPr>
          <a:xfrm>
            <a:off x="0" y="1008126"/>
            <a:ext cx="9145143" cy="4136962"/>
          </a:xfrm>
          <a:custGeom>
            <a:avLst/>
            <a:gdLst>
              <a:gd name="connsiteX0" fmla="*/ 7461922 w 9145143"/>
              <a:gd name="connsiteY0" fmla="*/ 3078100 h 4136962"/>
              <a:gd name="connsiteX1" fmla="*/ 7380922 w 9145143"/>
              <a:gd name="connsiteY1" fmla="*/ 3159100 h 4136962"/>
              <a:gd name="connsiteX2" fmla="*/ 7461922 w 9145143"/>
              <a:gd name="connsiteY2" fmla="*/ 3240100 h 4136962"/>
              <a:gd name="connsiteX3" fmla="*/ 7542922 w 9145143"/>
              <a:gd name="connsiteY3" fmla="*/ 3159100 h 4136962"/>
              <a:gd name="connsiteX4" fmla="*/ 7461922 w 9145143"/>
              <a:gd name="connsiteY4" fmla="*/ 3078100 h 4136962"/>
              <a:gd name="connsiteX5" fmla="*/ 7461922 w 9145143"/>
              <a:gd name="connsiteY5" fmla="*/ 2880360 h 4136962"/>
              <a:gd name="connsiteX6" fmla="*/ 7380922 w 9145143"/>
              <a:gd name="connsiteY6" fmla="*/ 2961360 h 4136962"/>
              <a:gd name="connsiteX7" fmla="*/ 7461922 w 9145143"/>
              <a:gd name="connsiteY7" fmla="*/ 3042360 h 4136962"/>
              <a:gd name="connsiteX8" fmla="*/ 7542922 w 9145143"/>
              <a:gd name="connsiteY8" fmla="*/ 2961360 h 4136962"/>
              <a:gd name="connsiteX9" fmla="*/ 7461922 w 9145143"/>
              <a:gd name="connsiteY9" fmla="*/ 2880360 h 4136962"/>
              <a:gd name="connsiteX10" fmla="*/ 0 w 9145143"/>
              <a:gd name="connsiteY10" fmla="*/ 0 h 4136962"/>
              <a:gd name="connsiteX11" fmla="*/ 9145143 w 9145143"/>
              <a:gd name="connsiteY11" fmla="*/ 0 h 4136962"/>
              <a:gd name="connsiteX12" fmla="*/ 9145143 w 9145143"/>
              <a:gd name="connsiteY12" fmla="*/ 4136962 h 4136962"/>
              <a:gd name="connsiteX13" fmla="*/ 0 w 9145143"/>
              <a:gd name="connsiteY13" fmla="*/ 4136962 h 413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5143" h="4136962">
                <a:moveTo>
                  <a:pt x="7461922" y="3078100"/>
                </a:moveTo>
                <a:cubicBezTo>
                  <a:pt x="7417187" y="3078100"/>
                  <a:pt x="7380922" y="3114365"/>
                  <a:pt x="7380922" y="3159100"/>
                </a:cubicBezTo>
                <a:cubicBezTo>
                  <a:pt x="7380922" y="3203835"/>
                  <a:pt x="7417187" y="3240100"/>
                  <a:pt x="7461922" y="3240100"/>
                </a:cubicBezTo>
                <a:cubicBezTo>
                  <a:pt x="7506657" y="3240100"/>
                  <a:pt x="7542922" y="3203835"/>
                  <a:pt x="7542922" y="3159100"/>
                </a:cubicBezTo>
                <a:cubicBezTo>
                  <a:pt x="7542922" y="3114365"/>
                  <a:pt x="7506657" y="3078100"/>
                  <a:pt x="7461922" y="3078100"/>
                </a:cubicBezTo>
                <a:close/>
                <a:moveTo>
                  <a:pt x="7461922" y="2880360"/>
                </a:moveTo>
                <a:cubicBezTo>
                  <a:pt x="7417187" y="2880360"/>
                  <a:pt x="7380922" y="2916625"/>
                  <a:pt x="7380922" y="2961360"/>
                </a:cubicBezTo>
                <a:cubicBezTo>
                  <a:pt x="7380922" y="3006095"/>
                  <a:pt x="7417187" y="3042360"/>
                  <a:pt x="7461922" y="3042360"/>
                </a:cubicBezTo>
                <a:cubicBezTo>
                  <a:pt x="7506657" y="3042360"/>
                  <a:pt x="7542922" y="3006095"/>
                  <a:pt x="7542922" y="2961360"/>
                </a:cubicBezTo>
                <a:cubicBezTo>
                  <a:pt x="7542922" y="2916625"/>
                  <a:pt x="7506657" y="2880360"/>
                  <a:pt x="7461922" y="2880360"/>
                </a:cubicBezTo>
                <a:close/>
                <a:moveTo>
                  <a:pt x="0" y="0"/>
                </a:moveTo>
                <a:lnTo>
                  <a:pt x="9145143" y="0"/>
                </a:lnTo>
                <a:lnTo>
                  <a:pt x="9145143" y="4136962"/>
                </a:lnTo>
                <a:lnTo>
                  <a:pt x="0" y="4136962"/>
                </a:lnTo>
                <a:close/>
              </a:path>
            </a:pathLst>
          </a:custGeom>
          <a:solidFill>
            <a:schemeClr val="accent3"/>
          </a:solidFill>
        </p:spPr>
        <p:txBody>
          <a:bodyPr wrap="square" tIns="90000">
            <a:noAutofit/>
          </a:bodyPr>
          <a:lstStyle>
            <a:lvl1pPr marL="0" indent="0" algn="ctr">
              <a:buNone/>
              <a:defRPr sz="1000"/>
            </a:lvl1pPr>
          </a:lstStyle>
          <a:p>
            <a:r>
              <a:rPr lang="nn-NO" noProof="0" dirty="0"/>
              <a:t>Sett inn bilete via menyen «Sett inn» og knappen «Bilde» </a:t>
            </a:r>
          </a:p>
        </p:txBody>
      </p:sp>
      <p:sp>
        <p:nvSpPr>
          <p:cNvPr id="2" name="Tittel 1"/>
          <p:cNvSpPr>
            <a:spLocks noGrp="1" noChangeAspect="1"/>
          </p:cNvSpPr>
          <p:nvPr>
            <p:ph type="ctrTitle" hasCustomPrompt="1"/>
          </p:nvPr>
        </p:nvSpPr>
        <p:spPr>
          <a:xfrm>
            <a:off x="3798000" y="1396975"/>
            <a:ext cx="1548000" cy="1548000"/>
          </a:xfrm>
          <a:prstGeom prst="ellipse">
            <a:avLst/>
          </a:prstGeom>
          <a:solidFill>
            <a:schemeClr val="accent1"/>
          </a:solidFill>
        </p:spPr>
        <p:txBody>
          <a:bodyPr anchor="ctr">
            <a:normAutofit/>
          </a:bodyPr>
          <a:lstStyle>
            <a:lvl1pPr algn="ctr">
              <a:defRPr sz="3200">
                <a:solidFill>
                  <a:schemeClr val="lt1"/>
                </a:solidFill>
              </a:defRPr>
            </a:lvl1pPr>
          </a:lstStyle>
          <a:p>
            <a:r>
              <a:rPr lang="nn-NO" noProof="0" dirty="0"/>
              <a:t>Tittel</a:t>
            </a:r>
          </a:p>
        </p:txBody>
      </p:sp>
      <p:sp>
        <p:nvSpPr>
          <p:cNvPr id="3" name="Undertittel 2"/>
          <p:cNvSpPr>
            <a:spLocks noGrp="1" noChangeAspect="1"/>
          </p:cNvSpPr>
          <p:nvPr>
            <p:ph type="subTitle" idx="1" hasCustomPrompt="1"/>
          </p:nvPr>
        </p:nvSpPr>
        <p:spPr>
          <a:xfrm>
            <a:off x="3798000" y="3150394"/>
            <a:ext cx="1548000" cy="1548000"/>
          </a:xfrm>
          <a:prstGeom prst="ellipse">
            <a:avLst/>
          </a:prstGeom>
          <a:solidFill>
            <a:schemeClr val="accent1"/>
          </a:solidFill>
        </p:spPr>
        <p:txBody>
          <a:bodyPr anchor="ctr">
            <a:normAutofit/>
          </a:bodyPr>
          <a:lstStyle>
            <a:lvl1pPr marL="0" indent="0" algn="ctr">
              <a:spcBef>
                <a:spcPts val="0"/>
              </a:spcBef>
              <a:buNone/>
              <a:defRPr sz="1600" b="1">
                <a:solidFill>
                  <a:schemeClr val="l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n-NO" noProof="0" dirty="0"/>
              <a:t>Undertittel</a:t>
            </a:r>
          </a:p>
        </p:txBody>
      </p:sp>
      <p:sp>
        <p:nvSpPr>
          <p:cNvPr id="11" name="Plassholder for tekst 9">
            <a:extLst>
              <a:ext uri="{FF2B5EF4-FFF2-40B4-BE49-F238E27FC236}">
                <a16:creationId xmlns:a16="http://schemas.microsoft.com/office/drawing/2014/main" id="{7B181E55-BA4E-41F3-878C-77EB660DC162}"/>
              </a:ext>
            </a:extLst>
          </p:cNvPr>
          <p:cNvSpPr>
            <a:spLocks noGrp="1"/>
          </p:cNvSpPr>
          <p:nvPr>
            <p:ph type="body" sz="quarter" idx="13" hasCustomPrompt="1"/>
          </p:nvPr>
        </p:nvSpPr>
        <p:spPr>
          <a:xfrm>
            <a:off x="7650956" y="3924491"/>
            <a:ext cx="1125487" cy="383998"/>
          </a:xfrm>
        </p:spPr>
        <p:txBody>
          <a:bodyPr>
            <a:normAutofit/>
          </a:bodyPr>
          <a:lstStyle>
            <a:lvl1pPr marL="0" indent="0">
              <a:spcBef>
                <a:spcPts val="0"/>
              </a:spcBef>
              <a:buNone/>
              <a:defRPr sz="1000" i="1">
                <a:solidFill>
                  <a:schemeClr val="lt1"/>
                </a:solidFill>
              </a:defRPr>
            </a:lvl1pPr>
          </a:lstStyle>
          <a:p>
            <a:pPr lvl="0"/>
            <a:r>
              <a:rPr lang="nn-NO" baseline="0" noProof="0" dirty="0"/>
              <a:t>Klikk for å leggje til tekst</a:t>
            </a:r>
            <a:endParaRPr lang="nn-NO" noProof="0" dirty="0"/>
          </a:p>
        </p:txBody>
      </p:sp>
      <p:sp>
        <p:nvSpPr>
          <p:cNvPr id="13" name="Ellipse 12">
            <a:extLst>
              <a:ext uri="{FF2B5EF4-FFF2-40B4-BE49-F238E27FC236}">
                <a16:creationId xmlns:a16="http://schemas.microsoft.com/office/drawing/2014/main" id="{7011AA87-01BC-457A-9D24-F263E5A933A7}"/>
              </a:ext>
            </a:extLst>
          </p:cNvPr>
          <p:cNvSpPr>
            <a:spLocks noChangeAspect="1"/>
          </p:cNvSpPr>
          <p:nvPr userDrawn="1"/>
        </p:nvSpPr>
        <p:spPr>
          <a:xfrm>
            <a:off x="7377322" y="3884886"/>
            <a:ext cx="169200" cy="169200"/>
          </a:xfrm>
          <a:prstGeom prst="ellipse">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14" name="Ellipse 13">
            <a:extLst>
              <a:ext uri="{FF2B5EF4-FFF2-40B4-BE49-F238E27FC236}">
                <a16:creationId xmlns:a16="http://schemas.microsoft.com/office/drawing/2014/main" id="{1FCCCC5A-87C6-451E-AB30-6B75040B830A}"/>
              </a:ext>
            </a:extLst>
          </p:cNvPr>
          <p:cNvSpPr>
            <a:spLocks noChangeAspect="1"/>
          </p:cNvSpPr>
          <p:nvPr userDrawn="1"/>
        </p:nvSpPr>
        <p:spPr>
          <a:xfrm>
            <a:off x="7377322" y="4082910"/>
            <a:ext cx="169200" cy="169200"/>
          </a:xfrm>
          <a:prstGeom prst="ellipse">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pic>
        <p:nvPicPr>
          <p:cNvPr id="12" name="Bilde 11">
            <a:extLst>
              <a:ext uri="{FF2B5EF4-FFF2-40B4-BE49-F238E27FC236}">
                <a16:creationId xmlns:a16="http://schemas.microsoft.com/office/drawing/2014/main" id="{8C0CF3A2-BB35-4B5B-985F-C9049CE100FD}"/>
              </a:ext>
            </a:extLst>
          </p:cNvPr>
          <p:cNvPicPr>
            <a:picLocks noChangeAspect="1"/>
          </p:cNvPicPr>
          <p:nvPr userDrawn="1"/>
        </p:nvPicPr>
        <p:blipFill>
          <a:blip r:embed="rId2"/>
          <a:stretch>
            <a:fillRect/>
          </a:stretch>
        </p:blipFill>
        <p:spPr>
          <a:xfrm>
            <a:off x="774097" y="360045"/>
            <a:ext cx="425197" cy="425197"/>
          </a:xfrm>
          <a:prstGeom prst="rect">
            <a:avLst/>
          </a:prstGeom>
        </p:spPr>
      </p:pic>
      <p:sp>
        <p:nvSpPr>
          <p:cNvPr id="10" name="TekstSylinder 9">
            <a:extLst>
              <a:ext uri="{FF2B5EF4-FFF2-40B4-BE49-F238E27FC236}">
                <a16:creationId xmlns:a16="http://schemas.microsoft.com/office/drawing/2014/main" id="{919B5DF3-76D1-4FB2-B03A-558958BEEB81}"/>
              </a:ext>
            </a:extLst>
          </p:cNvPr>
          <p:cNvSpPr txBox="1"/>
          <p:nvPr userDrawn="1"/>
        </p:nvSpPr>
        <p:spPr>
          <a:xfrm>
            <a:off x="1706837" y="424417"/>
            <a:ext cx="4116332" cy="307777"/>
          </a:xfrm>
          <a:prstGeom prst="rect">
            <a:avLst/>
          </a:prstGeom>
          <a:noFill/>
        </p:spPr>
        <p:txBody>
          <a:bodyPr wrap="square" rtlCol="0">
            <a:spAutoFit/>
          </a:bodyPr>
          <a:lstStyle/>
          <a:p>
            <a:r>
              <a:rPr lang="nn-NO" sz="1400" b="1" noProof="0" dirty="0"/>
              <a:t>Det matematisk-naturvitskaplege fakultet</a:t>
            </a:r>
          </a:p>
        </p:txBody>
      </p:sp>
      <p:grpSp>
        <p:nvGrpSpPr>
          <p:cNvPr id="15" name="Group 4">
            <a:extLst>
              <a:ext uri="{FF2B5EF4-FFF2-40B4-BE49-F238E27FC236}">
                <a16:creationId xmlns:a16="http://schemas.microsoft.com/office/drawing/2014/main" id="{AC493A5E-9BD3-4E8F-9929-DFF150B39C87}"/>
              </a:ext>
            </a:extLst>
          </p:cNvPr>
          <p:cNvGrpSpPr>
            <a:grpSpLocks noChangeAspect="1"/>
          </p:cNvGrpSpPr>
          <p:nvPr userDrawn="1"/>
        </p:nvGrpSpPr>
        <p:grpSpPr bwMode="auto">
          <a:xfrm>
            <a:off x="1312070" y="512362"/>
            <a:ext cx="439200" cy="136098"/>
            <a:chOff x="699" y="-168"/>
            <a:chExt cx="810" cy="251"/>
          </a:xfrm>
        </p:grpSpPr>
        <p:sp>
          <p:nvSpPr>
            <p:cNvPr id="18" name="Freeform 5">
              <a:extLst>
                <a:ext uri="{FF2B5EF4-FFF2-40B4-BE49-F238E27FC236}">
                  <a16:creationId xmlns:a16="http://schemas.microsoft.com/office/drawing/2014/main" id="{E9AC40A2-48E8-4E38-A0D0-CAEFC7530A9A}"/>
                </a:ext>
              </a:extLst>
            </p:cNvPr>
            <p:cNvSpPr>
              <a:spLocks/>
            </p:cNvSpPr>
            <p:nvPr userDrawn="1"/>
          </p:nvSpPr>
          <p:spPr bwMode="auto">
            <a:xfrm>
              <a:off x="1400" y="-164"/>
              <a:ext cx="109" cy="111"/>
            </a:xfrm>
            <a:custGeom>
              <a:avLst/>
              <a:gdLst>
                <a:gd name="T0" fmla="*/ 52 w 53"/>
                <a:gd name="T1" fmla="*/ 20 h 53"/>
                <a:gd name="T2" fmla="*/ 53 w 53"/>
                <a:gd name="T3" fmla="*/ 26 h 53"/>
                <a:gd name="T4" fmla="*/ 26 w 53"/>
                <a:gd name="T5" fmla="*/ 53 h 53"/>
                <a:gd name="T6" fmla="*/ 0 w 53"/>
                <a:gd name="T7" fmla="*/ 26 h 53"/>
                <a:gd name="T8" fmla="*/ 26 w 53"/>
                <a:gd name="T9" fmla="*/ 0 h 53"/>
                <a:gd name="T10" fmla="*/ 52 w 53"/>
                <a:gd name="T11" fmla="*/ 20 h 53"/>
              </a:gdLst>
              <a:ahLst/>
              <a:cxnLst>
                <a:cxn ang="0">
                  <a:pos x="T0" y="T1"/>
                </a:cxn>
                <a:cxn ang="0">
                  <a:pos x="T2" y="T3"/>
                </a:cxn>
                <a:cxn ang="0">
                  <a:pos x="T4" y="T5"/>
                </a:cxn>
                <a:cxn ang="0">
                  <a:pos x="T6" y="T7"/>
                </a:cxn>
                <a:cxn ang="0">
                  <a:pos x="T8" y="T9"/>
                </a:cxn>
                <a:cxn ang="0">
                  <a:pos x="T10" y="T11"/>
                </a:cxn>
              </a:cxnLst>
              <a:rect l="0" t="0" r="r" b="b"/>
              <a:pathLst>
                <a:path w="53" h="53">
                  <a:moveTo>
                    <a:pt x="52" y="20"/>
                  </a:moveTo>
                  <a:cubicBezTo>
                    <a:pt x="53" y="22"/>
                    <a:pt x="53" y="24"/>
                    <a:pt x="53" y="26"/>
                  </a:cubicBezTo>
                  <a:cubicBezTo>
                    <a:pt x="53" y="41"/>
                    <a:pt x="41" y="53"/>
                    <a:pt x="26" y="53"/>
                  </a:cubicBezTo>
                  <a:cubicBezTo>
                    <a:pt x="12" y="53"/>
                    <a:pt x="0" y="41"/>
                    <a:pt x="0" y="26"/>
                  </a:cubicBezTo>
                  <a:cubicBezTo>
                    <a:pt x="0" y="11"/>
                    <a:pt x="12" y="0"/>
                    <a:pt x="26" y="0"/>
                  </a:cubicBezTo>
                  <a:cubicBezTo>
                    <a:pt x="39" y="0"/>
                    <a:pt x="50" y="8"/>
                    <a:pt x="52" y="20"/>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n-NO" noProof="0"/>
            </a:p>
          </p:txBody>
        </p:sp>
        <p:sp>
          <p:nvSpPr>
            <p:cNvPr id="19" name="Freeform 6">
              <a:extLst>
                <a:ext uri="{FF2B5EF4-FFF2-40B4-BE49-F238E27FC236}">
                  <a16:creationId xmlns:a16="http://schemas.microsoft.com/office/drawing/2014/main" id="{7F7D78F3-9CE5-4553-8D36-258A12EF6ABE}"/>
                </a:ext>
              </a:extLst>
            </p:cNvPr>
            <p:cNvSpPr>
              <a:spLocks/>
            </p:cNvSpPr>
            <p:nvPr userDrawn="1"/>
          </p:nvSpPr>
          <p:spPr bwMode="auto">
            <a:xfrm>
              <a:off x="1400" y="-30"/>
              <a:ext cx="109" cy="111"/>
            </a:xfrm>
            <a:custGeom>
              <a:avLst/>
              <a:gdLst>
                <a:gd name="T0" fmla="*/ 52 w 53"/>
                <a:gd name="T1" fmla="*/ 21 h 53"/>
                <a:gd name="T2" fmla="*/ 53 w 53"/>
                <a:gd name="T3" fmla="*/ 27 h 53"/>
                <a:gd name="T4" fmla="*/ 26 w 53"/>
                <a:gd name="T5" fmla="*/ 53 h 53"/>
                <a:gd name="T6" fmla="*/ 0 w 53"/>
                <a:gd name="T7" fmla="*/ 27 h 53"/>
                <a:gd name="T8" fmla="*/ 26 w 53"/>
                <a:gd name="T9" fmla="*/ 0 h 53"/>
                <a:gd name="T10" fmla="*/ 52 w 53"/>
                <a:gd name="T11" fmla="*/ 21 h 53"/>
              </a:gdLst>
              <a:ahLst/>
              <a:cxnLst>
                <a:cxn ang="0">
                  <a:pos x="T0" y="T1"/>
                </a:cxn>
                <a:cxn ang="0">
                  <a:pos x="T2" y="T3"/>
                </a:cxn>
                <a:cxn ang="0">
                  <a:pos x="T4" y="T5"/>
                </a:cxn>
                <a:cxn ang="0">
                  <a:pos x="T6" y="T7"/>
                </a:cxn>
                <a:cxn ang="0">
                  <a:pos x="T8" y="T9"/>
                </a:cxn>
                <a:cxn ang="0">
                  <a:pos x="T10" y="T11"/>
                </a:cxn>
              </a:cxnLst>
              <a:rect l="0" t="0" r="r" b="b"/>
              <a:pathLst>
                <a:path w="53" h="53">
                  <a:moveTo>
                    <a:pt x="52" y="21"/>
                  </a:moveTo>
                  <a:cubicBezTo>
                    <a:pt x="53" y="23"/>
                    <a:pt x="53" y="25"/>
                    <a:pt x="53" y="27"/>
                  </a:cubicBezTo>
                  <a:cubicBezTo>
                    <a:pt x="53" y="42"/>
                    <a:pt x="41" y="53"/>
                    <a:pt x="26" y="53"/>
                  </a:cubicBezTo>
                  <a:cubicBezTo>
                    <a:pt x="12" y="53"/>
                    <a:pt x="0" y="42"/>
                    <a:pt x="0" y="27"/>
                  </a:cubicBezTo>
                  <a:cubicBezTo>
                    <a:pt x="0" y="12"/>
                    <a:pt x="12" y="0"/>
                    <a:pt x="26" y="0"/>
                  </a:cubicBezTo>
                  <a:cubicBezTo>
                    <a:pt x="39" y="0"/>
                    <a:pt x="50" y="9"/>
                    <a:pt x="52" y="21"/>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n-NO" noProof="0"/>
            </a:p>
          </p:txBody>
        </p:sp>
        <p:sp>
          <p:nvSpPr>
            <p:cNvPr id="20" name="Freeform 7">
              <a:extLst>
                <a:ext uri="{FF2B5EF4-FFF2-40B4-BE49-F238E27FC236}">
                  <a16:creationId xmlns:a16="http://schemas.microsoft.com/office/drawing/2014/main" id="{F5AC0C3A-7F3C-451F-B739-CDD50839D76F}"/>
                </a:ext>
              </a:extLst>
            </p:cNvPr>
            <p:cNvSpPr>
              <a:spLocks/>
            </p:cNvSpPr>
            <p:nvPr userDrawn="1"/>
          </p:nvSpPr>
          <p:spPr bwMode="auto">
            <a:xfrm>
              <a:off x="699" y="-164"/>
              <a:ext cx="243" cy="247"/>
            </a:xfrm>
            <a:custGeom>
              <a:avLst/>
              <a:gdLst>
                <a:gd name="T0" fmla="*/ 105 w 118"/>
                <a:gd name="T1" fmla="*/ 75 h 118"/>
                <a:gd name="T2" fmla="*/ 102 w 118"/>
                <a:gd name="T3" fmla="*/ 95 h 118"/>
                <a:gd name="T4" fmla="*/ 93 w 118"/>
                <a:gd name="T5" fmla="*/ 108 h 118"/>
                <a:gd name="T6" fmla="*/ 79 w 118"/>
                <a:gd name="T7" fmla="*/ 115 h 118"/>
                <a:gd name="T8" fmla="*/ 59 w 118"/>
                <a:gd name="T9" fmla="*/ 118 h 118"/>
                <a:gd name="T10" fmla="*/ 40 w 118"/>
                <a:gd name="T11" fmla="*/ 115 h 118"/>
                <a:gd name="T12" fmla="*/ 26 w 118"/>
                <a:gd name="T13" fmla="*/ 108 h 118"/>
                <a:gd name="T14" fmla="*/ 17 w 118"/>
                <a:gd name="T15" fmla="*/ 95 h 118"/>
                <a:gd name="T16" fmla="*/ 13 w 118"/>
                <a:gd name="T17" fmla="*/ 76 h 118"/>
                <a:gd name="T18" fmla="*/ 13 w 118"/>
                <a:gd name="T19" fmla="*/ 8 h 118"/>
                <a:gd name="T20" fmla="*/ 0 w 118"/>
                <a:gd name="T21" fmla="*/ 5 h 118"/>
                <a:gd name="T22" fmla="*/ 0 w 118"/>
                <a:gd name="T23" fmla="*/ 0 h 118"/>
                <a:gd name="T24" fmla="*/ 41 w 118"/>
                <a:gd name="T25" fmla="*/ 0 h 118"/>
                <a:gd name="T26" fmla="*/ 41 w 118"/>
                <a:gd name="T27" fmla="*/ 5 h 118"/>
                <a:gd name="T28" fmla="*/ 28 w 118"/>
                <a:gd name="T29" fmla="*/ 8 h 118"/>
                <a:gd name="T30" fmla="*/ 28 w 118"/>
                <a:gd name="T31" fmla="*/ 81 h 118"/>
                <a:gd name="T32" fmla="*/ 36 w 118"/>
                <a:gd name="T33" fmla="*/ 103 h 118"/>
                <a:gd name="T34" fmla="*/ 62 w 118"/>
                <a:gd name="T35" fmla="*/ 111 h 118"/>
                <a:gd name="T36" fmla="*/ 87 w 118"/>
                <a:gd name="T37" fmla="*/ 103 h 118"/>
                <a:gd name="T38" fmla="*/ 95 w 118"/>
                <a:gd name="T39" fmla="*/ 77 h 118"/>
                <a:gd name="T40" fmla="*/ 95 w 118"/>
                <a:gd name="T41" fmla="*/ 8 h 118"/>
                <a:gd name="T42" fmla="*/ 82 w 118"/>
                <a:gd name="T43" fmla="*/ 5 h 118"/>
                <a:gd name="T44" fmla="*/ 82 w 118"/>
                <a:gd name="T45" fmla="*/ 0 h 118"/>
                <a:gd name="T46" fmla="*/ 118 w 118"/>
                <a:gd name="T47" fmla="*/ 0 h 118"/>
                <a:gd name="T48" fmla="*/ 118 w 118"/>
                <a:gd name="T49" fmla="*/ 5 h 118"/>
                <a:gd name="T50" fmla="*/ 105 w 118"/>
                <a:gd name="T51" fmla="*/ 8 h 118"/>
                <a:gd name="T52" fmla="*/ 105 w 118"/>
                <a:gd name="T53" fmla="*/ 7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118">
                  <a:moveTo>
                    <a:pt x="105" y="75"/>
                  </a:moveTo>
                  <a:cubicBezTo>
                    <a:pt x="105" y="82"/>
                    <a:pt x="104" y="89"/>
                    <a:pt x="102" y="95"/>
                  </a:cubicBezTo>
                  <a:cubicBezTo>
                    <a:pt x="100" y="100"/>
                    <a:pt x="97" y="105"/>
                    <a:pt x="93" y="108"/>
                  </a:cubicBezTo>
                  <a:cubicBezTo>
                    <a:pt x="90" y="111"/>
                    <a:pt x="85" y="114"/>
                    <a:pt x="79" y="115"/>
                  </a:cubicBezTo>
                  <a:cubicBezTo>
                    <a:pt x="73" y="117"/>
                    <a:pt x="66" y="118"/>
                    <a:pt x="59" y="118"/>
                  </a:cubicBezTo>
                  <a:cubicBezTo>
                    <a:pt x="52" y="118"/>
                    <a:pt x="46" y="117"/>
                    <a:pt x="40" y="115"/>
                  </a:cubicBezTo>
                  <a:cubicBezTo>
                    <a:pt x="35" y="114"/>
                    <a:pt x="30" y="112"/>
                    <a:pt x="26" y="108"/>
                  </a:cubicBezTo>
                  <a:cubicBezTo>
                    <a:pt x="22" y="105"/>
                    <a:pt x="19" y="101"/>
                    <a:pt x="17" y="95"/>
                  </a:cubicBezTo>
                  <a:cubicBezTo>
                    <a:pt x="14" y="90"/>
                    <a:pt x="13" y="84"/>
                    <a:pt x="13" y="76"/>
                  </a:cubicBezTo>
                  <a:cubicBezTo>
                    <a:pt x="13" y="8"/>
                    <a:pt x="13" y="8"/>
                    <a:pt x="13" y="8"/>
                  </a:cubicBezTo>
                  <a:cubicBezTo>
                    <a:pt x="0" y="5"/>
                    <a:pt x="0" y="5"/>
                    <a:pt x="0" y="5"/>
                  </a:cubicBezTo>
                  <a:cubicBezTo>
                    <a:pt x="0" y="0"/>
                    <a:pt x="0" y="0"/>
                    <a:pt x="0" y="0"/>
                  </a:cubicBezTo>
                  <a:cubicBezTo>
                    <a:pt x="41" y="0"/>
                    <a:pt x="41" y="0"/>
                    <a:pt x="41" y="0"/>
                  </a:cubicBezTo>
                  <a:cubicBezTo>
                    <a:pt x="41" y="5"/>
                    <a:pt x="41" y="5"/>
                    <a:pt x="41" y="5"/>
                  </a:cubicBezTo>
                  <a:cubicBezTo>
                    <a:pt x="28" y="8"/>
                    <a:pt x="28" y="8"/>
                    <a:pt x="28" y="8"/>
                  </a:cubicBezTo>
                  <a:cubicBezTo>
                    <a:pt x="28" y="81"/>
                    <a:pt x="28" y="81"/>
                    <a:pt x="28" y="81"/>
                  </a:cubicBezTo>
                  <a:cubicBezTo>
                    <a:pt x="28" y="91"/>
                    <a:pt x="31" y="98"/>
                    <a:pt x="36" y="103"/>
                  </a:cubicBezTo>
                  <a:cubicBezTo>
                    <a:pt x="42" y="108"/>
                    <a:pt x="51" y="111"/>
                    <a:pt x="62" y="111"/>
                  </a:cubicBezTo>
                  <a:cubicBezTo>
                    <a:pt x="73" y="111"/>
                    <a:pt x="82" y="108"/>
                    <a:pt x="87" y="103"/>
                  </a:cubicBezTo>
                  <a:cubicBezTo>
                    <a:pt x="92" y="97"/>
                    <a:pt x="95" y="89"/>
                    <a:pt x="95" y="77"/>
                  </a:cubicBezTo>
                  <a:cubicBezTo>
                    <a:pt x="95" y="8"/>
                    <a:pt x="95" y="8"/>
                    <a:pt x="95" y="8"/>
                  </a:cubicBezTo>
                  <a:cubicBezTo>
                    <a:pt x="82" y="5"/>
                    <a:pt x="82" y="5"/>
                    <a:pt x="82" y="5"/>
                  </a:cubicBezTo>
                  <a:cubicBezTo>
                    <a:pt x="82" y="0"/>
                    <a:pt x="82" y="0"/>
                    <a:pt x="82" y="0"/>
                  </a:cubicBezTo>
                  <a:cubicBezTo>
                    <a:pt x="118" y="0"/>
                    <a:pt x="118" y="0"/>
                    <a:pt x="118" y="0"/>
                  </a:cubicBezTo>
                  <a:cubicBezTo>
                    <a:pt x="118" y="5"/>
                    <a:pt x="118" y="5"/>
                    <a:pt x="118" y="5"/>
                  </a:cubicBezTo>
                  <a:cubicBezTo>
                    <a:pt x="105" y="8"/>
                    <a:pt x="105" y="8"/>
                    <a:pt x="105" y="8"/>
                  </a:cubicBezTo>
                  <a:lnTo>
                    <a:pt x="105" y="7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n-NO" noProof="0"/>
            </a:p>
          </p:txBody>
        </p:sp>
        <p:sp>
          <p:nvSpPr>
            <p:cNvPr id="21" name="Freeform 8">
              <a:extLst>
                <a:ext uri="{FF2B5EF4-FFF2-40B4-BE49-F238E27FC236}">
                  <a16:creationId xmlns:a16="http://schemas.microsoft.com/office/drawing/2014/main" id="{31EAB8D2-F0B4-4FAC-B38F-64CE670894F3}"/>
                </a:ext>
              </a:extLst>
            </p:cNvPr>
            <p:cNvSpPr>
              <a:spLocks/>
            </p:cNvSpPr>
            <p:nvPr userDrawn="1"/>
          </p:nvSpPr>
          <p:spPr bwMode="auto">
            <a:xfrm>
              <a:off x="964" y="-99"/>
              <a:ext cx="80" cy="178"/>
            </a:xfrm>
            <a:custGeom>
              <a:avLst/>
              <a:gdLst>
                <a:gd name="T0" fmla="*/ 52 w 80"/>
                <a:gd name="T1" fmla="*/ 29 h 178"/>
                <a:gd name="T2" fmla="*/ 52 w 80"/>
                <a:gd name="T3" fmla="*/ 161 h 178"/>
                <a:gd name="T4" fmla="*/ 80 w 80"/>
                <a:gd name="T5" fmla="*/ 167 h 178"/>
                <a:gd name="T6" fmla="*/ 80 w 80"/>
                <a:gd name="T7" fmla="*/ 178 h 178"/>
                <a:gd name="T8" fmla="*/ 0 w 80"/>
                <a:gd name="T9" fmla="*/ 178 h 178"/>
                <a:gd name="T10" fmla="*/ 0 w 80"/>
                <a:gd name="T11" fmla="*/ 167 h 178"/>
                <a:gd name="T12" fmla="*/ 27 w 80"/>
                <a:gd name="T13" fmla="*/ 161 h 178"/>
                <a:gd name="T14" fmla="*/ 27 w 80"/>
                <a:gd name="T15" fmla="*/ 25 h 178"/>
                <a:gd name="T16" fmla="*/ 0 w 80"/>
                <a:gd name="T17" fmla="*/ 15 h 178"/>
                <a:gd name="T18" fmla="*/ 0 w 80"/>
                <a:gd name="T19" fmla="*/ 11 h 178"/>
                <a:gd name="T20" fmla="*/ 52 w 80"/>
                <a:gd name="T21" fmla="*/ 0 h 178"/>
                <a:gd name="T22" fmla="*/ 54 w 80"/>
                <a:gd name="T23" fmla="*/ 2 h 178"/>
                <a:gd name="T24" fmla="*/ 52 w 80"/>
                <a:gd name="T25" fmla="*/ 2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178">
                  <a:moveTo>
                    <a:pt x="52" y="29"/>
                  </a:moveTo>
                  <a:lnTo>
                    <a:pt x="52" y="161"/>
                  </a:lnTo>
                  <a:lnTo>
                    <a:pt x="80" y="167"/>
                  </a:lnTo>
                  <a:lnTo>
                    <a:pt x="80" y="178"/>
                  </a:lnTo>
                  <a:lnTo>
                    <a:pt x="0" y="178"/>
                  </a:lnTo>
                  <a:lnTo>
                    <a:pt x="0" y="167"/>
                  </a:lnTo>
                  <a:lnTo>
                    <a:pt x="27" y="161"/>
                  </a:lnTo>
                  <a:lnTo>
                    <a:pt x="27" y="25"/>
                  </a:lnTo>
                  <a:lnTo>
                    <a:pt x="0" y="15"/>
                  </a:lnTo>
                  <a:lnTo>
                    <a:pt x="0" y="11"/>
                  </a:lnTo>
                  <a:lnTo>
                    <a:pt x="52" y="0"/>
                  </a:lnTo>
                  <a:lnTo>
                    <a:pt x="54" y="2"/>
                  </a:lnTo>
                  <a:lnTo>
                    <a:pt x="52" y="2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n-NO" noProof="0"/>
            </a:p>
          </p:txBody>
        </p:sp>
        <p:sp>
          <p:nvSpPr>
            <p:cNvPr id="22" name="Freeform 9">
              <a:extLst>
                <a:ext uri="{FF2B5EF4-FFF2-40B4-BE49-F238E27FC236}">
                  <a16:creationId xmlns:a16="http://schemas.microsoft.com/office/drawing/2014/main" id="{7AF9656E-399E-4288-8913-4F1031205CD3}"/>
                </a:ext>
              </a:extLst>
            </p:cNvPr>
            <p:cNvSpPr>
              <a:spLocks noEditPoints="1"/>
            </p:cNvSpPr>
            <p:nvPr userDrawn="1"/>
          </p:nvSpPr>
          <p:spPr bwMode="auto">
            <a:xfrm>
              <a:off x="1075" y="-168"/>
              <a:ext cx="222" cy="251"/>
            </a:xfrm>
            <a:custGeom>
              <a:avLst/>
              <a:gdLst>
                <a:gd name="T0" fmla="*/ 94 w 108"/>
                <a:gd name="T1" fmla="*/ 104 h 120"/>
                <a:gd name="T2" fmla="*/ 53 w 108"/>
                <a:gd name="T3" fmla="*/ 120 h 120"/>
                <a:gd name="T4" fmla="*/ 14 w 108"/>
                <a:gd name="T5" fmla="*/ 105 h 120"/>
                <a:gd name="T6" fmla="*/ 0 w 108"/>
                <a:gd name="T7" fmla="*/ 61 h 120"/>
                <a:gd name="T8" fmla="*/ 4 w 108"/>
                <a:gd name="T9" fmla="*/ 35 h 120"/>
                <a:gd name="T10" fmla="*/ 15 w 108"/>
                <a:gd name="T11" fmla="*/ 16 h 120"/>
                <a:gd name="T12" fmla="*/ 32 w 108"/>
                <a:gd name="T13" fmla="*/ 4 h 120"/>
                <a:gd name="T14" fmla="*/ 54 w 108"/>
                <a:gd name="T15" fmla="*/ 0 h 120"/>
                <a:gd name="T16" fmla="*/ 77 w 108"/>
                <a:gd name="T17" fmla="*/ 4 h 120"/>
                <a:gd name="T18" fmla="*/ 94 w 108"/>
                <a:gd name="T19" fmla="*/ 16 h 120"/>
                <a:gd name="T20" fmla="*/ 104 w 108"/>
                <a:gd name="T21" fmla="*/ 34 h 120"/>
                <a:gd name="T22" fmla="*/ 108 w 108"/>
                <a:gd name="T23" fmla="*/ 60 h 120"/>
                <a:gd name="T24" fmla="*/ 94 w 108"/>
                <a:gd name="T25" fmla="*/ 104 h 120"/>
                <a:gd name="T26" fmla="*/ 82 w 108"/>
                <a:gd name="T27" fmla="*/ 20 h 120"/>
                <a:gd name="T28" fmla="*/ 54 w 108"/>
                <a:gd name="T29" fmla="*/ 7 h 120"/>
                <a:gd name="T30" fmla="*/ 26 w 108"/>
                <a:gd name="T31" fmla="*/ 20 h 120"/>
                <a:gd name="T32" fmla="*/ 16 w 108"/>
                <a:gd name="T33" fmla="*/ 60 h 120"/>
                <a:gd name="T34" fmla="*/ 26 w 108"/>
                <a:gd name="T35" fmla="*/ 100 h 120"/>
                <a:gd name="T36" fmla="*/ 54 w 108"/>
                <a:gd name="T37" fmla="*/ 113 h 120"/>
                <a:gd name="T38" fmla="*/ 82 w 108"/>
                <a:gd name="T39" fmla="*/ 100 h 120"/>
                <a:gd name="T40" fmla="*/ 92 w 108"/>
                <a:gd name="T41" fmla="*/ 61 h 120"/>
                <a:gd name="T42" fmla="*/ 82 w 108"/>
                <a:gd name="T43" fmla="*/ 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20">
                  <a:moveTo>
                    <a:pt x="94" y="104"/>
                  </a:moveTo>
                  <a:cubicBezTo>
                    <a:pt x="84" y="115"/>
                    <a:pt x="71" y="120"/>
                    <a:pt x="53" y="120"/>
                  </a:cubicBezTo>
                  <a:cubicBezTo>
                    <a:pt x="36" y="120"/>
                    <a:pt x="23" y="115"/>
                    <a:pt x="14" y="105"/>
                  </a:cubicBezTo>
                  <a:cubicBezTo>
                    <a:pt x="5" y="95"/>
                    <a:pt x="0" y="80"/>
                    <a:pt x="0" y="61"/>
                  </a:cubicBezTo>
                  <a:cubicBezTo>
                    <a:pt x="0" y="51"/>
                    <a:pt x="1" y="42"/>
                    <a:pt x="4" y="35"/>
                  </a:cubicBezTo>
                  <a:cubicBezTo>
                    <a:pt x="6" y="27"/>
                    <a:pt x="10" y="21"/>
                    <a:pt x="15" y="16"/>
                  </a:cubicBezTo>
                  <a:cubicBezTo>
                    <a:pt x="19" y="11"/>
                    <a:pt x="25" y="7"/>
                    <a:pt x="32" y="4"/>
                  </a:cubicBezTo>
                  <a:cubicBezTo>
                    <a:pt x="39" y="2"/>
                    <a:pt x="46" y="0"/>
                    <a:pt x="54" y="0"/>
                  </a:cubicBezTo>
                  <a:cubicBezTo>
                    <a:pt x="63" y="0"/>
                    <a:pt x="70" y="2"/>
                    <a:pt x="77" y="4"/>
                  </a:cubicBezTo>
                  <a:cubicBezTo>
                    <a:pt x="84" y="7"/>
                    <a:pt x="89" y="11"/>
                    <a:pt x="94" y="16"/>
                  </a:cubicBezTo>
                  <a:cubicBezTo>
                    <a:pt x="98" y="21"/>
                    <a:pt x="102" y="27"/>
                    <a:pt x="104" y="34"/>
                  </a:cubicBezTo>
                  <a:cubicBezTo>
                    <a:pt x="107" y="41"/>
                    <a:pt x="108" y="50"/>
                    <a:pt x="108" y="60"/>
                  </a:cubicBezTo>
                  <a:cubicBezTo>
                    <a:pt x="108" y="79"/>
                    <a:pt x="103" y="94"/>
                    <a:pt x="94" y="104"/>
                  </a:cubicBezTo>
                  <a:close/>
                  <a:moveTo>
                    <a:pt x="82" y="20"/>
                  </a:moveTo>
                  <a:cubicBezTo>
                    <a:pt x="75" y="12"/>
                    <a:pt x="66" y="7"/>
                    <a:pt x="54" y="7"/>
                  </a:cubicBezTo>
                  <a:cubicBezTo>
                    <a:pt x="42" y="7"/>
                    <a:pt x="33" y="12"/>
                    <a:pt x="26" y="20"/>
                  </a:cubicBezTo>
                  <a:cubicBezTo>
                    <a:pt x="19" y="28"/>
                    <a:pt x="16" y="42"/>
                    <a:pt x="16" y="60"/>
                  </a:cubicBezTo>
                  <a:cubicBezTo>
                    <a:pt x="16" y="78"/>
                    <a:pt x="19" y="91"/>
                    <a:pt x="26" y="100"/>
                  </a:cubicBezTo>
                  <a:cubicBezTo>
                    <a:pt x="32" y="108"/>
                    <a:pt x="42" y="113"/>
                    <a:pt x="54" y="113"/>
                  </a:cubicBezTo>
                  <a:cubicBezTo>
                    <a:pt x="66" y="113"/>
                    <a:pt x="75" y="109"/>
                    <a:pt x="82" y="100"/>
                  </a:cubicBezTo>
                  <a:cubicBezTo>
                    <a:pt x="89" y="92"/>
                    <a:pt x="92" y="78"/>
                    <a:pt x="92" y="61"/>
                  </a:cubicBezTo>
                  <a:cubicBezTo>
                    <a:pt x="92" y="42"/>
                    <a:pt x="89" y="29"/>
                    <a:pt x="82" y="2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n-NO" noProof="0"/>
            </a:p>
          </p:txBody>
        </p:sp>
        <p:sp>
          <p:nvSpPr>
            <p:cNvPr id="23" name="Freeform 10">
              <a:extLst>
                <a:ext uri="{FF2B5EF4-FFF2-40B4-BE49-F238E27FC236}">
                  <a16:creationId xmlns:a16="http://schemas.microsoft.com/office/drawing/2014/main" id="{B1C1BAEC-C920-477B-B026-EFE81143DC69}"/>
                </a:ext>
              </a:extLst>
            </p:cNvPr>
            <p:cNvSpPr>
              <a:spLocks/>
            </p:cNvSpPr>
            <p:nvPr userDrawn="1"/>
          </p:nvSpPr>
          <p:spPr bwMode="auto">
            <a:xfrm>
              <a:off x="987" y="-166"/>
              <a:ext cx="35" cy="36"/>
            </a:xfrm>
            <a:custGeom>
              <a:avLst/>
              <a:gdLst>
                <a:gd name="T0" fmla="*/ 0 w 17"/>
                <a:gd name="T1" fmla="*/ 8 h 17"/>
                <a:gd name="T2" fmla="*/ 2 w 17"/>
                <a:gd name="T3" fmla="*/ 14 h 17"/>
                <a:gd name="T4" fmla="*/ 8 w 17"/>
                <a:gd name="T5" fmla="*/ 17 h 17"/>
                <a:gd name="T6" fmla="*/ 14 w 17"/>
                <a:gd name="T7" fmla="*/ 14 h 17"/>
                <a:gd name="T8" fmla="*/ 17 w 17"/>
                <a:gd name="T9" fmla="*/ 8 h 17"/>
                <a:gd name="T10" fmla="*/ 14 w 17"/>
                <a:gd name="T11" fmla="*/ 2 h 17"/>
                <a:gd name="T12" fmla="*/ 8 w 17"/>
                <a:gd name="T13" fmla="*/ 0 h 17"/>
                <a:gd name="T14" fmla="*/ 2 w 17"/>
                <a:gd name="T15" fmla="*/ 2 h 17"/>
                <a:gd name="T16" fmla="*/ 0 w 17"/>
                <a:gd name="T1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0" y="8"/>
                  </a:moveTo>
                  <a:cubicBezTo>
                    <a:pt x="0" y="11"/>
                    <a:pt x="1" y="13"/>
                    <a:pt x="2" y="14"/>
                  </a:cubicBezTo>
                  <a:cubicBezTo>
                    <a:pt x="4" y="16"/>
                    <a:pt x="6" y="17"/>
                    <a:pt x="8" y="17"/>
                  </a:cubicBezTo>
                  <a:cubicBezTo>
                    <a:pt x="11" y="17"/>
                    <a:pt x="13" y="16"/>
                    <a:pt x="14" y="14"/>
                  </a:cubicBezTo>
                  <a:cubicBezTo>
                    <a:pt x="16" y="13"/>
                    <a:pt x="17" y="11"/>
                    <a:pt x="17" y="8"/>
                  </a:cubicBezTo>
                  <a:cubicBezTo>
                    <a:pt x="17" y="6"/>
                    <a:pt x="16" y="4"/>
                    <a:pt x="14" y="2"/>
                  </a:cubicBezTo>
                  <a:cubicBezTo>
                    <a:pt x="13" y="0"/>
                    <a:pt x="11" y="0"/>
                    <a:pt x="8" y="0"/>
                  </a:cubicBezTo>
                  <a:cubicBezTo>
                    <a:pt x="6" y="0"/>
                    <a:pt x="4" y="0"/>
                    <a:pt x="2" y="2"/>
                  </a:cubicBezTo>
                  <a:cubicBezTo>
                    <a:pt x="1" y="4"/>
                    <a:pt x="0" y="6"/>
                    <a:pt x="0" y="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n-NO" noProof="0"/>
            </a:p>
          </p:txBody>
        </p:sp>
      </p:grpSp>
    </p:spTree>
    <p:extLst>
      <p:ext uri="{BB962C8B-B14F-4D97-AF65-F5344CB8AC3E}">
        <p14:creationId xmlns:p14="http://schemas.microsoft.com/office/powerpoint/2010/main" val="59459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side /m bilde og stor tekstboks">
    <p:spTree>
      <p:nvGrpSpPr>
        <p:cNvPr id="1" name=""/>
        <p:cNvGrpSpPr/>
        <p:nvPr/>
      </p:nvGrpSpPr>
      <p:grpSpPr>
        <a:xfrm>
          <a:off x="0" y="0"/>
          <a:ext cx="0" cy="0"/>
          <a:chOff x="0" y="0"/>
          <a:chExt cx="0" cy="0"/>
        </a:xfrm>
      </p:grpSpPr>
      <p:sp>
        <p:nvSpPr>
          <p:cNvPr id="18" name="Ellipse 17">
            <a:extLst>
              <a:ext uri="{FF2B5EF4-FFF2-40B4-BE49-F238E27FC236}">
                <a16:creationId xmlns:a16="http://schemas.microsoft.com/office/drawing/2014/main" id="{34E270BA-1CD5-4957-84D6-18A400390989}"/>
              </a:ext>
            </a:extLst>
          </p:cNvPr>
          <p:cNvSpPr>
            <a:spLocks noChangeAspect="1"/>
          </p:cNvSpPr>
          <p:nvPr userDrawn="1"/>
        </p:nvSpPr>
        <p:spPr>
          <a:xfrm>
            <a:off x="7377322" y="3884886"/>
            <a:ext cx="169200" cy="169200"/>
          </a:xfrm>
          <a:prstGeom prst="ellipse">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dirty="0"/>
          </a:p>
        </p:txBody>
      </p:sp>
      <p:sp>
        <p:nvSpPr>
          <p:cNvPr id="19" name="Ellipse 18">
            <a:extLst>
              <a:ext uri="{FF2B5EF4-FFF2-40B4-BE49-F238E27FC236}">
                <a16:creationId xmlns:a16="http://schemas.microsoft.com/office/drawing/2014/main" id="{21A0141D-73F1-4F3B-9CD6-75FDD560D760}"/>
              </a:ext>
            </a:extLst>
          </p:cNvPr>
          <p:cNvSpPr>
            <a:spLocks noChangeAspect="1"/>
          </p:cNvSpPr>
          <p:nvPr userDrawn="1"/>
        </p:nvSpPr>
        <p:spPr>
          <a:xfrm>
            <a:off x="7377322" y="4082910"/>
            <a:ext cx="169200" cy="169200"/>
          </a:xfrm>
          <a:prstGeom prst="ellipse">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dirty="0"/>
          </a:p>
        </p:txBody>
      </p:sp>
      <p:sp>
        <p:nvSpPr>
          <p:cNvPr id="17" name="Plassholder for bilde 16">
            <a:extLst>
              <a:ext uri="{FF2B5EF4-FFF2-40B4-BE49-F238E27FC236}">
                <a16:creationId xmlns:a16="http://schemas.microsoft.com/office/drawing/2014/main" id="{36B2E708-3A4F-47DB-8C8F-7EC057EF7AEE}"/>
              </a:ext>
            </a:extLst>
          </p:cNvPr>
          <p:cNvSpPr>
            <a:spLocks noGrp="1"/>
          </p:cNvSpPr>
          <p:nvPr>
            <p:ph type="pic" sz="quarter" idx="14" hasCustomPrompt="1"/>
          </p:nvPr>
        </p:nvSpPr>
        <p:spPr>
          <a:xfrm>
            <a:off x="0" y="1008126"/>
            <a:ext cx="9145143" cy="4136962"/>
          </a:xfrm>
          <a:custGeom>
            <a:avLst/>
            <a:gdLst>
              <a:gd name="connsiteX0" fmla="*/ 7461922 w 9145143"/>
              <a:gd name="connsiteY0" fmla="*/ 3078100 h 4136962"/>
              <a:gd name="connsiteX1" fmla="*/ 7380922 w 9145143"/>
              <a:gd name="connsiteY1" fmla="*/ 3159100 h 4136962"/>
              <a:gd name="connsiteX2" fmla="*/ 7461922 w 9145143"/>
              <a:gd name="connsiteY2" fmla="*/ 3240100 h 4136962"/>
              <a:gd name="connsiteX3" fmla="*/ 7542922 w 9145143"/>
              <a:gd name="connsiteY3" fmla="*/ 3159100 h 4136962"/>
              <a:gd name="connsiteX4" fmla="*/ 7461922 w 9145143"/>
              <a:gd name="connsiteY4" fmla="*/ 3078100 h 4136962"/>
              <a:gd name="connsiteX5" fmla="*/ 7461922 w 9145143"/>
              <a:gd name="connsiteY5" fmla="*/ 2880360 h 4136962"/>
              <a:gd name="connsiteX6" fmla="*/ 7380922 w 9145143"/>
              <a:gd name="connsiteY6" fmla="*/ 2961360 h 4136962"/>
              <a:gd name="connsiteX7" fmla="*/ 7461922 w 9145143"/>
              <a:gd name="connsiteY7" fmla="*/ 3042360 h 4136962"/>
              <a:gd name="connsiteX8" fmla="*/ 7542922 w 9145143"/>
              <a:gd name="connsiteY8" fmla="*/ 2961360 h 4136962"/>
              <a:gd name="connsiteX9" fmla="*/ 7461922 w 9145143"/>
              <a:gd name="connsiteY9" fmla="*/ 2880360 h 4136962"/>
              <a:gd name="connsiteX10" fmla="*/ 0 w 9145143"/>
              <a:gd name="connsiteY10" fmla="*/ 0 h 4136962"/>
              <a:gd name="connsiteX11" fmla="*/ 9145143 w 9145143"/>
              <a:gd name="connsiteY11" fmla="*/ 0 h 4136962"/>
              <a:gd name="connsiteX12" fmla="*/ 9145143 w 9145143"/>
              <a:gd name="connsiteY12" fmla="*/ 4136962 h 4136962"/>
              <a:gd name="connsiteX13" fmla="*/ 0 w 9145143"/>
              <a:gd name="connsiteY13" fmla="*/ 4136962 h 413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5143" h="4136962">
                <a:moveTo>
                  <a:pt x="7461922" y="3078100"/>
                </a:moveTo>
                <a:cubicBezTo>
                  <a:pt x="7417187" y="3078100"/>
                  <a:pt x="7380922" y="3114365"/>
                  <a:pt x="7380922" y="3159100"/>
                </a:cubicBezTo>
                <a:cubicBezTo>
                  <a:pt x="7380922" y="3203835"/>
                  <a:pt x="7417187" y="3240100"/>
                  <a:pt x="7461922" y="3240100"/>
                </a:cubicBezTo>
                <a:cubicBezTo>
                  <a:pt x="7506657" y="3240100"/>
                  <a:pt x="7542922" y="3203835"/>
                  <a:pt x="7542922" y="3159100"/>
                </a:cubicBezTo>
                <a:cubicBezTo>
                  <a:pt x="7542922" y="3114365"/>
                  <a:pt x="7506657" y="3078100"/>
                  <a:pt x="7461922" y="3078100"/>
                </a:cubicBezTo>
                <a:close/>
                <a:moveTo>
                  <a:pt x="7461922" y="2880360"/>
                </a:moveTo>
                <a:cubicBezTo>
                  <a:pt x="7417187" y="2880360"/>
                  <a:pt x="7380922" y="2916625"/>
                  <a:pt x="7380922" y="2961360"/>
                </a:cubicBezTo>
                <a:cubicBezTo>
                  <a:pt x="7380922" y="3006095"/>
                  <a:pt x="7417187" y="3042360"/>
                  <a:pt x="7461922" y="3042360"/>
                </a:cubicBezTo>
                <a:cubicBezTo>
                  <a:pt x="7506657" y="3042360"/>
                  <a:pt x="7542922" y="3006095"/>
                  <a:pt x="7542922" y="2961360"/>
                </a:cubicBezTo>
                <a:cubicBezTo>
                  <a:pt x="7542922" y="2916625"/>
                  <a:pt x="7506657" y="2880360"/>
                  <a:pt x="7461922" y="2880360"/>
                </a:cubicBezTo>
                <a:close/>
                <a:moveTo>
                  <a:pt x="0" y="0"/>
                </a:moveTo>
                <a:lnTo>
                  <a:pt x="9145143" y="0"/>
                </a:lnTo>
                <a:lnTo>
                  <a:pt x="9145143" y="4136962"/>
                </a:lnTo>
                <a:lnTo>
                  <a:pt x="0" y="4136962"/>
                </a:lnTo>
                <a:close/>
              </a:path>
            </a:pathLst>
          </a:custGeom>
          <a:solidFill>
            <a:schemeClr val="accent3"/>
          </a:solidFill>
        </p:spPr>
        <p:txBody>
          <a:bodyPr wrap="square" tIns="90000">
            <a:noAutofit/>
          </a:bodyPr>
          <a:lstStyle>
            <a:lvl1pPr marL="0" indent="0" algn="ctr">
              <a:buNone/>
              <a:defRPr sz="1000"/>
            </a:lvl1pPr>
          </a:lstStyle>
          <a:p>
            <a:r>
              <a:rPr lang="nn-NO"/>
              <a:t>Sett inn bilete via menyen «Sett inn» og knappen «Bilde»</a:t>
            </a:r>
            <a:endParaRPr lang="nn-NO" dirty="0"/>
          </a:p>
        </p:txBody>
      </p:sp>
      <p:sp>
        <p:nvSpPr>
          <p:cNvPr id="2" name="Tittel 1"/>
          <p:cNvSpPr>
            <a:spLocks noGrp="1" noChangeAspect="1"/>
          </p:cNvSpPr>
          <p:nvPr>
            <p:ph type="ctrTitle" hasCustomPrompt="1"/>
          </p:nvPr>
        </p:nvSpPr>
        <p:spPr>
          <a:xfrm>
            <a:off x="2790905" y="1361116"/>
            <a:ext cx="3024000" cy="3024000"/>
          </a:xfrm>
          <a:prstGeom prst="ellipse">
            <a:avLst/>
          </a:prstGeom>
          <a:solidFill>
            <a:schemeClr val="bg1"/>
          </a:solidFill>
        </p:spPr>
        <p:txBody>
          <a:bodyPr lIns="36000" tIns="36000" rIns="36000" bIns="1080000" anchor="b">
            <a:normAutofit/>
          </a:bodyPr>
          <a:lstStyle>
            <a:lvl1pPr algn="ctr">
              <a:defRPr sz="3200">
                <a:solidFill>
                  <a:schemeClr val="accent1"/>
                </a:solidFill>
              </a:defRPr>
            </a:lvl1pPr>
          </a:lstStyle>
          <a:p>
            <a:r>
              <a:rPr lang="nn-NO" dirty="0"/>
              <a:t>Tittel</a:t>
            </a:r>
          </a:p>
        </p:txBody>
      </p:sp>
      <p:sp>
        <p:nvSpPr>
          <p:cNvPr id="3" name="Undertittel 2"/>
          <p:cNvSpPr>
            <a:spLocks noGrp="1" noChangeAspect="1"/>
          </p:cNvSpPr>
          <p:nvPr>
            <p:ph type="subTitle" idx="1" hasCustomPrompt="1"/>
          </p:nvPr>
        </p:nvSpPr>
        <p:spPr>
          <a:xfrm>
            <a:off x="2904564" y="2941568"/>
            <a:ext cx="2788023" cy="542291"/>
          </a:xfrm>
          <a:prstGeom prst="rect">
            <a:avLst/>
          </a:prstGeom>
          <a:noFill/>
        </p:spPr>
        <p:txBody>
          <a:bodyPr anchor="t">
            <a:normAutofit/>
          </a:bodyPr>
          <a:lstStyle>
            <a:lvl1pPr marL="0" indent="0" algn="ctr">
              <a:spcBef>
                <a:spcPts val="0"/>
              </a:spcBef>
              <a:buNone/>
              <a:defRPr sz="16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n-NO" dirty="0"/>
              <a:t>Undertittel</a:t>
            </a:r>
          </a:p>
        </p:txBody>
      </p:sp>
      <p:sp>
        <p:nvSpPr>
          <p:cNvPr id="11" name="Plassholder for tekst 9">
            <a:extLst>
              <a:ext uri="{FF2B5EF4-FFF2-40B4-BE49-F238E27FC236}">
                <a16:creationId xmlns:a16="http://schemas.microsoft.com/office/drawing/2014/main" id="{7B181E55-BA4E-41F3-878C-77EB660DC162}"/>
              </a:ext>
            </a:extLst>
          </p:cNvPr>
          <p:cNvSpPr>
            <a:spLocks noGrp="1"/>
          </p:cNvSpPr>
          <p:nvPr>
            <p:ph type="body" sz="quarter" idx="13" hasCustomPrompt="1"/>
          </p:nvPr>
        </p:nvSpPr>
        <p:spPr>
          <a:xfrm>
            <a:off x="7650956" y="3924491"/>
            <a:ext cx="1125487" cy="383998"/>
          </a:xfrm>
        </p:spPr>
        <p:txBody>
          <a:bodyPr>
            <a:normAutofit/>
          </a:bodyPr>
          <a:lstStyle>
            <a:lvl1pPr marL="0" indent="0">
              <a:spcBef>
                <a:spcPts val="0"/>
              </a:spcBef>
              <a:buNone/>
              <a:defRPr sz="1000" i="1">
                <a:solidFill>
                  <a:schemeClr val="lt1"/>
                </a:solidFill>
              </a:defRPr>
            </a:lvl1pPr>
          </a:lstStyle>
          <a:p>
            <a:pPr lvl="0"/>
            <a:r>
              <a:rPr lang="nn-NO" baseline="0"/>
              <a:t>Klikk for å leggje til tekst</a:t>
            </a:r>
            <a:endParaRPr lang="nn-NO" dirty="0"/>
          </a:p>
        </p:txBody>
      </p:sp>
      <p:pic>
        <p:nvPicPr>
          <p:cNvPr id="12" name="Bilde 11">
            <a:extLst>
              <a:ext uri="{FF2B5EF4-FFF2-40B4-BE49-F238E27FC236}">
                <a16:creationId xmlns:a16="http://schemas.microsoft.com/office/drawing/2014/main" id="{1A6D3BBD-497E-444D-8817-667147E479B0}"/>
              </a:ext>
            </a:extLst>
          </p:cNvPr>
          <p:cNvPicPr>
            <a:picLocks noChangeAspect="1"/>
          </p:cNvPicPr>
          <p:nvPr userDrawn="1"/>
        </p:nvPicPr>
        <p:blipFill>
          <a:blip r:embed="rId2"/>
          <a:stretch>
            <a:fillRect/>
          </a:stretch>
        </p:blipFill>
        <p:spPr>
          <a:xfrm>
            <a:off x="774097" y="360045"/>
            <a:ext cx="425197" cy="425197"/>
          </a:xfrm>
          <a:prstGeom prst="rect">
            <a:avLst/>
          </a:prstGeom>
        </p:spPr>
      </p:pic>
      <p:sp>
        <p:nvSpPr>
          <p:cNvPr id="10" name="TekstSylinder 9">
            <a:extLst>
              <a:ext uri="{FF2B5EF4-FFF2-40B4-BE49-F238E27FC236}">
                <a16:creationId xmlns:a16="http://schemas.microsoft.com/office/drawing/2014/main" id="{A2DCEEDE-996F-4F53-AA53-892FCAE5A1F3}"/>
              </a:ext>
            </a:extLst>
          </p:cNvPr>
          <p:cNvSpPr txBox="1"/>
          <p:nvPr userDrawn="1"/>
        </p:nvSpPr>
        <p:spPr>
          <a:xfrm>
            <a:off x="1706837" y="424417"/>
            <a:ext cx="4116332" cy="307777"/>
          </a:xfrm>
          <a:prstGeom prst="rect">
            <a:avLst/>
          </a:prstGeom>
          <a:noFill/>
        </p:spPr>
        <p:txBody>
          <a:bodyPr wrap="square" rtlCol="0">
            <a:spAutoFit/>
          </a:bodyPr>
          <a:lstStyle/>
          <a:p>
            <a:r>
              <a:rPr lang="nn-NO" sz="1400" b="1"/>
              <a:t>Det matematisk-naturvitskaplege fakultet</a:t>
            </a:r>
            <a:endParaRPr lang="nn-NO" sz="1400" b="1" dirty="0"/>
          </a:p>
        </p:txBody>
      </p:sp>
      <p:grpSp>
        <p:nvGrpSpPr>
          <p:cNvPr id="13" name="Group 4">
            <a:extLst>
              <a:ext uri="{FF2B5EF4-FFF2-40B4-BE49-F238E27FC236}">
                <a16:creationId xmlns:a16="http://schemas.microsoft.com/office/drawing/2014/main" id="{E6B1FFA4-DB8A-453A-866D-42BEE9335530}"/>
              </a:ext>
            </a:extLst>
          </p:cNvPr>
          <p:cNvGrpSpPr>
            <a:grpSpLocks noChangeAspect="1"/>
          </p:cNvGrpSpPr>
          <p:nvPr userDrawn="1"/>
        </p:nvGrpSpPr>
        <p:grpSpPr bwMode="auto">
          <a:xfrm>
            <a:off x="1312070" y="512362"/>
            <a:ext cx="439200" cy="136098"/>
            <a:chOff x="699" y="-168"/>
            <a:chExt cx="810" cy="251"/>
          </a:xfrm>
        </p:grpSpPr>
        <p:sp>
          <p:nvSpPr>
            <p:cNvPr id="15" name="Freeform 5">
              <a:extLst>
                <a:ext uri="{FF2B5EF4-FFF2-40B4-BE49-F238E27FC236}">
                  <a16:creationId xmlns:a16="http://schemas.microsoft.com/office/drawing/2014/main" id="{0E559E31-041D-4610-A582-C8215B7875A2}"/>
                </a:ext>
              </a:extLst>
            </p:cNvPr>
            <p:cNvSpPr>
              <a:spLocks/>
            </p:cNvSpPr>
            <p:nvPr userDrawn="1"/>
          </p:nvSpPr>
          <p:spPr bwMode="auto">
            <a:xfrm>
              <a:off x="1400" y="-164"/>
              <a:ext cx="109" cy="111"/>
            </a:xfrm>
            <a:custGeom>
              <a:avLst/>
              <a:gdLst>
                <a:gd name="T0" fmla="*/ 52 w 53"/>
                <a:gd name="T1" fmla="*/ 20 h 53"/>
                <a:gd name="T2" fmla="*/ 53 w 53"/>
                <a:gd name="T3" fmla="*/ 26 h 53"/>
                <a:gd name="T4" fmla="*/ 26 w 53"/>
                <a:gd name="T5" fmla="*/ 53 h 53"/>
                <a:gd name="T6" fmla="*/ 0 w 53"/>
                <a:gd name="T7" fmla="*/ 26 h 53"/>
                <a:gd name="T8" fmla="*/ 26 w 53"/>
                <a:gd name="T9" fmla="*/ 0 h 53"/>
                <a:gd name="T10" fmla="*/ 52 w 53"/>
                <a:gd name="T11" fmla="*/ 20 h 53"/>
              </a:gdLst>
              <a:ahLst/>
              <a:cxnLst>
                <a:cxn ang="0">
                  <a:pos x="T0" y="T1"/>
                </a:cxn>
                <a:cxn ang="0">
                  <a:pos x="T2" y="T3"/>
                </a:cxn>
                <a:cxn ang="0">
                  <a:pos x="T4" y="T5"/>
                </a:cxn>
                <a:cxn ang="0">
                  <a:pos x="T6" y="T7"/>
                </a:cxn>
                <a:cxn ang="0">
                  <a:pos x="T8" y="T9"/>
                </a:cxn>
                <a:cxn ang="0">
                  <a:pos x="T10" y="T11"/>
                </a:cxn>
              </a:cxnLst>
              <a:rect l="0" t="0" r="r" b="b"/>
              <a:pathLst>
                <a:path w="53" h="53">
                  <a:moveTo>
                    <a:pt x="52" y="20"/>
                  </a:moveTo>
                  <a:cubicBezTo>
                    <a:pt x="53" y="22"/>
                    <a:pt x="53" y="24"/>
                    <a:pt x="53" y="26"/>
                  </a:cubicBezTo>
                  <a:cubicBezTo>
                    <a:pt x="53" y="41"/>
                    <a:pt x="41" y="53"/>
                    <a:pt x="26" y="53"/>
                  </a:cubicBezTo>
                  <a:cubicBezTo>
                    <a:pt x="12" y="53"/>
                    <a:pt x="0" y="41"/>
                    <a:pt x="0" y="26"/>
                  </a:cubicBezTo>
                  <a:cubicBezTo>
                    <a:pt x="0" y="11"/>
                    <a:pt x="12" y="0"/>
                    <a:pt x="26" y="0"/>
                  </a:cubicBezTo>
                  <a:cubicBezTo>
                    <a:pt x="39" y="0"/>
                    <a:pt x="50" y="8"/>
                    <a:pt x="52" y="20"/>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6" name="Freeform 6">
              <a:extLst>
                <a:ext uri="{FF2B5EF4-FFF2-40B4-BE49-F238E27FC236}">
                  <a16:creationId xmlns:a16="http://schemas.microsoft.com/office/drawing/2014/main" id="{6DFF11FF-8985-45B8-87AD-4F75F97CF5A0}"/>
                </a:ext>
              </a:extLst>
            </p:cNvPr>
            <p:cNvSpPr>
              <a:spLocks/>
            </p:cNvSpPr>
            <p:nvPr userDrawn="1"/>
          </p:nvSpPr>
          <p:spPr bwMode="auto">
            <a:xfrm>
              <a:off x="1400" y="-30"/>
              <a:ext cx="109" cy="111"/>
            </a:xfrm>
            <a:custGeom>
              <a:avLst/>
              <a:gdLst>
                <a:gd name="T0" fmla="*/ 52 w 53"/>
                <a:gd name="T1" fmla="*/ 21 h 53"/>
                <a:gd name="T2" fmla="*/ 53 w 53"/>
                <a:gd name="T3" fmla="*/ 27 h 53"/>
                <a:gd name="T4" fmla="*/ 26 w 53"/>
                <a:gd name="T5" fmla="*/ 53 h 53"/>
                <a:gd name="T6" fmla="*/ 0 w 53"/>
                <a:gd name="T7" fmla="*/ 27 h 53"/>
                <a:gd name="T8" fmla="*/ 26 w 53"/>
                <a:gd name="T9" fmla="*/ 0 h 53"/>
                <a:gd name="T10" fmla="*/ 52 w 53"/>
                <a:gd name="T11" fmla="*/ 21 h 53"/>
              </a:gdLst>
              <a:ahLst/>
              <a:cxnLst>
                <a:cxn ang="0">
                  <a:pos x="T0" y="T1"/>
                </a:cxn>
                <a:cxn ang="0">
                  <a:pos x="T2" y="T3"/>
                </a:cxn>
                <a:cxn ang="0">
                  <a:pos x="T4" y="T5"/>
                </a:cxn>
                <a:cxn ang="0">
                  <a:pos x="T6" y="T7"/>
                </a:cxn>
                <a:cxn ang="0">
                  <a:pos x="T8" y="T9"/>
                </a:cxn>
                <a:cxn ang="0">
                  <a:pos x="T10" y="T11"/>
                </a:cxn>
              </a:cxnLst>
              <a:rect l="0" t="0" r="r" b="b"/>
              <a:pathLst>
                <a:path w="53" h="53">
                  <a:moveTo>
                    <a:pt x="52" y="21"/>
                  </a:moveTo>
                  <a:cubicBezTo>
                    <a:pt x="53" y="23"/>
                    <a:pt x="53" y="25"/>
                    <a:pt x="53" y="27"/>
                  </a:cubicBezTo>
                  <a:cubicBezTo>
                    <a:pt x="53" y="42"/>
                    <a:pt x="41" y="53"/>
                    <a:pt x="26" y="53"/>
                  </a:cubicBezTo>
                  <a:cubicBezTo>
                    <a:pt x="12" y="53"/>
                    <a:pt x="0" y="42"/>
                    <a:pt x="0" y="27"/>
                  </a:cubicBezTo>
                  <a:cubicBezTo>
                    <a:pt x="0" y="12"/>
                    <a:pt x="12" y="0"/>
                    <a:pt x="26" y="0"/>
                  </a:cubicBezTo>
                  <a:cubicBezTo>
                    <a:pt x="39" y="0"/>
                    <a:pt x="50" y="9"/>
                    <a:pt x="52" y="21"/>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0" name="Freeform 7">
              <a:extLst>
                <a:ext uri="{FF2B5EF4-FFF2-40B4-BE49-F238E27FC236}">
                  <a16:creationId xmlns:a16="http://schemas.microsoft.com/office/drawing/2014/main" id="{299177C8-B844-4593-8A4D-6028B89B0D1E}"/>
                </a:ext>
              </a:extLst>
            </p:cNvPr>
            <p:cNvSpPr>
              <a:spLocks/>
            </p:cNvSpPr>
            <p:nvPr userDrawn="1"/>
          </p:nvSpPr>
          <p:spPr bwMode="auto">
            <a:xfrm>
              <a:off x="699" y="-164"/>
              <a:ext cx="243" cy="247"/>
            </a:xfrm>
            <a:custGeom>
              <a:avLst/>
              <a:gdLst>
                <a:gd name="T0" fmla="*/ 105 w 118"/>
                <a:gd name="T1" fmla="*/ 75 h 118"/>
                <a:gd name="T2" fmla="*/ 102 w 118"/>
                <a:gd name="T3" fmla="*/ 95 h 118"/>
                <a:gd name="T4" fmla="*/ 93 w 118"/>
                <a:gd name="T5" fmla="*/ 108 h 118"/>
                <a:gd name="T6" fmla="*/ 79 w 118"/>
                <a:gd name="T7" fmla="*/ 115 h 118"/>
                <a:gd name="T8" fmla="*/ 59 w 118"/>
                <a:gd name="T9" fmla="*/ 118 h 118"/>
                <a:gd name="T10" fmla="*/ 40 w 118"/>
                <a:gd name="T11" fmla="*/ 115 h 118"/>
                <a:gd name="T12" fmla="*/ 26 w 118"/>
                <a:gd name="T13" fmla="*/ 108 h 118"/>
                <a:gd name="T14" fmla="*/ 17 w 118"/>
                <a:gd name="T15" fmla="*/ 95 h 118"/>
                <a:gd name="T16" fmla="*/ 13 w 118"/>
                <a:gd name="T17" fmla="*/ 76 h 118"/>
                <a:gd name="T18" fmla="*/ 13 w 118"/>
                <a:gd name="T19" fmla="*/ 8 h 118"/>
                <a:gd name="T20" fmla="*/ 0 w 118"/>
                <a:gd name="T21" fmla="*/ 5 h 118"/>
                <a:gd name="T22" fmla="*/ 0 w 118"/>
                <a:gd name="T23" fmla="*/ 0 h 118"/>
                <a:gd name="T24" fmla="*/ 41 w 118"/>
                <a:gd name="T25" fmla="*/ 0 h 118"/>
                <a:gd name="T26" fmla="*/ 41 w 118"/>
                <a:gd name="T27" fmla="*/ 5 h 118"/>
                <a:gd name="T28" fmla="*/ 28 w 118"/>
                <a:gd name="T29" fmla="*/ 8 h 118"/>
                <a:gd name="T30" fmla="*/ 28 w 118"/>
                <a:gd name="T31" fmla="*/ 81 h 118"/>
                <a:gd name="T32" fmla="*/ 36 w 118"/>
                <a:gd name="T33" fmla="*/ 103 h 118"/>
                <a:gd name="T34" fmla="*/ 62 w 118"/>
                <a:gd name="T35" fmla="*/ 111 h 118"/>
                <a:gd name="T36" fmla="*/ 87 w 118"/>
                <a:gd name="T37" fmla="*/ 103 h 118"/>
                <a:gd name="T38" fmla="*/ 95 w 118"/>
                <a:gd name="T39" fmla="*/ 77 h 118"/>
                <a:gd name="T40" fmla="*/ 95 w 118"/>
                <a:gd name="T41" fmla="*/ 8 h 118"/>
                <a:gd name="T42" fmla="*/ 82 w 118"/>
                <a:gd name="T43" fmla="*/ 5 h 118"/>
                <a:gd name="T44" fmla="*/ 82 w 118"/>
                <a:gd name="T45" fmla="*/ 0 h 118"/>
                <a:gd name="T46" fmla="*/ 118 w 118"/>
                <a:gd name="T47" fmla="*/ 0 h 118"/>
                <a:gd name="T48" fmla="*/ 118 w 118"/>
                <a:gd name="T49" fmla="*/ 5 h 118"/>
                <a:gd name="T50" fmla="*/ 105 w 118"/>
                <a:gd name="T51" fmla="*/ 8 h 118"/>
                <a:gd name="T52" fmla="*/ 105 w 118"/>
                <a:gd name="T53" fmla="*/ 7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118">
                  <a:moveTo>
                    <a:pt x="105" y="75"/>
                  </a:moveTo>
                  <a:cubicBezTo>
                    <a:pt x="105" y="82"/>
                    <a:pt x="104" y="89"/>
                    <a:pt x="102" y="95"/>
                  </a:cubicBezTo>
                  <a:cubicBezTo>
                    <a:pt x="100" y="100"/>
                    <a:pt x="97" y="105"/>
                    <a:pt x="93" y="108"/>
                  </a:cubicBezTo>
                  <a:cubicBezTo>
                    <a:pt x="90" y="111"/>
                    <a:pt x="85" y="114"/>
                    <a:pt x="79" y="115"/>
                  </a:cubicBezTo>
                  <a:cubicBezTo>
                    <a:pt x="73" y="117"/>
                    <a:pt x="66" y="118"/>
                    <a:pt x="59" y="118"/>
                  </a:cubicBezTo>
                  <a:cubicBezTo>
                    <a:pt x="52" y="118"/>
                    <a:pt x="46" y="117"/>
                    <a:pt x="40" y="115"/>
                  </a:cubicBezTo>
                  <a:cubicBezTo>
                    <a:pt x="35" y="114"/>
                    <a:pt x="30" y="112"/>
                    <a:pt x="26" y="108"/>
                  </a:cubicBezTo>
                  <a:cubicBezTo>
                    <a:pt x="22" y="105"/>
                    <a:pt x="19" y="101"/>
                    <a:pt x="17" y="95"/>
                  </a:cubicBezTo>
                  <a:cubicBezTo>
                    <a:pt x="14" y="90"/>
                    <a:pt x="13" y="84"/>
                    <a:pt x="13" y="76"/>
                  </a:cubicBezTo>
                  <a:cubicBezTo>
                    <a:pt x="13" y="8"/>
                    <a:pt x="13" y="8"/>
                    <a:pt x="13" y="8"/>
                  </a:cubicBezTo>
                  <a:cubicBezTo>
                    <a:pt x="0" y="5"/>
                    <a:pt x="0" y="5"/>
                    <a:pt x="0" y="5"/>
                  </a:cubicBezTo>
                  <a:cubicBezTo>
                    <a:pt x="0" y="0"/>
                    <a:pt x="0" y="0"/>
                    <a:pt x="0" y="0"/>
                  </a:cubicBezTo>
                  <a:cubicBezTo>
                    <a:pt x="41" y="0"/>
                    <a:pt x="41" y="0"/>
                    <a:pt x="41" y="0"/>
                  </a:cubicBezTo>
                  <a:cubicBezTo>
                    <a:pt x="41" y="5"/>
                    <a:pt x="41" y="5"/>
                    <a:pt x="41" y="5"/>
                  </a:cubicBezTo>
                  <a:cubicBezTo>
                    <a:pt x="28" y="8"/>
                    <a:pt x="28" y="8"/>
                    <a:pt x="28" y="8"/>
                  </a:cubicBezTo>
                  <a:cubicBezTo>
                    <a:pt x="28" y="81"/>
                    <a:pt x="28" y="81"/>
                    <a:pt x="28" y="81"/>
                  </a:cubicBezTo>
                  <a:cubicBezTo>
                    <a:pt x="28" y="91"/>
                    <a:pt x="31" y="98"/>
                    <a:pt x="36" y="103"/>
                  </a:cubicBezTo>
                  <a:cubicBezTo>
                    <a:pt x="42" y="108"/>
                    <a:pt x="51" y="111"/>
                    <a:pt x="62" y="111"/>
                  </a:cubicBezTo>
                  <a:cubicBezTo>
                    <a:pt x="73" y="111"/>
                    <a:pt x="82" y="108"/>
                    <a:pt x="87" y="103"/>
                  </a:cubicBezTo>
                  <a:cubicBezTo>
                    <a:pt x="92" y="97"/>
                    <a:pt x="95" y="89"/>
                    <a:pt x="95" y="77"/>
                  </a:cubicBezTo>
                  <a:cubicBezTo>
                    <a:pt x="95" y="8"/>
                    <a:pt x="95" y="8"/>
                    <a:pt x="95" y="8"/>
                  </a:cubicBezTo>
                  <a:cubicBezTo>
                    <a:pt x="82" y="5"/>
                    <a:pt x="82" y="5"/>
                    <a:pt x="82" y="5"/>
                  </a:cubicBezTo>
                  <a:cubicBezTo>
                    <a:pt x="82" y="0"/>
                    <a:pt x="82" y="0"/>
                    <a:pt x="82" y="0"/>
                  </a:cubicBezTo>
                  <a:cubicBezTo>
                    <a:pt x="118" y="0"/>
                    <a:pt x="118" y="0"/>
                    <a:pt x="118" y="0"/>
                  </a:cubicBezTo>
                  <a:cubicBezTo>
                    <a:pt x="118" y="5"/>
                    <a:pt x="118" y="5"/>
                    <a:pt x="118" y="5"/>
                  </a:cubicBezTo>
                  <a:cubicBezTo>
                    <a:pt x="105" y="8"/>
                    <a:pt x="105" y="8"/>
                    <a:pt x="105" y="8"/>
                  </a:cubicBezTo>
                  <a:lnTo>
                    <a:pt x="105" y="7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1" name="Freeform 8">
              <a:extLst>
                <a:ext uri="{FF2B5EF4-FFF2-40B4-BE49-F238E27FC236}">
                  <a16:creationId xmlns:a16="http://schemas.microsoft.com/office/drawing/2014/main" id="{C206DB3E-7E5A-4118-A58E-D28E6B6BEE9F}"/>
                </a:ext>
              </a:extLst>
            </p:cNvPr>
            <p:cNvSpPr>
              <a:spLocks/>
            </p:cNvSpPr>
            <p:nvPr userDrawn="1"/>
          </p:nvSpPr>
          <p:spPr bwMode="auto">
            <a:xfrm>
              <a:off x="964" y="-99"/>
              <a:ext cx="80" cy="178"/>
            </a:xfrm>
            <a:custGeom>
              <a:avLst/>
              <a:gdLst>
                <a:gd name="T0" fmla="*/ 52 w 80"/>
                <a:gd name="T1" fmla="*/ 29 h 178"/>
                <a:gd name="T2" fmla="*/ 52 w 80"/>
                <a:gd name="T3" fmla="*/ 161 h 178"/>
                <a:gd name="T4" fmla="*/ 80 w 80"/>
                <a:gd name="T5" fmla="*/ 167 h 178"/>
                <a:gd name="T6" fmla="*/ 80 w 80"/>
                <a:gd name="T7" fmla="*/ 178 h 178"/>
                <a:gd name="T8" fmla="*/ 0 w 80"/>
                <a:gd name="T9" fmla="*/ 178 h 178"/>
                <a:gd name="T10" fmla="*/ 0 w 80"/>
                <a:gd name="T11" fmla="*/ 167 h 178"/>
                <a:gd name="T12" fmla="*/ 27 w 80"/>
                <a:gd name="T13" fmla="*/ 161 h 178"/>
                <a:gd name="T14" fmla="*/ 27 w 80"/>
                <a:gd name="T15" fmla="*/ 25 h 178"/>
                <a:gd name="T16" fmla="*/ 0 w 80"/>
                <a:gd name="T17" fmla="*/ 15 h 178"/>
                <a:gd name="T18" fmla="*/ 0 w 80"/>
                <a:gd name="T19" fmla="*/ 11 h 178"/>
                <a:gd name="T20" fmla="*/ 52 w 80"/>
                <a:gd name="T21" fmla="*/ 0 h 178"/>
                <a:gd name="T22" fmla="*/ 54 w 80"/>
                <a:gd name="T23" fmla="*/ 2 h 178"/>
                <a:gd name="T24" fmla="*/ 52 w 80"/>
                <a:gd name="T25" fmla="*/ 2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178">
                  <a:moveTo>
                    <a:pt x="52" y="29"/>
                  </a:moveTo>
                  <a:lnTo>
                    <a:pt x="52" y="161"/>
                  </a:lnTo>
                  <a:lnTo>
                    <a:pt x="80" y="167"/>
                  </a:lnTo>
                  <a:lnTo>
                    <a:pt x="80" y="178"/>
                  </a:lnTo>
                  <a:lnTo>
                    <a:pt x="0" y="178"/>
                  </a:lnTo>
                  <a:lnTo>
                    <a:pt x="0" y="167"/>
                  </a:lnTo>
                  <a:lnTo>
                    <a:pt x="27" y="161"/>
                  </a:lnTo>
                  <a:lnTo>
                    <a:pt x="27" y="25"/>
                  </a:lnTo>
                  <a:lnTo>
                    <a:pt x="0" y="15"/>
                  </a:lnTo>
                  <a:lnTo>
                    <a:pt x="0" y="11"/>
                  </a:lnTo>
                  <a:lnTo>
                    <a:pt x="52" y="0"/>
                  </a:lnTo>
                  <a:lnTo>
                    <a:pt x="54" y="2"/>
                  </a:lnTo>
                  <a:lnTo>
                    <a:pt x="52" y="2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2" name="Freeform 9">
              <a:extLst>
                <a:ext uri="{FF2B5EF4-FFF2-40B4-BE49-F238E27FC236}">
                  <a16:creationId xmlns:a16="http://schemas.microsoft.com/office/drawing/2014/main" id="{BBAE402C-300B-4295-A825-9A43E9C92F25}"/>
                </a:ext>
              </a:extLst>
            </p:cNvPr>
            <p:cNvSpPr>
              <a:spLocks noEditPoints="1"/>
            </p:cNvSpPr>
            <p:nvPr userDrawn="1"/>
          </p:nvSpPr>
          <p:spPr bwMode="auto">
            <a:xfrm>
              <a:off x="1075" y="-168"/>
              <a:ext cx="222" cy="251"/>
            </a:xfrm>
            <a:custGeom>
              <a:avLst/>
              <a:gdLst>
                <a:gd name="T0" fmla="*/ 94 w 108"/>
                <a:gd name="T1" fmla="*/ 104 h 120"/>
                <a:gd name="T2" fmla="*/ 53 w 108"/>
                <a:gd name="T3" fmla="*/ 120 h 120"/>
                <a:gd name="T4" fmla="*/ 14 w 108"/>
                <a:gd name="T5" fmla="*/ 105 h 120"/>
                <a:gd name="T6" fmla="*/ 0 w 108"/>
                <a:gd name="T7" fmla="*/ 61 h 120"/>
                <a:gd name="T8" fmla="*/ 4 w 108"/>
                <a:gd name="T9" fmla="*/ 35 h 120"/>
                <a:gd name="T10" fmla="*/ 15 w 108"/>
                <a:gd name="T11" fmla="*/ 16 h 120"/>
                <a:gd name="T12" fmla="*/ 32 w 108"/>
                <a:gd name="T13" fmla="*/ 4 h 120"/>
                <a:gd name="T14" fmla="*/ 54 w 108"/>
                <a:gd name="T15" fmla="*/ 0 h 120"/>
                <a:gd name="T16" fmla="*/ 77 w 108"/>
                <a:gd name="T17" fmla="*/ 4 h 120"/>
                <a:gd name="T18" fmla="*/ 94 w 108"/>
                <a:gd name="T19" fmla="*/ 16 h 120"/>
                <a:gd name="T20" fmla="*/ 104 w 108"/>
                <a:gd name="T21" fmla="*/ 34 h 120"/>
                <a:gd name="T22" fmla="*/ 108 w 108"/>
                <a:gd name="T23" fmla="*/ 60 h 120"/>
                <a:gd name="T24" fmla="*/ 94 w 108"/>
                <a:gd name="T25" fmla="*/ 104 h 120"/>
                <a:gd name="T26" fmla="*/ 82 w 108"/>
                <a:gd name="T27" fmla="*/ 20 h 120"/>
                <a:gd name="T28" fmla="*/ 54 w 108"/>
                <a:gd name="T29" fmla="*/ 7 h 120"/>
                <a:gd name="T30" fmla="*/ 26 w 108"/>
                <a:gd name="T31" fmla="*/ 20 h 120"/>
                <a:gd name="T32" fmla="*/ 16 w 108"/>
                <a:gd name="T33" fmla="*/ 60 h 120"/>
                <a:gd name="T34" fmla="*/ 26 w 108"/>
                <a:gd name="T35" fmla="*/ 100 h 120"/>
                <a:gd name="T36" fmla="*/ 54 w 108"/>
                <a:gd name="T37" fmla="*/ 113 h 120"/>
                <a:gd name="T38" fmla="*/ 82 w 108"/>
                <a:gd name="T39" fmla="*/ 100 h 120"/>
                <a:gd name="T40" fmla="*/ 92 w 108"/>
                <a:gd name="T41" fmla="*/ 61 h 120"/>
                <a:gd name="T42" fmla="*/ 82 w 108"/>
                <a:gd name="T43" fmla="*/ 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20">
                  <a:moveTo>
                    <a:pt x="94" y="104"/>
                  </a:moveTo>
                  <a:cubicBezTo>
                    <a:pt x="84" y="115"/>
                    <a:pt x="71" y="120"/>
                    <a:pt x="53" y="120"/>
                  </a:cubicBezTo>
                  <a:cubicBezTo>
                    <a:pt x="36" y="120"/>
                    <a:pt x="23" y="115"/>
                    <a:pt x="14" y="105"/>
                  </a:cubicBezTo>
                  <a:cubicBezTo>
                    <a:pt x="5" y="95"/>
                    <a:pt x="0" y="80"/>
                    <a:pt x="0" y="61"/>
                  </a:cubicBezTo>
                  <a:cubicBezTo>
                    <a:pt x="0" y="51"/>
                    <a:pt x="1" y="42"/>
                    <a:pt x="4" y="35"/>
                  </a:cubicBezTo>
                  <a:cubicBezTo>
                    <a:pt x="6" y="27"/>
                    <a:pt x="10" y="21"/>
                    <a:pt x="15" y="16"/>
                  </a:cubicBezTo>
                  <a:cubicBezTo>
                    <a:pt x="19" y="11"/>
                    <a:pt x="25" y="7"/>
                    <a:pt x="32" y="4"/>
                  </a:cubicBezTo>
                  <a:cubicBezTo>
                    <a:pt x="39" y="2"/>
                    <a:pt x="46" y="0"/>
                    <a:pt x="54" y="0"/>
                  </a:cubicBezTo>
                  <a:cubicBezTo>
                    <a:pt x="63" y="0"/>
                    <a:pt x="70" y="2"/>
                    <a:pt x="77" y="4"/>
                  </a:cubicBezTo>
                  <a:cubicBezTo>
                    <a:pt x="84" y="7"/>
                    <a:pt x="89" y="11"/>
                    <a:pt x="94" y="16"/>
                  </a:cubicBezTo>
                  <a:cubicBezTo>
                    <a:pt x="98" y="21"/>
                    <a:pt x="102" y="27"/>
                    <a:pt x="104" y="34"/>
                  </a:cubicBezTo>
                  <a:cubicBezTo>
                    <a:pt x="107" y="41"/>
                    <a:pt x="108" y="50"/>
                    <a:pt x="108" y="60"/>
                  </a:cubicBezTo>
                  <a:cubicBezTo>
                    <a:pt x="108" y="79"/>
                    <a:pt x="103" y="94"/>
                    <a:pt x="94" y="104"/>
                  </a:cubicBezTo>
                  <a:close/>
                  <a:moveTo>
                    <a:pt x="82" y="20"/>
                  </a:moveTo>
                  <a:cubicBezTo>
                    <a:pt x="75" y="12"/>
                    <a:pt x="66" y="7"/>
                    <a:pt x="54" y="7"/>
                  </a:cubicBezTo>
                  <a:cubicBezTo>
                    <a:pt x="42" y="7"/>
                    <a:pt x="33" y="12"/>
                    <a:pt x="26" y="20"/>
                  </a:cubicBezTo>
                  <a:cubicBezTo>
                    <a:pt x="19" y="28"/>
                    <a:pt x="16" y="42"/>
                    <a:pt x="16" y="60"/>
                  </a:cubicBezTo>
                  <a:cubicBezTo>
                    <a:pt x="16" y="78"/>
                    <a:pt x="19" y="91"/>
                    <a:pt x="26" y="100"/>
                  </a:cubicBezTo>
                  <a:cubicBezTo>
                    <a:pt x="32" y="108"/>
                    <a:pt x="42" y="113"/>
                    <a:pt x="54" y="113"/>
                  </a:cubicBezTo>
                  <a:cubicBezTo>
                    <a:pt x="66" y="113"/>
                    <a:pt x="75" y="109"/>
                    <a:pt x="82" y="100"/>
                  </a:cubicBezTo>
                  <a:cubicBezTo>
                    <a:pt x="89" y="92"/>
                    <a:pt x="92" y="78"/>
                    <a:pt x="92" y="61"/>
                  </a:cubicBezTo>
                  <a:cubicBezTo>
                    <a:pt x="92" y="42"/>
                    <a:pt x="89" y="29"/>
                    <a:pt x="82" y="2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3" name="Freeform 10">
              <a:extLst>
                <a:ext uri="{FF2B5EF4-FFF2-40B4-BE49-F238E27FC236}">
                  <a16:creationId xmlns:a16="http://schemas.microsoft.com/office/drawing/2014/main" id="{7BBA4532-2A30-40BC-97E0-29A2E60C633E}"/>
                </a:ext>
              </a:extLst>
            </p:cNvPr>
            <p:cNvSpPr>
              <a:spLocks/>
            </p:cNvSpPr>
            <p:nvPr userDrawn="1"/>
          </p:nvSpPr>
          <p:spPr bwMode="auto">
            <a:xfrm>
              <a:off x="987" y="-166"/>
              <a:ext cx="35" cy="36"/>
            </a:xfrm>
            <a:custGeom>
              <a:avLst/>
              <a:gdLst>
                <a:gd name="T0" fmla="*/ 0 w 17"/>
                <a:gd name="T1" fmla="*/ 8 h 17"/>
                <a:gd name="T2" fmla="*/ 2 w 17"/>
                <a:gd name="T3" fmla="*/ 14 h 17"/>
                <a:gd name="T4" fmla="*/ 8 w 17"/>
                <a:gd name="T5" fmla="*/ 17 h 17"/>
                <a:gd name="T6" fmla="*/ 14 w 17"/>
                <a:gd name="T7" fmla="*/ 14 h 17"/>
                <a:gd name="T8" fmla="*/ 17 w 17"/>
                <a:gd name="T9" fmla="*/ 8 h 17"/>
                <a:gd name="T10" fmla="*/ 14 w 17"/>
                <a:gd name="T11" fmla="*/ 2 h 17"/>
                <a:gd name="T12" fmla="*/ 8 w 17"/>
                <a:gd name="T13" fmla="*/ 0 h 17"/>
                <a:gd name="T14" fmla="*/ 2 w 17"/>
                <a:gd name="T15" fmla="*/ 2 h 17"/>
                <a:gd name="T16" fmla="*/ 0 w 17"/>
                <a:gd name="T1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0" y="8"/>
                  </a:moveTo>
                  <a:cubicBezTo>
                    <a:pt x="0" y="11"/>
                    <a:pt x="1" y="13"/>
                    <a:pt x="2" y="14"/>
                  </a:cubicBezTo>
                  <a:cubicBezTo>
                    <a:pt x="4" y="16"/>
                    <a:pt x="6" y="17"/>
                    <a:pt x="8" y="17"/>
                  </a:cubicBezTo>
                  <a:cubicBezTo>
                    <a:pt x="11" y="17"/>
                    <a:pt x="13" y="16"/>
                    <a:pt x="14" y="14"/>
                  </a:cubicBezTo>
                  <a:cubicBezTo>
                    <a:pt x="16" y="13"/>
                    <a:pt x="17" y="11"/>
                    <a:pt x="17" y="8"/>
                  </a:cubicBezTo>
                  <a:cubicBezTo>
                    <a:pt x="17" y="6"/>
                    <a:pt x="16" y="4"/>
                    <a:pt x="14" y="2"/>
                  </a:cubicBezTo>
                  <a:cubicBezTo>
                    <a:pt x="13" y="0"/>
                    <a:pt x="11" y="0"/>
                    <a:pt x="8" y="0"/>
                  </a:cubicBezTo>
                  <a:cubicBezTo>
                    <a:pt x="6" y="0"/>
                    <a:pt x="4" y="0"/>
                    <a:pt x="2" y="2"/>
                  </a:cubicBezTo>
                  <a:cubicBezTo>
                    <a:pt x="1" y="4"/>
                    <a:pt x="0" y="6"/>
                    <a:pt x="0" y="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spTree>
    <p:extLst>
      <p:ext uri="{BB962C8B-B14F-4D97-AF65-F5344CB8AC3E}">
        <p14:creationId xmlns:p14="http://schemas.microsoft.com/office/powerpoint/2010/main" val="30669896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eloverskrift">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6258D59-7168-4E0B-A9D6-8E1FF9EA5B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4181856"/>
          </a:xfrm>
          <a:prstGeom prst="rect">
            <a:avLst/>
          </a:prstGeom>
        </p:spPr>
      </p:pic>
      <p:sp>
        <p:nvSpPr>
          <p:cNvPr id="2" name="Tittel 1"/>
          <p:cNvSpPr>
            <a:spLocks noGrp="1"/>
          </p:cNvSpPr>
          <p:nvPr>
            <p:ph type="ctrTitle" hasCustomPrompt="1"/>
          </p:nvPr>
        </p:nvSpPr>
        <p:spPr>
          <a:xfrm>
            <a:off x="1290970" y="1410933"/>
            <a:ext cx="6562060" cy="1261884"/>
          </a:xfrm>
        </p:spPr>
        <p:txBody>
          <a:bodyPr wrap="square" anchor="ctr">
            <a:spAutoFit/>
          </a:bodyPr>
          <a:lstStyle>
            <a:lvl1pPr algn="ctr">
              <a:defRPr sz="4100">
                <a:solidFill>
                  <a:schemeClr val="lt1"/>
                </a:solidFill>
              </a:defRPr>
            </a:lvl1pPr>
          </a:lstStyle>
          <a:p>
            <a:r>
              <a:rPr lang="nn-NO"/>
              <a:t>Klikk for å leggje til ein tittel</a:t>
            </a:r>
            <a:endParaRPr lang="nn-NO" dirty="0"/>
          </a:p>
        </p:txBody>
      </p:sp>
      <p:pic>
        <p:nvPicPr>
          <p:cNvPr id="6" name="Bilde 5">
            <a:extLst>
              <a:ext uri="{FF2B5EF4-FFF2-40B4-BE49-F238E27FC236}">
                <a16:creationId xmlns:a16="http://schemas.microsoft.com/office/drawing/2014/main" id="{69831B6B-6892-4E24-A66F-0CE8685A2D0B}"/>
              </a:ext>
            </a:extLst>
          </p:cNvPr>
          <p:cNvPicPr>
            <a:picLocks noChangeAspect="1"/>
          </p:cNvPicPr>
          <p:nvPr userDrawn="1"/>
        </p:nvPicPr>
        <p:blipFill>
          <a:blip r:embed="rId3"/>
          <a:stretch>
            <a:fillRect/>
          </a:stretch>
        </p:blipFill>
        <p:spPr>
          <a:xfrm>
            <a:off x="2244847" y="4515703"/>
            <a:ext cx="425197" cy="425197"/>
          </a:xfrm>
          <a:prstGeom prst="rect">
            <a:avLst/>
          </a:prstGeom>
        </p:spPr>
      </p:pic>
      <p:sp>
        <p:nvSpPr>
          <p:cNvPr id="8" name="TekstSylinder 7">
            <a:extLst>
              <a:ext uri="{FF2B5EF4-FFF2-40B4-BE49-F238E27FC236}">
                <a16:creationId xmlns:a16="http://schemas.microsoft.com/office/drawing/2014/main" id="{DA88C679-3A11-42E0-9A8B-D596C63A662C}"/>
              </a:ext>
            </a:extLst>
          </p:cNvPr>
          <p:cNvSpPr txBox="1"/>
          <p:nvPr userDrawn="1"/>
        </p:nvSpPr>
        <p:spPr>
          <a:xfrm>
            <a:off x="3177587" y="4583354"/>
            <a:ext cx="4116332" cy="307777"/>
          </a:xfrm>
          <a:prstGeom prst="rect">
            <a:avLst/>
          </a:prstGeom>
          <a:noFill/>
        </p:spPr>
        <p:txBody>
          <a:bodyPr wrap="square" rtlCol="0">
            <a:spAutoFit/>
          </a:bodyPr>
          <a:lstStyle/>
          <a:p>
            <a:r>
              <a:rPr lang="nn-NO" sz="1400" b="1"/>
              <a:t>Det matematisk-naturvitskaplege fakultet</a:t>
            </a:r>
            <a:endParaRPr lang="nn-NO" sz="1400" b="1" dirty="0"/>
          </a:p>
        </p:txBody>
      </p:sp>
      <p:grpSp>
        <p:nvGrpSpPr>
          <p:cNvPr id="7" name="Group 4">
            <a:extLst>
              <a:ext uri="{FF2B5EF4-FFF2-40B4-BE49-F238E27FC236}">
                <a16:creationId xmlns:a16="http://schemas.microsoft.com/office/drawing/2014/main" id="{1F52A8C7-01D7-48B7-A36C-B219C7E0197C}"/>
              </a:ext>
            </a:extLst>
          </p:cNvPr>
          <p:cNvGrpSpPr>
            <a:grpSpLocks noChangeAspect="1"/>
          </p:cNvGrpSpPr>
          <p:nvPr userDrawn="1"/>
        </p:nvGrpSpPr>
        <p:grpSpPr bwMode="auto">
          <a:xfrm>
            <a:off x="2782820" y="4667043"/>
            <a:ext cx="439200" cy="136098"/>
            <a:chOff x="699" y="-168"/>
            <a:chExt cx="810" cy="251"/>
          </a:xfrm>
        </p:grpSpPr>
        <p:sp>
          <p:nvSpPr>
            <p:cNvPr id="10" name="Freeform 5">
              <a:extLst>
                <a:ext uri="{FF2B5EF4-FFF2-40B4-BE49-F238E27FC236}">
                  <a16:creationId xmlns:a16="http://schemas.microsoft.com/office/drawing/2014/main" id="{2B391352-4D48-412C-8465-D30BD6C55EAE}"/>
                </a:ext>
              </a:extLst>
            </p:cNvPr>
            <p:cNvSpPr>
              <a:spLocks/>
            </p:cNvSpPr>
            <p:nvPr userDrawn="1"/>
          </p:nvSpPr>
          <p:spPr bwMode="auto">
            <a:xfrm>
              <a:off x="1400" y="-164"/>
              <a:ext cx="109" cy="111"/>
            </a:xfrm>
            <a:custGeom>
              <a:avLst/>
              <a:gdLst>
                <a:gd name="T0" fmla="*/ 52 w 53"/>
                <a:gd name="T1" fmla="*/ 20 h 53"/>
                <a:gd name="T2" fmla="*/ 53 w 53"/>
                <a:gd name="T3" fmla="*/ 26 h 53"/>
                <a:gd name="T4" fmla="*/ 26 w 53"/>
                <a:gd name="T5" fmla="*/ 53 h 53"/>
                <a:gd name="T6" fmla="*/ 0 w 53"/>
                <a:gd name="T7" fmla="*/ 26 h 53"/>
                <a:gd name="T8" fmla="*/ 26 w 53"/>
                <a:gd name="T9" fmla="*/ 0 h 53"/>
                <a:gd name="T10" fmla="*/ 52 w 53"/>
                <a:gd name="T11" fmla="*/ 20 h 53"/>
              </a:gdLst>
              <a:ahLst/>
              <a:cxnLst>
                <a:cxn ang="0">
                  <a:pos x="T0" y="T1"/>
                </a:cxn>
                <a:cxn ang="0">
                  <a:pos x="T2" y="T3"/>
                </a:cxn>
                <a:cxn ang="0">
                  <a:pos x="T4" y="T5"/>
                </a:cxn>
                <a:cxn ang="0">
                  <a:pos x="T6" y="T7"/>
                </a:cxn>
                <a:cxn ang="0">
                  <a:pos x="T8" y="T9"/>
                </a:cxn>
                <a:cxn ang="0">
                  <a:pos x="T10" y="T11"/>
                </a:cxn>
              </a:cxnLst>
              <a:rect l="0" t="0" r="r" b="b"/>
              <a:pathLst>
                <a:path w="53" h="53">
                  <a:moveTo>
                    <a:pt x="52" y="20"/>
                  </a:moveTo>
                  <a:cubicBezTo>
                    <a:pt x="53" y="22"/>
                    <a:pt x="53" y="24"/>
                    <a:pt x="53" y="26"/>
                  </a:cubicBezTo>
                  <a:cubicBezTo>
                    <a:pt x="53" y="41"/>
                    <a:pt x="41" y="53"/>
                    <a:pt x="26" y="53"/>
                  </a:cubicBezTo>
                  <a:cubicBezTo>
                    <a:pt x="12" y="53"/>
                    <a:pt x="0" y="41"/>
                    <a:pt x="0" y="26"/>
                  </a:cubicBezTo>
                  <a:cubicBezTo>
                    <a:pt x="0" y="11"/>
                    <a:pt x="12" y="0"/>
                    <a:pt x="26" y="0"/>
                  </a:cubicBezTo>
                  <a:cubicBezTo>
                    <a:pt x="39" y="0"/>
                    <a:pt x="50" y="8"/>
                    <a:pt x="52" y="20"/>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 name="Freeform 6">
              <a:extLst>
                <a:ext uri="{FF2B5EF4-FFF2-40B4-BE49-F238E27FC236}">
                  <a16:creationId xmlns:a16="http://schemas.microsoft.com/office/drawing/2014/main" id="{E19855DE-927D-4973-BC42-270C92843BF2}"/>
                </a:ext>
              </a:extLst>
            </p:cNvPr>
            <p:cNvSpPr>
              <a:spLocks/>
            </p:cNvSpPr>
            <p:nvPr userDrawn="1"/>
          </p:nvSpPr>
          <p:spPr bwMode="auto">
            <a:xfrm>
              <a:off x="1400" y="-30"/>
              <a:ext cx="109" cy="111"/>
            </a:xfrm>
            <a:custGeom>
              <a:avLst/>
              <a:gdLst>
                <a:gd name="T0" fmla="*/ 52 w 53"/>
                <a:gd name="T1" fmla="*/ 21 h 53"/>
                <a:gd name="T2" fmla="*/ 53 w 53"/>
                <a:gd name="T3" fmla="*/ 27 h 53"/>
                <a:gd name="T4" fmla="*/ 26 w 53"/>
                <a:gd name="T5" fmla="*/ 53 h 53"/>
                <a:gd name="T6" fmla="*/ 0 w 53"/>
                <a:gd name="T7" fmla="*/ 27 h 53"/>
                <a:gd name="T8" fmla="*/ 26 w 53"/>
                <a:gd name="T9" fmla="*/ 0 h 53"/>
                <a:gd name="T10" fmla="*/ 52 w 53"/>
                <a:gd name="T11" fmla="*/ 21 h 53"/>
              </a:gdLst>
              <a:ahLst/>
              <a:cxnLst>
                <a:cxn ang="0">
                  <a:pos x="T0" y="T1"/>
                </a:cxn>
                <a:cxn ang="0">
                  <a:pos x="T2" y="T3"/>
                </a:cxn>
                <a:cxn ang="0">
                  <a:pos x="T4" y="T5"/>
                </a:cxn>
                <a:cxn ang="0">
                  <a:pos x="T6" y="T7"/>
                </a:cxn>
                <a:cxn ang="0">
                  <a:pos x="T8" y="T9"/>
                </a:cxn>
                <a:cxn ang="0">
                  <a:pos x="T10" y="T11"/>
                </a:cxn>
              </a:cxnLst>
              <a:rect l="0" t="0" r="r" b="b"/>
              <a:pathLst>
                <a:path w="53" h="53">
                  <a:moveTo>
                    <a:pt x="52" y="21"/>
                  </a:moveTo>
                  <a:cubicBezTo>
                    <a:pt x="53" y="23"/>
                    <a:pt x="53" y="25"/>
                    <a:pt x="53" y="27"/>
                  </a:cubicBezTo>
                  <a:cubicBezTo>
                    <a:pt x="53" y="42"/>
                    <a:pt x="41" y="53"/>
                    <a:pt x="26" y="53"/>
                  </a:cubicBezTo>
                  <a:cubicBezTo>
                    <a:pt x="12" y="53"/>
                    <a:pt x="0" y="42"/>
                    <a:pt x="0" y="27"/>
                  </a:cubicBezTo>
                  <a:cubicBezTo>
                    <a:pt x="0" y="12"/>
                    <a:pt x="12" y="0"/>
                    <a:pt x="26" y="0"/>
                  </a:cubicBezTo>
                  <a:cubicBezTo>
                    <a:pt x="39" y="0"/>
                    <a:pt x="50" y="9"/>
                    <a:pt x="52" y="21"/>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2" name="Freeform 7">
              <a:extLst>
                <a:ext uri="{FF2B5EF4-FFF2-40B4-BE49-F238E27FC236}">
                  <a16:creationId xmlns:a16="http://schemas.microsoft.com/office/drawing/2014/main" id="{5A2B59B8-7CF6-4668-ABCB-F4A7DD75CEA1}"/>
                </a:ext>
              </a:extLst>
            </p:cNvPr>
            <p:cNvSpPr>
              <a:spLocks/>
            </p:cNvSpPr>
            <p:nvPr userDrawn="1"/>
          </p:nvSpPr>
          <p:spPr bwMode="auto">
            <a:xfrm>
              <a:off x="699" y="-164"/>
              <a:ext cx="243" cy="247"/>
            </a:xfrm>
            <a:custGeom>
              <a:avLst/>
              <a:gdLst>
                <a:gd name="T0" fmla="*/ 105 w 118"/>
                <a:gd name="T1" fmla="*/ 75 h 118"/>
                <a:gd name="T2" fmla="*/ 102 w 118"/>
                <a:gd name="T3" fmla="*/ 95 h 118"/>
                <a:gd name="T4" fmla="*/ 93 w 118"/>
                <a:gd name="T5" fmla="*/ 108 h 118"/>
                <a:gd name="T6" fmla="*/ 79 w 118"/>
                <a:gd name="T7" fmla="*/ 115 h 118"/>
                <a:gd name="T8" fmla="*/ 59 w 118"/>
                <a:gd name="T9" fmla="*/ 118 h 118"/>
                <a:gd name="T10" fmla="*/ 40 w 118"/>
                <a:gd name="T11" fmla="*/ 115 h 118"/>
                <a:gd name="T12" fmla="*/ 26 w 118"/>
                <a:gd name="T13" fmla="*/ 108 h 118"/>
                <a:gd name="T14" fmla="*/ 17 w 118"/>
                <a:gd name="T15" fmla="*/ 95 h 118"/>
                <a:gd name="T16" fmla="*/ 13 w 118"/>
                <a:gd name="T17" fmla="*/ 76 h 118"/>
                <a:gd name="T18" fmla="*/ 13 w 118"/>
                <a:gd name="T19" fmla="*/ 8 h 118"/>
                <a:gd name="T20" fmla="*/ 0 w 118"/>
                <a:gd name="T21" fmla="*/ 5 h 118"/>
                <a:gd name="T22" fmla="*/ 0 w 118"/>
                <a:gd name="T23" fmla="*/ 0 h 118"/>
                <a:gd name="T24" fmla="*/ 41 w 118"/>
                <a:gd name="T25" fmla="*/ 0 h 118"/>
                <a:gd name="T26" fmla="*/ 41 w 118"/>
                <a:gd name="T27" fmla="*/ 5 h 118"/>
                <a:gd name="T28" fmla="*/ 28 w 118"/>
                <a:gd name="T29" fmla="*/ 8 h 118"/>
                <a:gd name="T30" fmla="*/ 28 w 118"/>
                <a:gd name="T31" fmla="*/ 81 h 118"/>
                <a:gd name="T32" fmla="*/ 36 w 118"/>
                <a:gd name="T33" fmla="*/ 103 h 118"/>
                <a:gd name="T34" fmla="*/ 62 w 118"/>
                <a:gd name="T35" fmla="*/ 111 h 118"/>
                <a:gd name="T36" fmla="*/ 87 w 118"/>
                <a:gd name="T37" fmla="*/ 103 h 118"/>
                <a:gd name="T38" fmla="*/ 95 w 118"/>
                <a:gd name="T39" fmla="*/ 77 h 118"/>
                <a:gd name="T40" fmla="*/ 95 w 118"/>
                <a:gd name="T41" fmla="*/ 8 h 118"/>
                <a:gd name="T42" fmla="*/ 82 w 118"/>
                <a:gd name="T43" fmla="*/ 5 h 118"/>
                <a:gd name="T44" fmla="*/ 82 w 118"/>
                <a:gd name="T45" fmla="*/ 0 h 118"/>
                <a:gd name="T46" fmla="*/ 118 w 118"/>
                <a:gd name="T47" fmla="*/ 0 h 118"/>
                <a:gd name="T48" fmla="*/ 118 w 118"/>
                <a:gd name="T49" fmla="*/ 5 h 118"/>
                <a:gd name="T50" fmla="*/ 105 w 118"/>
                <a:gd name="T51" fmla="*/ 8 h 118"/>
                <a:gd name="T52" fmla="*/ 105 w 118"/>
                <a:gd name="T53" fmla="*/ 7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118">
                  <a:moveTo>
                    <a:pt x="105" y="75"/>
                  </a:moveTo>
                  <a:cubicBezTo>
                    <a:pt x="105" y="82"/>
                    <a:pt x="104" y="89"/>
                    <a:pt x="102" y="95"/>
                  </a:cubicBezTo>
                  <a:cubicBezTo>
                    <a:pt x="100" y="100"/>
                    <a:pt x="97" y="105"/>
                    <a:pt x="93" y="108"/>
                  </a:cubicBezTo>
                  <a:cubicBezTo>
                    <a:pt x="90" y="111"/>
                    <a:pt x="85" y="114"/>
                    <a:pt x="79" y="115"/>
                  </a:cubicBezTo>
                  <a:cubicBezTo>
                    <a:pt x="73" y="117"/>
                    <a:pt x="66" y="118"/>
                    <a:pt x="59" y="118"/>
                  </a:cubicBezTo>
                  <a:cubicBezTo>
                    <a:pt x="52" y="118"/>
                    <a:pt x="46" y="117"/>
                    <a:pt x="40" y="115"/>
                  </a:cubicBezTo>
                  <a:cubicBezTo>
                    <a:pt x="35" y="114"/>
                    <a:pt x="30" y="112"/>
                    <a:pt x="26" y="108"/>
                  </a:cubicBezTo>
                  <a:cubicBezTo>
                    <a:pt x="22" y="105"/>
                    <a:pt x="19" y="101"/>
                    <a:pt x="17" y="95"/>
                  </a:cubicBezTo>
                  <a:cubicBezTo>
                    <a:pt x="14" y="90"/>
                    <a:pt x="13" y="84"/>
                    <a:pt x="13" y="76"/>
                  </a:cubicBezTo>
                  <a:cubicBezTo>
                    <a:pt x="13" y="8"/>
                    <a:pt x="13" y="8"/>
                    <a:pt x="13" y="8"/>
                  </a:cubicBezTo>
                  <a:cubicBezTo>
                    <a:pt x="0" y="5"/>
                    <a:pt x="0" y="5"/>
                    <a:pt x="0" y="5"/>
                  </a:cubicBezTo>
                  <a:cubicBezTo>
                    <a:pt x="0" y="0"/>
                    <a:pt x="0" y="0"/>
                    <a:pt x="0" y="0"/>
                  </a:cubicBezTo>
                  <a:cubicBezTo>
                    <a:pt x="41" y="0"/>
                    <a:pt x="41" y="0"/>
                    <a:pt x="41" y="0"/>
                  </a:cubicBezTo>
                  <a:cubicBezTo>
                    <a:pt x="41" y="5"/>
                    <a:pt x="41" y="5"/>
                    <a:pt x="41" y="5"/>
                  </a:cubicBezTo>
                  <a:cubicBezTo>
                    <a:pt x="28" y="8"/>
                    <a:pt x="28" y="8"/>
                    <a:pt x="28" y="8"/>
                  </a:cubicBezTo>
                  <a:cubicBezTo>
                    <a:pt x="28" y="81"/>
                    <a:pt x="28" y="81"/>
                    <a:pt x="28" y="81"/>
                  </a:cubicBezTo>
                  <a:cubicBezTo>
                    <a:pt x="28" y="91"/>
                    <a:pt x="31" y="98"/>
                    <a:pt x="36" y="103"/>
                  </a:cubicBezTo>
                  <a:cubicBezTo>
                    <a:pt x="42" y="108"/>
                    <a:pt x="51" y="111"/>
                    <a:pt x="62" y="111"/>
                  </a:cubicBezTo>
                  <a:cubicBezTo>
                    <a:pt x="73" y="111"/>
                    <a:pt x="82" y="108"/>
                    <a:pt x="87" y="103"/>
                  </a:cubicBezTo>
                  <a:cubicBezTo>
                    <a:pt x="92" y="97"/>
                    <a:pt x="95" y="89"/>
                    <a:pt x="95" y="77"/>
                  </a:cubicBezTo>
                  <a:cubicBezTo>
                    <a:pt x="95" y="8"/>
                    <a:pt x="95" y="8"/>
                    <a:pt x="95" y="8"/>
                  </a:cubicBezTo>
                  <a:cubicBezTo>
                    <a:pt x="82" y="5"/>
                    <a:pt x="82" y="5"/>
                    <a:pt x="82" y="5"/>
                  </a:cubicBezTo>
                  <a:cubicBezTo>
                    <a:pt x="82" y="0"/>
                    <a:pt x="82" y="0"/>
                    <a:pt x="82" y="0"/>
                  </a:cubicBezTo>
                  <a:cubicBezTo>
                    <a:pt x="118" y="0"/>
                    <a:pt x="118" y="0"/>
                    <a:pt x="118" y="0"/>
                  </a:cubicBezTo>
                  <a:cubicBezTo>
                    <a:pt x="118" y="5"/>
                    <a:pt x="118" y="5"/>
                    <a:pt x="118" y="5"/>
                  </a:cubicBezTo>
                  <a:cubicBezTo>
                    <a:pt x="105" y="8"/>
                    <a:pt x="105" y="8"/>
                    <a:pt x="105" y="8"/>
                  </a:cubicBezTo>
                  <a:lnTo>
                    <a:pt x="105" y="7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 name="Freeform 8">
              <a:extLst>
                <a:ext uri="{FF2B5EF4-FFF2-40B4-BE49-F238E27FC236}">
                  <a16:creationId xmlns:a16="http://schemas.microsoft.com/office/drawing/2014/main" id="{74FD7DF4-3E30-4B20-A43D-1A4F8E872970}"/>
                </a:ext>
              </a:extLst>
            </p:cNvPr>
            <p:cNvSpPr>
              <a:spLocks/>
            </p:cNvSpPr>
            <p:nvPr userDrawn="1"/>
          </p:nvSpPr>
          <p:spPr bwMode="auto">
            <a:xfrm>
              <a:off x="964" y="-99"/>
              <a:ext cx="80" cy="178"/>
            </a:xfrm>
            <a:custGeom>
              <a:avLst/>
              <a:gdLst>
                <a:gd name="T0" fmla="*/ 52 w 80"/>
                <a:gd name="T1" fmla="*/ 29 h 178"/>
                <a:gd name="T2" fmla="*/ 52 w 80"/>
                <a:gd name="T3" fmla="*/ 161 h 178"/>
                <a:gd name="T4" fmla="*/ 80 w 80"/>
                <a:gd name="T5" fmla="*/ 167 h 178"/>
                <a:gd name="T6" fmla="*/ 80 w 80"/>
                <a:gd name="T7" fmla="*/ 178 h 178"/>
                <a:gd name="T8" fmla="*/ 0 w 80"/>
                <a:gd name="T9" fmla="*/ 178 h 178"/>
                <a:gd name="T10" fmla="*/ 0 w 80"/>
                <a:gd name="T11" fmla="*/ 167 h 178"/>
                <a:gd name="T12" fmla="*/ 27 w 80"/>
                <a:gd name="T13" fmla="*/ 161 h 178"/>
                <a:gd name="T14" fmla="*/ 27 w 80"/>
                <a:gd name="T15" fmla="*/ 25 h 178"/>
                <a:gd name="T16" fmla="*/ 0 w 80"/>
                <a:gd name="T17" fmla="*/ 15 h 178"/>
                <a:gd name="T18" fmla="*/ 0 w 80"/>
                <a:gd name="T19" fmla="*/ 11 h 178"/>
                <a:gd name="T20" fmla="*/ 52 w 80"/>
                <a:gd name="T21" fmla="*/ 0 h 178"/>
                <a:gd name="T22" fmla="*/ 54 w 80"/>
                <a:gd name="T23" fmla="*/ 2 h 178"/>
                <a:gd name="T24" fmla="*/ 52 w 80"/>
                <a:gd name="T25" fmla="*/ 2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178">
                  <a:moveTo>
                    <a:pt x="52" y="29"/>
                  </a:moveTo>
                  <a:lnTo>
                    <a:pt x="52" y="161"/>
                  </a:lnTo>
                  <a:lnTo>
                    <a:pt x="80" y="167"/>
                  </a:lnTo>
                  <a:lnTo>
                    <a:pt x="80" y="178"/>
                  </a:lnTo>
                  <a:lnTo>
                    <a:pt x="0" y="178"/>
                  </a:lnTo>
                  <a:lnTo>
                    <a:pt x="0" y="167"/>
                  </a:lnTo>
                  <a:lnTo>
                    <a:pt x="27" y="161"/>
                  </a:lnTo>
                  <a:lnTo>
                    <a:pt x="27" y="25"/>
                  </a:lnTo>
                  <a:lnTo>
                    <a:pt x="0" y="15"/>
                  </a:lnTo>
                  <a:lnTo>
                    <a:pt x="0" y="11"/>
                  </a:lnTo>
                  <a:lnTo>
                    <a:pt x="52" y="0"/>
                  </a:lnTo>
                  <a:lnTo>
                    <a:pt x="54" y="2"/>
                  </a:lnTo>
                  <a:lnTo>
                    <a:pt x="52" y="2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4" name="Freeform 9">
              <a:extLst>
                <a:ext uri="{FF2B5EF4-FFF2-40B4-BE49-F238E27FC236}">
                  <a16:creationId xmlns:a16="http://schemas.microsoft.com/office/drawing/2014/main" id="{A64B77F7-76E3-463F-986A-ED33F912ACA9}"/>
                </a:ext>
              </a:extLst>
            </p:cNvPr>
            <p:cNvSpPr>
              <a:spLocks noEditPoints="1"/>
            </p:cNvSpPr>
            <p:nvPr userDrawn="1"/>
          </p:nvSpPr>
          <p:spPr bwMode="auto">
            <a:xfrm>
              <a:off x="1075" y="-168"/>
              <a:ext cx="222" cy="251"/>
            </a:xfrm>
            <a:custGeom>
              <a:avLst/>
              <a:gdLst>
                <a:gd name="T0" fmla="*/ 94 w 108"/>
                <a:gd name="T1" fmla="*/ 104 h 120"/>
                <a:gd name="T2" fmla="*/ 53 w 108"/>
                <a:gd name="T3" fmla="*/ 120 h 120"/>
                <a:gd name="T4" fmla="*/ 14 w 108"/>
                <a:gd name="T5" fmla="*/ 105 h 120"/>
                <a:gd name="T6" fmla="*/ 0 w 108"/>
                <a:gd name="T7" fmla="*/ 61 h 120"/>
                <a:gd name="T8" fmla="*/ 4 w 108"/>
                <a:gd name="T9" fmla="*/ 35 h 120"/>
                <a:gd name="T10" fmla="*/ 15 w 108"/>
                <a:gd name="T11" fmla="*/ 16 h 120"/>
                <a:gd name="T12" fmla="*/ 32 w 108"/>
                <a:gd name="T13" fmla="*/ 4 h 120"/>
                <a:gd name="T14" fmla="*/ 54 w 108"/>
                <a:gd name="T15" fmla="*/ 0 h 120"/>
                <a:gd name="T16" fmla="*/ 77 w 108"/>
                <a:gd name="T17" fmla="*/ 4 h 120"/>
                <a:gd name="T18" fmla="*/ 94 w 108"/>
                <a:gd name="T19" fmla="*/ 16 h 120"/>
                <a:gd name="T20" fmla="*/ 104 w 108"/>
                <a:gd name="T21" fmla="*/ 34 h 120"/>
                <a:gd name="T22" fmla="*/ 108 w 108"/>
                <a:gd name="T23" fmla="*/ 60 h 120"/>
                <a:gd name="T24" fmla="*/ 94 w 108"/>
                <a:gd name="T25" fmla="*/ 104 h 120"/>
                <a:gd name="T26" fmla="*/ 82 w 108"/>
                <a:gd name="T27" fmla="*/ 20 h 120"/>
                <a:gd name="T28" fmla="*/ 54 w 108"/>
                <a:gd name="T29" fmla="*/ 7 h 120"/>
                <a:gd name="T30" fmla="*/ 26 w 108"/>
                <a:gd name="T31" fmla="*/ 20 h 120"/>
                <a:gd name="T32" fmla="*/ 16 w 108"/>
                <a:gd name="T33" fmla="*/ 60 h 120"/>
                <a:gd name="T34" fmla="*/ 26 w 108"/>
                <a:gd name="T35" fmla="*/ 100 h 120"/>
                <a:gd name="T36" fmla="*/ 54 w 108"/>
                <a:gd name="T37" fmla="*/ 113 h 120"/>
                <a:gd name="T38" fmla="*/ 82 w 108"/>
                <a:gd name="T39" fmla="*/ 100 h 120"/>
                <a:gd name="T40" fmla="*/ 92 w 108"/>
                <a:gd name="T41" fmla="*/ 61 h 120"/>
                <a:gd name="T42" fmla="*/ 82 w 108"/>
                <a:gd name="T43" fmla="*/ 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20">
                  <a:moveTo>
                    <a:pt x="94" y="104"/>
                  </a:moveTo>
                  <a:cubicBezTo>
                    <a:pt x="84" y="115"/>
                    <a:pt x="71" y="120"/>
                    <a:pt x="53" y="120"/>
                  </a:cubicBezTo>
                  <a:cubicBezTo>
                    <a:pt x="36" y="120"/>
                    <a:pt x="23" y="115"/>
                    <a:pt x="14" y="105"/>
                  </a:cubicBezTo>
                  <a:cubicBezTo>
                    <a:pt x="5" y="95"/>
                    <a:pt x="0" y="80"/>
                    <a:pt x="0" y="61"/>
                  </a:cubicBezTo>
                  <a:cubicBezTo>
                    <a:pt x="0" y="51"/>
                    <a:pt x="1" y="42"/>
                    <a:pt x="4" y="35"/>
                  </a:cubicBezTo>
                  <a:cubicBezTo>
                    <a:pt x="6" y="27"/>
                    <a:pt x="10" y="21"/>
                    <a:pt x="15" y="16"/>
                  </a:cubicBezTo>
                  <a:cubicBezTo>
                    <a:pt x="19" y="11"/>
                    <a:pt x="25" y="7"/>
                    <a:pt x="32" y="4"/>
                  </a:cubicBezTo>
                  <a:cubicBezTo>
                    <a:pt x="39" y="2"/>
                    <a:pt x="46" y="0"/>
                    <a:pt x="54" y="0"/>
                  </a:cubicBezTo>
                  <a:cubicBezTo>
                    <a:pt x="63" y="0"/>
                    <a:pt x="70" y="2"/>
                    <a:pt x="77" y="4"/>
                  </a:cubicBezTo>
                  <a:cubicBezTo>
                    <a:pt x="84" y="7"/>
                    <a:pt x="89" y="11"/>
                    <a:pt x="94" y="16"/>
                  </a:cubicBezTo>
                  <a:cubicBezTo>
                    <a:pt x="98" y="21"/>
                    <a:pt x="102" y="27"/>
                    <a:pt x="104" y="34"/>
                  </a:cubicBezTo>
                  <a:cubicBezTo>
                    <a:pt x="107" y="41"/>
                    <a:pt x="108" y="50"/>
                    <a:pt x="108" y="60"/>
                  </a:cubicBezTo>
                  <a:cubicBezTo>
                    <a:pt x="108" y="79"/>
                    <a:pt x="103" y="94"/>
                    <a:pt x="94" y="104"/>
                  </a:cubicBezTo>
                  <a:close/>
                  <a:moveTo>
                    <a:pt x="82" y="20"/>
                  </a:moveTo>
                  <a:cubicBezTo>
                    <a:pt x="75" y="12"/>
                    <a:pt x="66" y="7"/>
                    <a:pt x="54" y="7"/>
                  </a:cubicBezTo>
                  <a:cubicBezTo>
                    <a:pt x="42" y="7"/>
                    <a:pt x="33" y="12"/>
                    <a:pt x="26" y="20"/>
                  </a:cubicBezTo>
                  <a:cubicBezTo>
                    <a:pt x="19" y="28"/>
                    <a:pt x="16" y="42"/>
                    <a:pt x="16" y="60"/>
                  </a:cubicBezTo>
                  <a:cubicBezTo>
                    <a:pt x="16" y="78"/>
                    <a:pt x="19" y="91"/>
                    <a:pt x="26" y="100"/>
                  </a:cubicBezTo>
                  <a:cubicBezTo>
                    <a:pt x="32" y="108"/>
                    <a:pt x="42" y="113"/>
                    <a:pt x="54" y="113"/>
                  </a:cubicBezTo>
                  <a:cubicBezTo>
                    <a:pt x="66" y="113"/>
                    <a:pt x="75" y="109"/>
                    <a:pt x="82" y="100"/>
                  </a:cubicBezTo>
                  <a:cubicBezTo>
                    <a:pt x="89" y="92"/>
                    <a:pt x="92" y="78"/>
                    <a:pt x="92" y="61"/>
                  </a:cubicBezTo>
                  <a:cubicBezTo>
                    <a:pt x="92" y="42"/>
                    <a:pt x="89" y="29"/>
                    <a:pt x="82" y="2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5" name="Freeform 10">
              <a:extLst>
                <a:ext uri="{FF2B5EF4-FFF2-40B4-BE49-F238E27FC236}">
                  <a16:creationId xmlns:a16="http://schemas.microsoft.com/office/drawing/2014/main" id="{3D03E1DA-EBA2-4340-99A1-0AAE7C93187B}"/>
                </a:ext>
              </a:extLst>
            </p:cNvPr>
            <p:cNvSpPr>
              <a:spLocks/>
            </p:cNvSpPr>
            <p:nvPr userDrawn="1"/>
          </p:nvSpPr>
          <p:spPr bwMode="auto">
            <a:xfrm>
              <a:off x="987" y="-166"/>
              <a:ext cx="35" cy="36"/>
            </a:xfrm>
            <a:custGeom>
              <a:avLst/>
              <a:gdLst>
                <a:gd name="T0" fmla="*/ 0 w 17"/>
                <a:gd name="T1" fmla="*/ 8 h 17"/>
                <a:gd name="T2" fmla="*/ 2 w 17"/>
                <a:gd name="T3" fmla="*/ 14 h 17"/>
                <a:gd name="T4" fmla="*/ 8 w 17"/>
                <a:gd name="T5" fmla="*/ 17 h 17"/>
                <a:gd name="T6" fmla="*/ 14 w 17"/>
                <a:gd name="T7" fmla="*/ 14 h 17"/>
                <a:gd name="T8" fmla="*/ 17 w 17"/>
                <a:gd name="T9" fmla="*/ 8 h 17"/>
                <a:gd name="T10" fmla="*/ 14 w 17"/>
                <a:gd name="T11" fmla="*/ 2 h 17"/>
                <a:gd name="T12" fmla="*/ 8 w 17"/>
                <a:gd name="T13" fmla="*/ 0 h 17"/>
                <a:gd name="T14" fmla="*/ 2 w 17"/>
                <a:gd name="T15" fmla="*/ 2 h 17"/>
                <a:gd name="T16" fmla="*/ 0 w 17"/>
                <a:gd name="T1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0" y="8"/>
                  </a:moveTo>
                  <a:cubicBezTo>
                    <a:pt x="0" y="11"/>
                    <a:pt x="1" y="13"/>
                    <a:pt x="2" y="14"/>
                  </a:cubicBezTo>
                  <a:cubicBezTo>
                    <a:pt x="4" y="16"/>
                    <a:pt x="6" y="17"/>
                    <a:pt x="8" y="17"/>
                  </a:cubicBezTo>
                  <a:cubicBezTo>
                    <a:pt x="11" y="17"/>
                    <a:pt x="13" y="16"/>
                    <a:pt x="14" y="14"/>
                  </a:cubicBezTo>
                  <a:cubicBezTo>
                    <a:pt x="16" y="13"/>
                    <a:pt x="17" y="11"/>
                    <a:pt x="17" y="8"/>
                  </a:cubicBezTo>
                  <a:cubicBezTo>
                    <a:pt x="17" y="6"/>
                    <a:pt x="16" y="4"/>
                    <a:pt x="14" y="2"/>
                  </a:cubicBezTo>
                  <a:cubicBezTo>
                    <a:pt x="13" y="0"/>
                    <a:pt x="11" y="0"/>
                    <a:pt x="8" y="0"/>
                  </a:cubicBezTo>
                  <a:cubicBezTo>
                    <a:pt x="6" y="0"/>
                    <a:pt x="4" y="0"/>
                    <a:pt x="2" y="2"/>
                  </a:cubicBezTo>
                  <a:cubicBezTo>
                    <a:pt x="1" y="4"/>
                    <a:pt x="0" y="6"/>
                    <a:pt x="0" y="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spTree>
    <p:extLst>
      <p:ext uri="{BB962C8B-B14F-4D97-AF65-F5344CB8AC3E}">
        <p14:creationId xmlns:p14="http://schemas.microsoft.com/office/powerpoint/2010/main" val="195209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o innholdsdeler med bakgrunn">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EAB2FC4-B0AF-47B9-889E-B3D3131125B4}"/>
              </a:ext>
            </a:extLst>
          </p:cNvPr>
          <p:cNvSpPr/>
          <p:nvPr userDrawn="1"/>
        </p:nvSpPr>
        <p:spPr>
          <a:xfrm>
            <a:off x="0" y="905435"/>
            <a:ext cx="9144000" cy="4239653"/>
          </a:xfrm>
          <a:prstGeom prst="rect">
            <a:avLst/>
          </a:prstGeom>
          <a:solidFill>
            <a:srgbClr val="F5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dirty="0"/>
          </a:p>
        </p:txBody>
      </p:sp>
      <p:sp>
        <p:nvSpPr>
          <p:cNvPr id="3" name="Plassholder for tekst 2"/>
          <p:cNvSpPr>
            <a:spLocks noGrp="1"/>
          </p:cNvSpPr>
          <p:nvPr>
            <p:ph type="body" idx="1" hasCustomPrompt="1"/>
          </p:nvPr>
        </p:nvSpPr>
        <p:spPr>
          <a:xfrm>
            <a:off x="576072" y="1182827"/>
            <a:ext cx="3600450" cy="215444"/>
          </a:xfrm>
        </p:spPr>
        <p:txBody>
          <a:bodyPr anchor="t">
            <a:normAutofit/>
          </a:bodyPr>
          <a:lstStyle>
            <a:lvl1pPr marL="0" indent="0">
              <a:spcBef>
                <a:spcPts val="0"/>
              </a:spcBef>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n-NO"/>
              <a:t>Klikk for å leggje til tekst</a:t>
            </a:r>
            <a:endParaRPr lang="nn-NO" dirty="0"/>
          </a:p>
        </p:txBody>
      </p:sp>
      <p:sp>
        <p:nvSpPr>
          <p:cNvPr id="7" name="Plassholder for dato 6"/>
          <p:cNvSpPr>
            <a:spLocks noGrp="1"/>
          </p:cNvSpPr>
          <p:nvPr>
            <p:ph type="dt" sz="half" idx="10"/>
          </p:nvPr>
        </p:nvSpPr>
        <p:spPr/>
        <p:txBody>
          <a:bodyPr/>
          <a:lstStyle/>
          <a:p>
            <a:fld id="{983651F3-9B16-40C6-B209-3688FC9C95F6}" type="datetimeFigureOut">
              <a:rPr lang="nn-NO" smtClean="0"/>
              <a:t>08.07.2019</a:t>
            </a:fld>
            <a:endParaRPr lang="nn-NO" dirty="0"/>
          </a:p>
        </p:txBody>
      </p:sp>
      <p:sp>
        <p:nvSpPr>
          <p:cNvPr id="8" name="Plassholder for bunntekst 7"/>
          <p:cNvSpPr>
            <a:spLocks noGrp="1"/>
          </p:cNvSpPr>
          <p:nvPr>
            <p:ph type="ftr" sz="quarter" idx="11"/>
          </p:nvPr>
        </p:nvSpPr>
        <p:spPr/>
        <p:txBody>
          <a:bodyPr/>
          <a:lstStyle/>
          <a:p>
            <a:endParaRPr lang="nn-NO" dirty="0"/>
          </a:p>
        </p:txBody>
      </p:sp>
      <p:sp>
        <p:nvSpPr>
          <p:cNvPr id="9" name="Plassholder for lysbildenummer 8"/>
          <p:cNvSpPr>
            <a:spLocks noGrp="1"/>
          </p:cNvSpPr>
          <p:nvPr>
            <p:ph type="sldNum" sz="quarter" idx="12"/>
          </p:nvPr>
        </p:nvSpPr>
        <p:spPr/>
        <p:txBody>
          <a:bodyPr/>
          <a:lstStyle/>
          <a:p>
            <a:fld id="{5751DFAA-887F-4071-8EAD-E8CA316FCF06}" type="slidenum">
              <a:rPr lang="nn-NO" smtClean="0"/>
              <a:t>‹#›</a:t>
            </a:fld>
            <a:endParaRPr lang="nn-NO" dirty="0"/>
          </a:p>
        </p:txBody>
      </p:sp>
      <p:sp>
        <p:nvSpPr>
          <p:cNvPr id="10" name="Tittel 9">
            <a:extLst>
              <a:ext uri="{FF2B5EF4-FFF2-40B4-BE49-F238E27FC236}">
                <a16:creationId xmlns:a16="http://schemas.microsoft.com/office/drawing/2014/main" id="{C0A3205A-B931-4541-A0D3-BE1AA7A8095B}"/>
              </a:ext>
            </a:extLst>
          </p:cNvPr>
          <p:cNvSpPr>
            <a:spLocks noGrp="1"/>
          </p:cNvSpPr>
          <p:nvPr>
            <p:ph type="title" hasCustomPrompt="1"/>
          </p:nvPr>
        </p:nvSpPr>
        <p:spPr/>
        <p:txBody>
          <a:bodyPr/>
          <a:lstStyle>
            <a:lvl1pPr>
              <a:defRPr/>
            </a:lvl1pPr>
          </a:lstStyle>
          <a:p>
            <a:r>
              <a:rPr lang="nn-NO"/>
              <a:t>Klikk for å leggje til ein tittel</a:t>
            </a:r>
            <a:endParaRPr lang="nn-NO" dirty="0"/>
          </a:p>
        </p:txBody>
      </p:sp>
      <p:cxnSp>
        <p:nvCxnSpPr>
          <p:cNvPr id="13" name="Rett linje 12">
            <a:extLst>
              <a:ext uri="{FF2B5EF4-FFF2-40B4-BE49-F238E27FC236}">
                <a16:creationId xmlns:a16="http://schemas.microsoft.com/office/drawing/2014/main" id="{DFAD5ACB-59BB-4888-BC7A-DDBA47C2AC07}"/>
              </a:ext>
            </a:extLst>
          </p:cNvPr>
          <p:cNvCxnSpPr/>
          <p:nvPr userDrawn="1"/>
        </p:nvCxnSpPr>
        <p:spPr>
          <a:xfrm>
            <a:off x="4572000" y="1800225"/>
            <a:ext cx="0" cy="2736342"/>
          </a:xfrm>
          <a:prstGeom prst="line">
            <a:avLst/>
          </a:prstGeom>
          <a:ln w="12700">
            <a:solidFill>
              <a:srgbClr val="C7C1B8"/>
            </a:solidFill>
          </a:ln>
        </p:spPr>
        <p:style>
          <a:lnRef idx="1">
            <a:schemeClr val="accent1"/>
          </a:lnRef>
          <a:fillRef idx="0">
            <a:schemeClr val="accent1"/>
          </a:fillRef>
          <a:effectRef idx="0">
            <a:schemeClr val="accent1"/>
          </a:effectRef>
          <a:fontRef idx="minor">
            <a:schemeClr val="tx1"/>
          </a:fontRef>
        </p:style>
      </p:cxnSp>
      <p:sp>
        <p:nvSpPr>
          <p:cNvPr id="14" name="Plassholder for tekst 2">
            <a:extLst>
              <a:ext uri="{FF2B5EF4-FFF2-40B4-BE49-F238E27FC236}">
                <a16:creationId xmlns:a16="http://schemas.microsoft.com/office/drawing/2014/main" id="{E0A86587-8C70-4A7E-BC3D-1C0813361901}"/>
              </a:ext>
            </a:extLst>
          </p:cNvPr>
          <p:cNvSpPr>
            <a:spLocks noGrp="1"/>
          </p:cNvSpPr>
          <p:nvPr>
            <p:ph type="body" idx="14" hasCustomPrompt="1"/>
          </p:nvPr>
        </p:nvSpPr>
        <p:spPr>
          <a:xfrm>
            <a:off x="4967479" y="1196893"/>
            <a:ext cx="3600450" cy="215444"/>
          </a:xfrm>
        </p:spPr>
        <p:txBody>
          <a:bodyPr anchor="t">
            <a:normAutofit/>
          </a:bodyPr>
          <a:lstStyle>
            <a:lvl1pPr marL="0" indent="0">
              <a:spcBef>
                <a:spcPts val="0"/>
              </a:spcBef>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n-NO"/>
              <a:t>Klikk for å leggje til tekst</a:t>
            </a:r>
            <a:endParaRPr lang="nn-NO" dirty="0"/>
          </a:p>
        </p:txBody>
      </p:sp>
      <p:sp>
        <p:nvSpPr>
          <p:cNvPr id="4" name="Plassholder for innhold 3">
            <a:extLst>
              <a:ext uri="{FF2B5EF4-FFF2-40B4-BE49-F238E27FC236}">
                <a16:creationId xmlns:a16="http://schemas.microsoft.com/office/drawing/2014/main" id="{546ECE5E-F8BE-4003-985D-ACB125166B69}"/>
              </a:ext>
            </a:extLst>
          </p:cNvPr>
          <p:cNvSpPr>
            <a:spLocks noGrp="1"/>
          </p:cNvSpPr>
          <p:nvPr>
            <p:ph sz="quarter" idx="16" hasCustomPrompt="1"/>
          </p:nvPr>
        </p:nvSpPr>
        <p:spPr>
          <a:xfrm>
            <a:off x="576072" y="1764222"/>
            <a:ext cx="3600450" cy="2736342"/>
          </a:xfrm>
          <a:prstGeom prst="rect">
            <a:avLst/>
          </a:prstGeom>
        </p:spPr>
        <p:txBody>
          <a:bodyPr lIns="0" tIns="0" rIns="0" bIns="0"/>
          <a:lstStyle>
            <a:lvl1pPr marL="0" indent="0">
              <a:buNone/>
              <a:defRPr/>
            </a:lvl1pPr>
          </a:lstStyle>
          <a:p>
            <a:pPr lvl="0"/>
            <a:r>
              <a:rPr lang="nn-NO" dirty="0"/>
              <a:t>Klikk for å leggje til tekst</a:t>
            </a:r>
          </a:p>
        </p:txBody>
      </p:sp>
      <p:sp>
        <p:nvSpPr>
          <p:cNvPr id="5" name="Plassholder for innhold 4">
            <a:extLst>
              <a:ext uri="{FF2B5EF4-FFF2-40B4-BE49-F238E27FC236}">
                <a16:creationId xmlns:a16="http://schemas.microsoft.com/office/drawing/2014/main" id="{FCAAB143-56E5-4980-95CB-926D5CE2E506}"/>
              </a:ext>
            </a:extLst>
          </p:cNvPr>
          <p:cNvSpPr>
            <a:spLocks noGrp="1"/>
          </p:cNvSpPr>
          <p:nvPr>
            <p:ph sz="quarter" idx="17" hasCustomPrompt="1"/>
          </p:nvPr>
        </p:nvSpPr>
        <p:spPr>
          <a:xfrm>
            <a:off x="4967479" y="1778288"/>
            <a:ext cx="3600450" cy="2736342"/>
          </a:xfrm>
          <a:prstGeom prst="rect">
            <a:avLst/>
          </a:prstGeom>
        </p:spPr>
        <p:txBody>
          <a:bodyPr lIns="0" tIns="0" rIns="0" bIns="0"/>
          <a:lstStyle>
            <a:lvl1pPr marL="0" indent="0">
              <a:buNone/>
              <a:defRPr/>
            </a:lvl1pPr>
          </a:lstStyle>
          <a:p>
            <a:pPr lvl="0"/>
            <a:r>
              <a:rPr lang="nn-NO"/>
              <a:t>Klikk for å leggje til tekst</a:t>
            </a:r>
            <a:endParaRPr lang="nn-NO" dirty="0"/>
          </a:p>
        </p:txBody>
      </p:sp>
    </p:spTree>
    <p:extLst>
      <p:ext uri="{BB962C8B-B14F-4D97-AF65-F5344CB8AC3E}">
        <p14:creationId xmlns:p14="http://schemas.microsoft.com/office/powerpoint/2010/main" val="12611430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n-NO"/>
              <a:t>Klikk for å leggje til ein tittel</a:t>
            </a:r>
            <a:endParaRPr lang="nn-NO" dirty="0"/>
          </a:p>
        </p:txBody>
      </p:sp>
      <p:sp>
        <p:nvSpPr>
          <p:cNvPr id="3" name="Plassholder for innhold 2"/>
          <p:cNvSpPr>
            <a:spLocks noGrp="1"/>
          </p:cNvSpPr>
          <p:nvPr>
            <p:ph idx="1" hasCustomPrompt="1"/>
          </p:nvPr>
        </p:nvSpPr>
        <p:spPr/>
        <p:txBody>
          <a:bodyPr/>
          <a:lstStyle>
            <a:lvl1pPr>
              <a:defRPr/>
            </a:lvl1pPr>
          </a:lstStyle>
          <a:p>
            <a:pPr lvl="0"/>
            <a:r>
              <a:rPr lang="nn-NO" dirty="0"/>
              <a:t>Klikk for å leggje til tekst</a:t>
            </a:r>
          </a:p>
          <a:p>
            <a:pPr lvl="1"/>
            <a:r>
              <a:rPr lang="nn-NO"/>
              <a:t>Andre nivå</a:t>
            </a:r>
          </a:p>
          <a:p>
            <a:pPr lvl="2"/>
            <a:r>
              <a:rPr lang="nn-NO"/>
              <a:t>Tredje nivå</a:t>
            </a:r>
          </a:p>
          <a:p>
            <a:pPr lvl="3"/>
            <a:r>
              <a:rPr lang="nn-NO"/>
              <a:t>Fjerde nivå</a:t>
            </a:r>
          </a:p>
          <a:p>
            <a:pPr lvl="4"/>
            <a:r>
              <a:rPr lang="nn-NO"/>
              <a:t>Femte nivå</a:t>
            </a:r>
            <a:endParaRPr lang="nn-NO" dirty="0"/>
          </a:p>
        </p:txBody>
      </p:sp>
      <p:sp>
        <p:nvSpPr>
          <p:cNvPr id="4" name="Plassholder for dato 3"/>
          <p:cNvSpPr>
            <a:spLocks noGrp="1"/>
          </p:cNvSpPr>
          <p:nvPr>
            <p:ph type="dt" sz="half" idx="10"/>
          </p:nvPr>
        </p:nvSpPr>
        <p:spPr/>
        <p:txBody>
          <a:bodyPr/>
          <a:lstStyle/>
          <a:p>
            <a:fld id="{983651F3-9B16-40C6-B209-3688FC9C95F6}" type="datetimeFigureOut">
              <a:rPr lang="nn-NO" smtClean="0"/>
              <a:t>08.07.2019</a:t>
            </a:fld>
            <a:endParaRPr lang="nn-NO" dirty="0"/>
          </a:p>
        </p:txBody>
      </p:sp>
      <p:sp>
        <p:nvSpPr>
          <p:cNvPr id="5" name="Plassholder for bunntekst 4"/>
          <p:cNvSpPr>
            <a:spLocks noGrp="1"/>
          </p:cNvSpPr>
          <p:nvPr>
            <p:ph type="ftr" sz="quarter" idx="11"/>
          </p:nvPr>
        </p:nvSpPr>
        <p:spPr/>
        <p:txBody>
          <a:bodyPr/>
          <a:lstStyle/>
          <a:p>
            <a:endParaRPr lang="nn-NO" dirty="0"/>
          </a:p>
        </p:txBody>
      </p:sp>
      <p:sp>
        <p:nvSpPr>
          <p:cNvPr id="6" name="Plassholder for lysbildenummer 5"/>
          <p:cNvSpPr>
            <a:spLocks noGrp="1"/>
          </p:cNvSpPr>
          <p:nvPr>
            <p:ph type="sldNum" sz="quarter" idx="12"/>
          </p:nvPr>
        </p:nvSpPr>
        <p:spPr/>
        <p:txBody>
          <a:bodyPr/>
          <a:lstStyle/>
          <a:p>
            <a:fld id="{5751DFAA-887F-4071-8EAD-E8CA316FCF06}" type="slidenum">
              <a:rPr lang="nn-NO" smtClean="0"/>
              <a:t>‹#›</a:t>
            </a:fld>
            <a:endParaRPr lang="nn-NO" dirty="0"/>
          </a:p>
        </p:txBody>
      </p:sp>
    </p:spTree>
    <p:extLst>
      <p:ext uri="{BB962C8B-B14F-4D97-AF65-F5344CB8AC3E}">
        <p14:creationId xmlns:p14="http://schemas.microsoft.com/office/powerpoint/2010/main" val="221255820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er og tekst">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n-NO"/>
              <a:t>Klikk for å leggje til ein tittel</a:t>
            </a:r>
            <a:endParaRPr lang="nn-NO" dirty="0"/>
          </a:p>
        </p:txBody>
      </p:sp>
      <p:sp>
        <p:nvSpPr>
          <p:cNvPr id="8" name="Plassholder for bilde 7">
            <a:extLst>
              <a:ext uri="{FF2B5EF4-FFF2-40B4-BE49-F238E27FC236}">
                <a16:creationId xmlns:a16="http://schemas.microsoft.com/office/drawing/2014/main" id="{BE9E5DBC-1B8D-4A0A-BE15-FE75497EC9DB}"/>
              </a:ext>
            </a:extLst>
          </p:cNvPr>
          <p:cNvSpPr>
            <a:spLocks noGrp="1"/>
          </p:cNvSpPr>
          <p:nvPr>
            <p:ph type="pic" sz="quarter" idx="13" hasCustomPrompt="1"/>
          </p:nvPr>
        </p:nvSpPr>
        <p:spPr>
          <a:xfrm>
            <a:off x="576074" y="1144943"/>
            <a:ext cx="2502313" cy="1782223"/>
          </a:xfrm>
          <a:prstGeom prst="rect">
            <a:avLst/>
          </a:prstGeom>
        </p:spPr>
        <p:txBody>
          <a:bodyPr lIns="0" tIns="360000" rIns="0" bIns="0" anchor="t"/>
          <a:lstStyle>
            <a:lvl1pPr marL="0" indent="0" algn="ctr">
              <a:buNone/>
              <a:defRPr sz="1100"/>
            </a:lvl1pPr>
          </a:lstStyle>
          <a:p>
            <a:r>
              <a:rPr lang="nn-NO"/>
              <a:t>Klikk ikonet for å leggje til eit bilete</a:t>
            </a:r>
            <a:endParaRPr lang="nn-NO" dirty="0"/>
          </a:p>
        </p:txBody>
      </p:sp>
      <p:sp>
        <p:nvSpPr>
          <p:cNvPr id="9" name="Plassholder for tekst 8">
            <a:extLst>
              <a:ext uri="{FF2B5EF4-FFF2-40B4-BE49-F238E27FC236}">
                <a16:creationId xmlns:a16="http://schemas.microsoft.com/office/drawing/2014/main" id="{B547A535-64C8-47BA-A0EF-C549CE5A7AAE}"/>
              </a:ext>
            </a:extLst>
          </p:cNvPr>
          <p:cNvSpPr>
            <a:spLocks noGrp="1"/>
          </p:cNvSpPr>
          <p:nvPr>
            <p:ph type="body" sz="quarter" idx="14" hasCustomPrompt="1"/>
          </p:nvPr>
        </p:nvSpPr>
        <p:spPr>
          <a:xfrm>
            <a:off x="576074" y="2973972"/>
            <a:ext cx="2502313" cy="1782223"/>
          </a:xfrm>
          <a:prstGeom prst="rect">
            <a:avLst/>
          </a:prstGeom>
          <a:solidFill>
            <a:schemeClr val="accent3"/>
          </a:solidFill>
        </p:spPr>
        <p:txBody>
          <a:bodyPr lIns="0" tIns="0" rIns="0" bIns="0" anchor="ctr"/>
          <a:lstStyle>
            <a:lvl1pPr marL="0" indent="0" algn="ctr">
              <a:buNone/>
              <a:defRPr>
                <a:solidFill>
                  <a:schemeClr val="lt1"/>
                </a:solidFill>
              </a:defRPr>
            </a:lvl1pPr>
          </a:lstStyle>
          <a:p>
            <a:pPr lvl="0"/>
            <a:r>
              <a:rPr lang="nn-NO"/>
              <a:t>Klikk for å leggje til tekst</a:t>
            </a:r>
            <a:endParaRPr lang="nn-NO" dirty="0"/>
          </a:p>
        </p:txBody>
      </p:sp>
      <p:sp>
        <p:nvSpPr>
          <p:cNvPr id="10" name="Plassholder for bilde 7">
            <a:extLst>
              <a:ext uri="{FF2B5EF4-FFF2-40B4-BE49-F238E27FC236}">
                <a16:creationId xmlns:a16="http://schemas.microsoft.com/office/drawing/2014/main" id="{CD8D1D19-E2BC-466E-8814-43BE87BC130B}"/>
              </a:ext>
            </a:extLst>
          </p:cNvPr>
          <p:cNvSpPr>
            <a:spLocks noGrp="1"/>
          </p:cNvSpPr>
          <p:nvPr>
            <p:ph type="pic" sz="quarter" idx="15" hasCustomPrompt="1"/>
          </p:nvPr>
        </p:nvSpPr>
        <p:spPr>
          <a:xfrm>
            <a:off x="3132392" y="1144943"/>
            <a:ext cx="1782223" cy="1782223"/>
          </a:xfrm>
          <a:prstGeom prst="rect">
            <a:avLst/>
          </a:prstGeom>
        </p:spPr>
        <p:txBody>
          <a:bodyPr lIns="0" tIns="360000" rIns="0" bIns="0" anchor="t"/>
          <a:lstStyle>
            <a:lvl1pPr marL="0" indent="0" algn="ctr">
              <a:buNone/>
              <a:defRPr sz="1100"/>
            </a:lvl1pPr>
          </a:lstStyle>
          <a:p>
            <a:r>
              <a:rPr lang="nn-NO"/>
              <a:t>Klikk ikonet for å leggje til eit bilete</a:t>
            </a:r>
            <a:endParaRPr lang="nn-NO" dirty="0"/>
          </a:p>
        </p:txBody>
      </p:sp>
      <p:sp>
        <p:nvSpPr>
          <p:cNvPr id="11" name="Plassholder for tekst 8">
            <a:extLst>
              <a:ext uri="{FF2B5EF4-FFF2-40B4-BE49-F238E27FC236}">
                <a16:creationId xmlns:a16="http://schemas.microsoft.com/office/drawing/2014/main" id="{07738B89-F2C1-41B7-92EF-E139FA97D3A7}"/>
              </a:ext>
            </a:extLst>
          </p:cNvPr>
          <p:cNvSpPr>
            <a:spLocks noGrp="1"/>
          </p:cNvSpPr>
          <p:nvPr>
            <p:ph type="body" sz="quarter" idx="16" hasCustomPrompt="1"/>
          </p:nvPr>
        </p:nvSpPr>
        <p:spPr>
          <a:xfrm>
            <a:off x="4961420" y="1144943"/>
            <a:ext cx="1782223" cy="1782223"/>
          </a:xfrm>
          <a:prstGeom prst="rect">
            <a:avLst/>
          </a:prstGeom>
          <a:solidFill>
            <a:schemeClr val="dk1"/>
          </a:solidFill>
        </p:spPr>
        <p:txBody>
          <a:bodyPr lIns="0" tIns="0" rIns="0" bIns="0" anchor="ctr"/>
          <a:lstStyle>
            <a:lvl1pPr marL="0" indent="0" algn="ctr">
              <a:buNone/>
              <a:defRPr>
                <a:solidFill>
                  <a:schemeClr val="lt1"/>
                </a:solidFill>
              </a:defRPr>
            </a:lvl1pPr>
          </a:lstStyle>
          <a:p>
            <a:pPr lvl="0"/>
            <a:r>
              <a:rPr lang="nn-NO"/>
              <a:t>Klikk for å leggje til tekst</a:t>
            </a:r>
            <a:endParaRPr lang="nn-NO" dirty="0"/>
          </a:p>
        </p:txBody>
      </p:sp>
      <p:sp>
        <p:nvSpPr>
          <p:cNvPr id="12" name="Plassholder for bilde 7">
            <a:extLst>
              <a:ext uri="{FF2B5EF4-FFF2-40B4-BE49-F238E27FC236}">
                <a16:creationId xmlns:a16="http://schemas.microsoft.com/office/drawing/2014/main" id="{0DD46E06-C6D2-4C10-BCA4-5D9757C3326E}"/>
              </a:ext>
            </a:extLst>
          </p:cNvPr>
          <p:cNvSpPr>
            <a:spLocks noGrp="1"/>
          </p:cNvSpPr>
          <p:nvPr>
            <p:ph type="pic" sz="quarter" idx="17" hasCustomPrompt="1"/>
          </p:nvPr>
        </p:nvSpPr>
        <p:spPr>
          <a:xfrm>
            <a:off x="6790448" y="1144943"/>
            <a:ext cx="1782223" cy="1782223"/>
          </a:xfrm>
          <a:prstGeom prst="rect">
            <a:avLst/>
          </a:prstGeom>
        </p:spPr>
        <p:txBody>
          <a:bodyPr lIns="0" tIns="360000" rIns="0" bIns="0" anchor="t"/>
          <a:lstStyle>
            <a:lvl1pPr marL="0" indent="0" algn="ctr">
              <a:buNone/>
              <a:defRPr sz="1100"/>
            </a:lvl1pPr>
          </a:lstStyle>
          <a:p>
            <a:r>
              <a:rPr lang="nn-NO"/>
              <a:t>Klikk ikonet for å leggje til eit bilete</a:t>
            </a:r>
            <a:endParaRPr lang="nn-NO" dirty="0"/>
          </a:p>
        </p:txBody>
      </p:sp>
      <p:sp>
        <p:nvSpPr>
          <p:cNvPr id="13" name="Plassholder for bilde 7">
            <a:extLst>
              <a:ext uri="{FF2B5EF4-FFF2-40B4-BE49-F238E27FC236}">
                <a16:creationId xmlns:a16="http://schemas.microsoft.com/office/drawing/2014/main" id="{D4494FC2-94A2-40B6-9782-976365B1D3F7}"/>
              </a:ext>
            </a:extLst>
          </p:cNvPr>
          <p:cNvSpPr>
            <a:spLocks noGrp="1"/>
          </p:cNvSpPr>
          <p:nvPr>
            <p:ph type="pic" sz="quarter" idx="18" hasCustomPrompt="1"/>
          </p:nvPr>
        </p:nvSpPr>
        <p:spPr>
          <a:xfrm>
            <a:off x="3132392" y="2973971"/>
            <a:ext cx="3611251" cy="1782223"/>
          </a:xfrm>
          <a:prstGeom prst="rect">
            <a:avLst/>
          </a:prstGeom>
        </p:spPr>
        <p:txBody>
          <a:bodyPr lIns="0" tIns="360000" rIns="0" bIns="0" anchor="t"/>
          <a:lstStyle>
            <a:lvl1pPr marL="0" indent="0" algn="ctr">
              <a:buNone/>
              <a:defRPr sz="1100"/>
            </a:lvl1pPr>
          </a:lstStyle>
          <a:p>
            <a:r>
              <a:rPr lang="nn-NO"/>
              <a:t>Klikk ikonet for å leggje til eit bilete</a:t>
            </a:r>
            <a:endParaRPr lang="nn-NO" dirty="0"/>
          </a:p>
        </p:txBody>
      </p:sp>
      <p:sp>
        <p:nvSpPr>
          <p:cNvPr id="14" name="Plassholder for tekst 8">
            <a:extLst>
              <a:ext uri="{FF2B5EF4-FFF2-40B4-BE49-F238E27FC236}">
                <a16:creationId xmlns:a16="http://schemas.microsoft.com/office/drawing/2014/main" id="{BD395384-2AA4-43C2-BA8A-F89CC7A4EA0C}"/>
              </a:ext>
            </a:extLst>
          </p:cNvPr>
          <p:cNvSpPr>
            <a:spLocks noGrp="1"/>
          </p:cNvSpPr>
          <p:nvPr>
            <p:ph type="body" sz="quarter" idx="19" hasCustomPrompt="1"/>
          </p:nvPr>
        </p:nvSpPr>
        <p:spPr>
          <a:xfrm>
            <a:off x="6790448" y="2973970"/>
            <a:ext cx="1782223" cy="1782223"/>
          </a:xfrm>
          <a:prstGeom prst="rect">
            <a:avLst/>
          </a:prstGeom>
          <a:solidFill>
            <a:schemeClr val="accent3"/>
          </a:solidFill>
        </p:spPr>
        <p:txBody>
          <a:bodyPr lIns="0" tIns="0" rIns="0" bIns="0" anchor="ctr"/>
          <a:lstStyle>
            <a:lvl1pPr marL="0" indent="0" algn="ctr">
              <a:buNone/>
              <a:defRPr>
                <a:solidFill>
                  <a:schemeClr val="lt1"/>
                </a:solidFill>
              </a:defRPr>
            </a:lvl1pPr>
          </a:lstStyle>
          <a:p>
            <a:pPr lvl="0"/>
            <a:r>
              <a:rPr lang="nn-NO"/>
              <a:t>Klikk for å leggje til tekst</a:t>
            </a:r>
            <a:endParaRPr lang="nn-NO" dirty="0"/>
          </a:p>
        </p:txBody>
      </p:sp>
      <p:sp>
        <p:nvSpPr>
          <p:cNvPr id="15" name="Plassholder for dato 14">
            <a:extLst>
              <a:ext uri="{FF2B5EF4-FFF2-40B4-BE49-F238E27FC236}">
                <a16:creationId xmlns:a16="http://schemas.microsoft.com/office/drawing/2014/main" id="{1A23FB33-0C5E-433C-A6D7-C7CFF1937B25}"/>
              </a:ext>
            </a:extLst>
          </p:cNvPr>
          <p:cNvSpPr>
            <a:spLocks noGrp="1"/>
          </p:cNvSpPr>
          <p:nvPr>
            <p:ph type="dt" sz="half" idx="20"/>
          </p:nvPr>
        </p:nvSpPr>
        <p:spPr/>
        <p:txBody>
          <a:bodyPr/>
          <a:lstStyle/>
          <a:p>
            <a:fld id="{983651F3-9B16-40C6-B209-3688FC9C95F6}" type="datetimeFigureOut">
              <a:rPr lang="nn-NO" smtClean="0"/>
              <a:pPr/>
              <a:t>08.07.2019</a:t>
            </a:fld>
            <a:endParaRPr lang="nn-NO" dirty="0"/>
          </a:p>
        </p:txBody>
      </p:sp>
      <p:sp>
        <p:nvSpPr>
          <p:cNvPr id="16" name="Plassholder for bunntekst 15">
            <a:extLst>
              <a:ext uri="{FF2B5EF4-FFF2-40B4-BE49-F238E27FC236}">
                <a16:creationId xmlns:a16="http://schemas.microsoft.com/office/drawing/2014/main" id="{B6FB1711-42FB-43A1-B5CC-7DF4096BB6B9}"/>
              </a:ext>
            </a:extLst>
          </p:cNvPr>
          <p:cNvSpPr>
            <a:spLocks noGrp="1"/>
          </p:cNvSpPr>
          <p:nvPr>
            <p:ph type="ftr" sz="quarter" idx="21"/>
          </p:nvPr>
        </p:nvSpPr>
        <p:spPr/>
        <p:txBody>
          <a:bodyPr/>
          <a:lstStyle/>
          <a:p>
            <a:endParaRPr lang="nn-NO" dirty="0"/>
          </a:p>
        </p:txBody>
      </p:sp>
      <p:sp>
        <p:nvSpPr>
          <p:cNvPr id="17" name="Plassholder for lysbildenummer 16">
            <a:extLst>
              <a:ext uri="{FF2B5EF4-FFF2-40B4-BE49-F238E27FC236}">
                <a16:creationId xmlns:a16="http://schemas.microsoft.com/office/drawing/2014/main" id="{6CDFAB3E-FFBD-435E-867C-6F512F1938A7}"/>
              </a:ext>
            </a:extLst>
          </p:cNvPr>
          <p:cNvSpPr>
            <a:spLocks noGrp="1"/>
          </p:cNvSpPr>
          <p:nvPr>
            <p:ph type="sldNum" sz="quarter" idx="22"/>
          </p:nvPr>
        </p:nvSpPr>
        <p:spPr/>
        <p:txBody>
          <a:bodyPr/>
          <a:lstStyle/>
          <a:p>
            <a:fld id="{5751DFAA-887F-4071-8EAD-E8CA316FCF06}" type="slidenum">
              <a:rPr lang="nn-NO" smtClean="0"/>
              <a:pPr/>
              <a:t>‹#›</a:t>
            </a:fld>
            <a:endParaRPr lang="nn-NO" dirty="0"/>
          </a:p>
        </p:txBody>
      </p:sp>
    </p:spTree>
    <p:extLst>
      <p:ext uri="{BB962C8B-B14F-4D97-AF65-F5344CB8AC3E}">
        <p14:creationId xmlns:p14="http://schemas.microsoft.com/office/powerpoint/2010/main" val="2856074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aktabokser">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7612E60-73D6-4E03-A75B-7B60A12C2020}"/>
              </a:ext>
            </a:extLst>
          </p:cNvPr>
          <p:cNvSpPr/>
          <p:nvPr userDrawn="1"/>
        </p:nvSpPr>
        <p:spPr>
          <a:xfrm>
            <a:off x="0" y="1"/>
            <a:ext cx="9144000" cy="5145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dirty="0"/>
          </a:p>
        </p:txBody>
      </p:sp>
      <p:sp>
        <p:nvSpPr>
          <p:cNvPr id="2" name="Tittel 1"/>
          <p:cNvSpPr>
            <a:spLocks noGrp="1"/>
          </p:cNvSpPr>
          <p:nvPr>
            <p:ph type="title" hasCustomPrompt="1"/>
          </p:nvPr>
        </p:nvSpPr>
        <p:spPr/>
        <p:txBody>
          <a:bodyPr/>
          <a:lstStyle>
            <a:lvl1pPr>
              <a:defRPr>
                <a:solidFill>
                  <a:schemeClr val="lt1"/>
                </a:solidFill>
              </a:defRPr>
            </a:lvl1pPr>
          </a:lstStyle>
          <a:p>
            <a:r>
              <a:rPr lang="nn-NO"/>
              <a:t>Klikk for å leggje til ein tittel</a:t>
            </a:r>
            <a:endParaRPr lang="nn-NO" dirty="0"/>
          </a:p>
        </p:txBody>
      </p:sp>
      <p:sp>
        <p:nvSpPr>
          <p:cNvPr id="3" name="Plassholder for dato 2"/>
          <p:cNvSpPr>
            <a:spLocks noGrp="1"/>
          </p:cNvSpPr>
          <p:nvPr>
            <p:ph type="dt" sz="half" idx="10"/>
          </p:nvPr>
        </p:nvSpPr>
        <p:spPr/>
        <p:txBody>
          <a:bodyPr/>
          <a:lstStyle>
            <a:lvl1pPr>
              <a:defRPr>
                <a:solidFill>
                  <a:schemeClr val="lt1"/>
                </a:solidFill>
              </a:defRPr>
            </a:lvl1pPr>
          </a:lstStyle>
          <a:p>
            <a:fld id="{983651F3-9B16-40C6-B209-3688FC9C95F6}" type="datetimeFigureOut">
              <a:rPr lang="nn-NO" smtClean="0"/>
              <a:pPr/>
              <a:t>08.07.2019</a:t>
            </a:fld>
            <a:endParaRPr lang="nn-NO" dirty="0"/>
          </a:p>
        </p:txBody>
      </p:sp>
      <p:sp>
        <p:nvSpPr>
          <p:cNvPr id="4" name="Plassholder for bunntekst 3"/>
          <p:cNvSpPr>
            <a:spLocks noGrp="1"/>
          </p:cNvSpPr>
          <p:nvPr>
            <p:ph type="ftr" sz="quarter" idx="11"/>
          </p:nvPr>
        </p:nvSpPr>
        <p:spPr/>
        <p:txBody>
          <a:bodyPr/>
          <a:lstStyle>
            <a:lvl1pPr>
              <a:defRPr>
                <a:solidFill>
                  <a:schemeClr val="lt1"/>
                </a:solidFill>
              </a:defRPr>
            </a:lvl1pPr>
          </a:lstStyle>
          <a:p>
            <a:endParaRPr lang="nn-NO" dirty="0"/>
          </a:p>
        </p:txBody>
      </p:sp>
      <p:sp>
        <p:nvSpPr>
          <p:cNvPr id="5" name="Plassholder for lysbildenummer 4"/>
          <p:cNvSpPr>
            <a:spLocks noGrp="1"/>
          </p:cNvSpPr>
          <p:nvPr>
            <p:ph type="sldNum" sz="quarter" idx="12"/>
          </p:nvPr>
        </p:nvSpPr>
        <p:spPr/>
        <p:txBody>
          <a:bodyPr/>
          <a:lstStyle>
            <a:lvl1pPr>
              <a:defRPr>
                <a:solidFill>
                  <a:schemeClr val="lt1"/>
                </a:solidFill>
              </a:defRPr>
            </a:lvl1pPr>
          </a:lstStyle>
          <a:p>
            <a:fld id="{5751DFAA-887F-4071-8EAD-E8CA316FCF06}" type="slidenum">
              <a:rPr lang="nn-NO" smtClean="0"/>
              <a:pPr/>
              <a:t>‹#›</a:t>
            </a:fld>
            <a:endParaRPr lang="nn-NO" dirty="0"/>
          </a:p>
        </p:txBody>
      </p:sp>
      <p:sp>
        <p:nvSpPr>
          <p:cNvPr id="7" name="Plassholder for tekst 6">
            <a:extLst>
              <a:ext uri="{FF2B5EF4-FFF2-40B4-BE49-F238E27FC236}">
                <a16:creationId xmlns:a16="http://schemas.microsoft.com/office/drawing/2014/main" id="{5280AE57-5149-4270-B50A-0515503F5820}"/>
              </a:ext>
            </a:extLst>
          </p:cNvPr>
          <p:cNvSpPr>
            <a:spLocks noGrp="1"/>
          </p:cNvSpPr>
          <p:nvPr>
            <p:ph type="body" sz="quarter" idx="13" hasCustomPrompt="1"/>
          </p:nvPr>
        </p:nvSpPr>
        <p:spPr>
          <a:xfrm>
            <a:off x="2160270" y="1368171"/>
            <a:ext cx="1476000" cy="1476000"/>
          </a:xfrm>
          <a:prstGeom prst="ellipse">
            <a:avLst/>
          </a:prstGeom>
          <a:solidFill>
            <a:schemeClr val="lt1"/>
          </a:solidFill>
        </p:spPr>
        <p:txBody>
          <a:bodyPr anchor="ctr">
            <a:normAutofit/>
          </a:bodyPr>
          <a:lstStyle>
            <a:lvl1pPr marL="0" indent="0" algn="ctr">
              <a:spcBef>
                <a:spcPts val="0"/>
              </a:spcBef>
              <a:buNone/>
              <a:defRPr sz="1200" b="1">
                <a:solidFill>
                  <a:schemeClr val="accent1"/>
                </a:solidFill>
              </a:defRPr>
            </a:lvl1pPr>
          </a:lstStyle>
          <a:p>
            <a:pPr lvl="0"/>
            <a:r>
              <a:rPr lang="nn-NO"/>
              <a:t>Klikk for å leggje til tekst</a:t>
            </a:r>
            <a:endParaRPr lang="nn-NO" dirty="0"/>
          </a:p>
        </p:txBody>
      </p:sp>
      <p:cxnSp>
        <p:nvCxnSpPr>
          <p:cNvPr id="9" name="Rett linje 8">
            <a:extLst>
              <a:ext uri="{FF2B5EF4-FFF2-40B4-BE49-F238E27FC236}">
                <a16:creationId xmlns:a16="http://schemas.microsoft.com/office/drawing/2014/main" id="{A1B0674C-4CBD-4F5B-B1E6-8439D0BF7885}"/>
              </a:ext>
            </a:extLst>
          </p:cNvPr>
          <p:cNvCxnSpPr/>
          <p:nvPr userDrawn="1"/>
        </p:nvCxnSpPr>
        <p:spPr>
          <a:xfrm>
            <a:off x="4374547" y="792099"/>
            <a:ext cx="360045" cy="0"/>
          </a:xfrm>
          <a:prstGeom prst="line">
            <a:avLst/>
          </a:prstGeom>
          <a:ln w="12700">
            <a:solidFill>
              <a:schemeClr val="lt1"/>
            </a:solidFill>
          </a:ln>
        </p:spPr>
        <p:style>
          <a:lnRef idx="1">
            <a:schemeClr val="accent1"/>
          </a:lnRef>
          <a:fillRef idx="0">
            <a:schemeClr val="accent1"/>
          </a:fillRef>
          <a:effectRef idx="0">
            <a:schemeClr val="accent1"/>
          </a:effectRef>
          <a:fontRef idx="minor">
            <a:schemeClr val="tx1"/>
          </a:fontRef>
        </p:style>
      </p:cxnSp>
      <p:sp>
        <p:nvSpPr>
          <p:cNvPr id="10" name="Plassholder for tekst 6">
            <a:extLst>
              <a:ext uri="{FF2B5EF4-FFF2-40B4-BE49-F238E27FC236}">
                <a16:creationId xmlns:a16="http://schemas.microsoft.com/office/drawing/2014/main" id="{1F14E1A4-E3DE-4BED-8514-C42A8BC81D6B}"/>
              </a:ext>
            </a:extLst>
          </p:cNvPr>
          <p:cNvSpPr>
            <a:spLocks noGrp="1"/>
          </p:cNvSpPr>
          <p:nvPr>
            <p:ph type="body" sz="quarter" idx="14" hasCustomPrompt="1"/>
          </p:nvPr>
        </p:nvSpPr>
        <p:spPr>
          <a:xfrm>
            <a:off x="3834000" y="1368171"/>
            <a:ext cx="1476000" cy="1476000"/>
          </a:xfrm>
          <a:prstGeom prst="ellipse">
            <a:avLst/>
          </a:prstGeom>
          <a:solidFill>
            <a:schemeClr val="lt1"/>
          </a:solidFill>
        </p:spPr>
        <p:txBody>
          <a:bodyPr anchor="ctr">
            <a:normAutofit/>
          </a:bodyPr>
          <a:lstStyle>
            <a:lvl1pPr marL="0" indent="0" algn="ctr">
              <a:spcBef>
                <a:spcPts val="0"/>
              </a:spcBef>
              <a:buNone/>
              <a:defRPr sz="1200" b="1">
                <a:solidFill>
                  <a:schemeClr val="accent1"/>
                </a:solidFill>
              </a:defRPr>
            </a:lvl1pPr>
          </a:lstStyle>
          <a:p>
            <a:pPr lvl="0"/>
            <a:r>
              <a:rPr lang="nn-NO" dirty="0"/>
              <a:t>Klikk for å leggje til tekst</a:t>
            </a:r>
          </a:p>
        </p:txBody>
      </p:sp>
      <p:sp>
        <p:nvSpPr>
          <p:cNvPr id="11" name="Plassholder for tekst 6">
            <a:extLst>
              <a:ext uri="{FF2B5EF4-FFF2-40B4-BE49-F238E27FC236}">
                <a16:creationId xmlns:a16="http://schemas.microsoft.com/office/drawing/2014/main" id="{E44EF5B2-5E6A-41CC-91F9-7BEF8B2EF374}"/>
              </a:ext>
            </a:extLst>
          </p:cNvPr>
          <p:cNvSpPr>
            <a:spLocks noGrp="1"/>
          </p:cNvSpPr>
          <p:nvPr>
            <p:ph type="body" sz="quarter" idx="15" hasCustomPrompt="1"/>
          </p:nvPr>
        </p:nvSpPr>
        <p:spPr>
          <a:xfrm>
            <a:off x="5507730" y="1368171"/>
            <a:ext cx="1476000" cy="1476000"/>
          </a:xfrm>
          <a:prstGeom prst="ellipse">
            <a:avLst/>
          </a:prstGeom>
          <a:solidFill>
            <a:schemeClr val="lt1"/>
          </a:solidFill>
        </p:spPr>
        <p:txBody>
          <a:bodyPr anchor="ctr">
            <a:normAutofit/>
          </a:bodyPr>
          <a:lstStyle>
            <a:lvl1pPr marL="0" indent="0" algn="ctr">
              <a:spcBef>
                <a:spcPts val="0"/>
              </a:spcBef>
              <a:buNone/>
              <a:defRPr sz="1200" b="1">
                <a:solidFill>
                  <a:schemeClr val="accent1"/>
                </a:solidFill>
              </a:defRPr>
            </a:lvl1pPr>
          </a:lstStyle>
          <a:p>
            <a:pPr lvl="0"/>
            <a:r>
              <a:rPr lang="nn-NO" dirty="0"/>
              <a:t>Klikk for å leggje til tekst</a:t>
            </a:r>
          </a:p>
        </p:txBody>
      </p:sp>
      <p:sp>
        <p:nvSpPr>
          <p:cNvPr id="12" name="Plassholder for tekst 6">
            <a:extLst>
              <a:ext uri="{FF2B5EF4-FFF2-40B4-BE49-F238E27FC236}">
                <a16:creationId xmlns:a16="http://schemas.microsoft.com/office/drawing/2014/main" id="{2A9AA01A-7EA8-48B1-B72A-C38F2F418EEB}"/>
              </a:ext>
            </a:extLst>
          </p:cNvPr>
          <p:cNvSpPr>
            <a:spLocks noGrp="1"/>
          </p:cNvSpPr>
          <p:nvPr>
            <p:ph type="body" sz="quarter" idx="16" hasCustomPrompt="1"/>
          </p:nvPr>
        </p:nvSpPr>
        <p:spPr>
          <a:xfrm>
            <a:off x="2125693" y="2952369"/>
            <a:ext cx="1476000" cy="1476000"/>
          </a:xfrm>
          <a:prstGeom prst="ellipse">
            <a:avLst/>
          </a:prstGeom>
          <a:solidFill>
            <a:schemeClr val="lt1"/>
          </a:solidFill>
        </p:spPr>
        <p:txBody>
          <a:bodyPr anchor="ctr">
            <a:normAutofit/>
          </a:bodyPr>
          <a:lstStyle>
            <a:lvl1pPr marL="0" marR="0" indent="0" algn="ctr" defTabSz="685800" rtl="0" eaLnBrk="1" fontAlgn="auto" latinLnBrk="0" hangingPunct="1">
              <a:lnSpc>
                <a:spcPct val="100000"/>
              </a:lnSpc>
              <a:spcBef>
                <a:spcPts val="0"/>
              </a:spcBef>
              <a:spcAft>
                <a:spcPts val="0"/>
              </a:spcAft>
              <a:buClr>
                <a:schemeClr val="accent1"/>
              </a:buClr>
              <a:buSzTx/>
              <a:buFont typeface="Verdana" panose="020B0604030504040204" pitchFamily="34" charset="0"/>
              <a:buNone/>
              <a:tabLst/>
              <a:defRPr sz="1200" b="1">
                <a:solidFill>
                  <a:schemeClr val="accent1"/>
                </a:solidFill>
              </a:defRPr>
            </a:lvl1pPr>
          </a:lstStyle>
          <a:p>
            <a:pPr marL="0" marR="0" lvl="0" indent="0" algn="ctr" defTabSz="685800" rtl="0" eaLnBrk="1" fontAlgn="auto" latinLnBrk="0" hangingPunct="1">
              <a:lnSpc>
                <a:spcPct val="100000"/>
              </a:lnSpc>
              <a:spcBef>
                <a:spcPts val="0"/>
              </a:spcBef>
              <a:spcAft>
                <a:spcPts val="0"/>
              </a:spcAft>
              <a:buClr>
                <a:schemeClr val="accent1"/>
              </a:buClr>
              <a:buSzTx/>
              <a:buFont typeface="Verdana" panose="020B0604030504040204" pitchFamily="34" charset="0"/>
              <a:buNone/>
              <a:tabLst/>
              <a:defRPr/>
            </a:pPr>
            <a:r>
              <a:rPr lang="nn-NO"/>
              <a:t>Klikk for å leggje til tekst</a:t>
            </a:r>
            <a:endParaRPr lang="nn-NO" dirty="0"/>
          </a:p>
        </p:txBody>
      </p:sp>
      <p:sp>
        <p:nvSpPr>
          <p:cNvPr id="13" name="Plassholder for tekst 6">
            <a:extLst>
              <a:ext uri="{FF2B5EF4-FFF2-40B4-BE49-F238E27FC236}">
                <a16:creationId xmlns:a16="http://schemas.microsoft.com/office/drawing/2014/main" id="{4B802FF4-92EA-42A7-BF43-5990B128902D}"/>
              </a:ext>
            </a:extLst>
          </p:cNvPr>
          <p:cNvSpPr>
            <a:spLocks noGrp="1"/>
          </p:cNvSpPr>
          <p:nvPr>
            <p:ph type="body" sz="quarter" idx="17" hasCustomPrompt="1"/>
          </p:nvPr>
        </p:nvSpPr>
        <p:spPr>
          <a:xfrm>
            <a:off x="3799423" y="2952369"/>
            <a:ext cx="1476000" cy="1476000"/>
          </a:xfrm>
          <a:prstGeom prst="ellipse">
            <a:avLst/>
          </a:prstGeom>
          <a:solidFill>
            <a:schemeClr val="lt1"/>
          </a:solidFill>
        </p:spPr>
        <p:txBody>
          <a:bodyPr anchor="ctr">
            <a:normAutofit/>
          </a:bodyPr>
          <a:lstStyle>
            <a:lvl1pPr marL="0" indent="0" algn="ctr">
              <a:spcBef>
                <a:spcPts val="0"/>
              </a:spcBef>
              <a:buNone/>
              <a:defRPr sz="1200" b="1">
                <a:solidFill>
                  <a:schemeClr val="accent1"/>
                </a:solidFill>
              </a:defRPr>
            </a:lvl1pPr>
          </a:lstStyle>
          <a:p>
            <a:pPr lvl="0"/>
            <a:r>
              <a:rPr lang="nn-NO" dirty="0"/>
              <a:t>Klikk for å leggje til tekst</a:t>
            </a:r>
          </a:p>
        </p:txBody>
      </p:sp>
      <p:sp>
        <p:nvSpPr>
          <p:cNvPr id="14" name="Plassholder for tekst 6">
            <a:extLst>
              <a:ext uri="{FF2B5EF4-FFF2-40B4-BE49-F238E27FC236}">
                <a16:creationId xmlns:a16="http://schemas.microsoft.com/office/drawing/2014/main" id="{DAA5AE86-50F7-49C1-8D68-1C0A9731921D}"/>
              </a:ext>
            </a:extLst>
          </p:cNvPr>
          <p:cNvSpPr>
            <a:spLocks noGrp="1"/>
          </p:cNvSpPr>
          <p:nvPr>
            <p:ph type="body" sz="quarter" idx="18" hasCustomPrompt="1"/>
          </p:nvPr>
        </p:nvSpPr>
        <p:spPr>
          <a:xfrm>
            <a:off x="5473153" y="2952369"/>
            <a:ext cx="1476000" cy="1476000"/>
          </a:xfrm>
          <a:prstGeom prst="ellipse">
            <a:avLst/>
          </a:prstGeom>
          <a:solidFill>
            <a:schemeClr val="lt1"/>
          </a:solidFill>
        </p:spPr>
        <p:txBody>
          <a:bodyPr anchor="ctr">
            <a:normAutofit/>
          </a:bodyPr>
          <a:lstStyle>
            <a:lvl1pPr marL="0" indent="0" algn="ctr">
              <a:spcBef>
                <a:spcPts val="0"/>
              </a:spcBef>
              <a:buNone/>
              <a:defRPr sz="1200" b="1">
                <a:solidFill>
                  <a:schemeClr val="accent1"/>
                </a:solidFill>
              </a:defRPr>
            </a:lvl1pPr>
          </a:lstStyle>
          <a:p>
            <a:pPr lvl="0"/>
            <a:r>
              <a:rPr lang="nn-NO" dirty="0"/>
              <a:t>Klikk for å leggje til tekst</a:t>
            </a:r>
          </a:p>
        </p:txBody>
      </p:sp>
    </p:spTree>
    <p:extLst>
      <p:ext uri="{BB962C8B-B14F-4D97-AF65-F5344CB8AC3E}">
        <p14:creationId xmlns:p14="http://schemas.microsoft.com/office/powerpoint/2010/main" val="3198096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e faktabokser">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230A4C1-3971-481E-8696-7BACB511007D}"/>
              </a:ext>
            </a:extLst>
          </p:cNvPr>
          <p:cNvSpPr/>
          <p:nvPr userDrawn="1"/>
        </p:nvSpPr>
        <p:spPr>
          <a:xfrm>
            <a:off x="0" y="1"/>
            <a:ext cx="9144000" cy="5145088"/>
          </a:xfrm>
          <a:prstGeom prst="rect">
            <a:avLst/>
          </a:prstGeom>
          <a:solidFill>
            <a:srgbClr val="CCC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dirty="0"/>
          </a:p>
        </p:txBody>
      </p:sp>
      <p:sp>
        <p:nvSpPr>
          <p:cNvPr id="2" name="Tittel 1"/>
          <p:cNvSpPr>
            <a:spLocks noGrp="1"/>
          </p:cNvSpPr>
          <p:nvPr>
            <p:ph type="title" hasCustomPrompt="1"/>
          </p:nvPr>
        </p:nvSpPr>
        <p:spPr/>
        <p:txBody>
          <a:bodyPr/>
          <a:lstStyle>
            <a:lvl1pPr>
              <a:defRPr>
                <a:solidFill>
                  <a:schemeClr val="lt1"/>
                </a:solidFill>
              </a:defRPr>
            </a:lvl1pPr>
          </a:lstStyle>
          <a:p>
            <a:r>
              <a:rPr lang="nn-NO" dirty="0"/>
              <a:t>Klikk for å leggje til </a:t>
            </a:r>
            <a:r>
              <a:rPr lang="nn-NO"/>
              <a:t>ein tittel</a:t>
            </a:r>
            <a:endParaRPr lang="nn-NO" dirty="0"/>
          </a:p>
        </p:txBody>
      </p:sp>
      <p:sp>
        <p:nvSpPr>
          <p:cNvPr id="3" name="Plassholder for dato 2"/>
          <p:cNvSpPr>
            <a:spLocks noGrp="1"/>
          </p:cNvSpPr>
          <p:nvPr>
            <p:ph type="dt" sz="half" idx="10"/>
          </p:nvPr>
        </p:nvSpPr>
        <p:spPr/>
        <p:txBody>
          <a:bodyPr/>
          <a:lstStyle>
            <a:lvl1pPr>
              <a:defRPr>
                <a:solidFill>
                  <a:schemeClr val="lt1"/>
                </a:solidFill>
              </a:defRPr>
            </a:lvl1pPr>
          </a:lstStyle>
          <a:p>
            <a:fld id="{983651F3-9B16-40C6-B209-3688FC9C95F6}" type="datetimeFigureOut">
              <a:rPr lang="nn-NO" smtClean="0"/>
              <a:pPr/>
              <a:t>08.07.2019</a:t>
            </a:fld>
            <a:endParaRPr lang="nn-NO" dirty="0"/>
          </a:p>
        </p:txBody>
      </p:sp>
      <p:sp>
        <p:nvSpPr>
          <p:cNvPr id="4" name="Plassholder for bunntekst 3"/>
          <p:cNvSpPr>
            <a:spLocks noGrp="1"/>
          </p:cNvSpPr>
          <p:nvPr>
            <p:ph type="ftr" sz="quarter" idx="11"/>
          </p:nvPr>
        </p:nvSpPr>
        <p:spPr/>
        <p:txBody>
          <a:bodyPr/>
          <a:lstStyle>
            <a:lvl1pPr>
              <a:defRPr>
                <a:solidFill>
                  <a:schemeClr val="lt1"/>
                </a:solidFill>
              </a:defRPr>
            </a:lvl1pPr>
          </a:lstStyle>
          <a:p>
            <a:endParaRPr lang="nn-NO" dirty="0"/>
          </a:p>
        </p:txBody>
      </p:sp>
      <p:sp>
        <p:nvSpPr>
          <p:cNvPr id="5" name="Plassholder for lysbildenummer 4"/>
          <p:cNvSpPr>
            <a:spLocks noGrp="1"/>
          </p:cNvSpPr>
          <p:nvPr>
            <p:ph type="sldNum" sz="quarter" idx="12"/>
          </p:nvPr>
        </p:nvSpPr>
        <p:spPr/>
        <p:txBody>
          <a:bodyPr/>
          <a:lstStyle>
            <a:lvl1pPr>
              <a:defRPr>
                <a:solidFill>
                  <a:schemeClr val="lt1"/>
                </a:solidFill>
              </a:defRPr>
            </a:lvl1pPr>
          </a:lstStyle>
          <a:p>
            <a:fld id="{5751DFAA-887F-4071-8EAD-E8CA316FCF06}" type="slidenum">
              <a:rPr lang="nn-NO" smtClean="0"/>
              <a:pPr/>
              <a:t>‹#›</a:t>
            </a:fld>
            <a:endParaRPr lang="nn-NO" dirty="0"/>
          </a:p>
        </p:txBody>
      </p:sp>
      <p:sp>
        <p:nvSpPr>
          <p:cNvPr id="7" name="Plassholder for tekst 6">
            <a:extLst>
              <a:ext uri="{FF2B5EF4-FFF2-40B4-BE49-F238E27FC236}">
                <a16:creationId xmlns:a16="http://schemas.microsoft.com/office/drawing/2014/main" id="{5280AE57-5149-4270-B50A-0515503F5820}"/>
              </a:ext>
            </a:extLst>
          </p:cNvPr>
          <p:cNvSpPr>
            <a:spLocks noGrp="1" noChangeAspect="1"/>
          </p:cNvSpPr>
          <p:nvPr>
            <p:ph type="body" sz="quarter" idx="13" hasCustomPrompt="1"/>
          </p:nvPr>
        </p:nvSpPr>
        <p:spPr>
          <a:xfrm>
            <a:off x="1296162" y="1656207"/>
            <a:ext cx="1908000" cy="1908000"/>
          </a:xfrm>
          <a:prstGeom prst="ellipse">
            <a:avLst/>
          </a:prstGeom>
          <a:solidFill>
            <a:schemeClr val="lt1"/>
          </a:solidFill>
        </p:spPr>
        <p:txBody>
          <a:bodyPr anchor="ctr"/>
          <a:lstStyle>
            <a:lvl1pPr marL="0" indent="0" algn="ctr">
              <a:buFont typeface="Arial" panose="020B0604020202020204" pitchFamily="34" charset="0"/>
              <a:buChar char="​"/>
              <a:defRPr sz="1200" b="1">
                <a:solidFill>
                  <a:schemeClr val="accent1"/>
                </a:solidFill>
              </a:defRPr>
            </a:lvl1pPr>
            <a:lvl2pPr marL="0" indent="0" algn="ctr">
              <a:buFont typeface="Arial" panose="020B0604020202020204" pitchFamily="34" charset="0"/>
              <a:buChar char="​"/>
              <a:defRPr sz="1000"/>
            </a:lvl2pPr>
          </a:lstStyle>
          <a:p>
            <a:pPr lvl="0"/>
            <a:r>
              <a:rPr lang="nn-NO" dirty="0"/>
              <a:t>Klikk for å leggje </a:t>
            </a:r>
            <a:r>
              <a:rPr lang="nn-NO"/>
              <a:t>til tekst</a:t>
            </a:r>
          </a:p>
          <a:p>
            <a:pPr lvl="1"/>
            <a:r>
              <a:rPr lang="nn-NO"/>
              <a:t>Andre nivå</a:t>
            </a:r>
            <a:endParaRPr lang="nn-NO" dirty="0"/>
          </a:p>
        </p:txBody>
      </p:sp>
      <p:sp>
        <p:nvSpPr>
          <p:cNvPr id="10" name="Plassholder for tekst 6">
            <a:extLst>
              <a:ext uri="{FF2B5EF4-FFF2-40B4-BE49-F238E27FC236}">
                <a16:creationId xmlns:a16="http://schemas.microsoft.com/office/drawing/2014/main" id="{3C78C568-6550-42F2-AC83-DF36B9D86A68}"/>
              </a:ext>
            </a:extLst>
          </p:cNvPr>
          <p:cNvSpPr>
            <a:spLocks noGrp="1" noChangeAspect="1"/>
          </p:cNvSpPr>
          <p:nvPr>
            <p:ph type="body" sz="quarter" idx="14" hasCustomPrompt="1"/>
          </p:nvPr>
        </p:nvSpPr>
        <p:spPr>
          <a:xfrm>
            <a:off x="3618000" y="1656207"/>
            <a:ext cx="1908000" cy="1908000"/>
          </a:xfrm>
          <a:prstGeom prst="ellipse">
            <a:avLst/>
          </a:prstGeom>
          <a:solidFill>
            <a:schemeClr val="lt1"/>
          </a:solidFill>
        </p:spPr>
        <p:txBody>
          <a:bodyPr anchor="ctr"/>
          <a:lstStyle>
            <a:lvl1pPr marL="0" indent="0" algn="ctr">
              <a:buFont typeface="Arial" panose="020B0604020202020204" pitchFamily="34" charset="0"/>
              <a:buChar char="​"/>
              <a:defRPr sz="1200" b="1">
                <a:solidFill>
                  <a:schemeClr val="accent1"/>
                </a:solidFill>
              </a:defRPr>
            </a:lvl1pPr>
            <a:lvl2pPr marL="0" indent="0" algn="ctr">
              <a:buFont typeface="Arial" panose="020B0604020202020204" pitchFamily="34" charset="0"/>
              <a:buChar char="​"/>
              <a:defRPr sz="1000"/>
            </a:lvl2pPr>
          </a:lstStyle>
          <a:p>
            <a:pPr lvl="0"/>
            <a:r>
              <a:rPr lang="nn-NO" dirty="0"/>
              <a:t>Klikk for å leggje </a:t>
            </a:r>
            <a:r>
              <a:rPr lang="nn-NO"/>
              <a:t>til tekst</a:t>
            </a:r>
          </a:p>
          <a:p>
            <a:pPr lvl="1"/>
            <a:r>
              <a:rPr lang="nn-NO"/>
              <a:t>Andre nivå</a:t>
            </a:r>
            <a:endParaRPr lang="nn-NO" dirty="0"/>
          </a:p>
        </p:txBody>
      </p:sp>
      <p:sp>
        <p:nvSpPr>
          <p:cNvPr id="11" name="Plassholder for tekst 6">
            <a:extLst>
              <a:ext uri="{FF2B5EF4-FFF2-40B4-BE49-F238E27FC236}">
                <a16:creationId xmlns:a16="http://schemas.microsoft.com/office/drawing/2014/main" id="{D52A1348-F70D-4977-ABF0-B088B61478C8}"/>
              </a:ext>
            </a:extLst>
          </p:cNvPr>
          <p:cNvSpPr>
            <a:spLocks noGrp="1" noChangeAspect="1"/>
          </p:cNvSpPr>
          <p:nvPr>
            <p:ph type="body" sz="quarter" idx="15" hasCustomPrompt="1"/>
          </p:nvPr>
        </p:nvSpPr>
        <p:spPr>
          <a:xfrm>
            <a:off x="5939838" y="1656207"/>
            <a:ext cx="1908000" cy="1908000"/>
          </a:xfrm>
          <a:prstGeom prst="ellipse">
            <a:avLst/>
          </a:prstGeom>
          <a:solidFill>
            <a:schemeClr val="lt1"/>
          </a:solidFill>
        </p:spPr>
        <p:txBody>
          <a:bodyPr anchor="ctr"/>
          <a:lstStyle>
            <a:lvl1pPr marL="0" indent="0" algn="ctr">
              <a:buFont typeface="Arial" panose="020B0604020202020204" pitchFamily="34" charset="0"/>
              <a:buChar char="​"/>
              <a:defRPr sz="1200" b="1">
                <a:solidFill>
                  <a:schemeClr val="accent1"/>
                </a:solidFill>
              </a:defRPr>
            </a:lvl1pPr>
            <a:lvl2pPr marL="0" indent="0" algn="ctr">
              <a:buFont typeface="Arial" panose="020B0604020202020204" pitchFamily="34" charset="0"/>
              <a:buChar char="​"/>
              <a:defRPr sz="1000"/>
            </a:lvl2pPr>
          </a:lstStyle>
          <a:p>
            <a:pPr lvl="0"/>
            <a:r>
              <a:rPr lang="nn-NO"/>
              <a:t>Bruk Enter etterfulgt av Tab-knappen for nivå 2</a:t>
            </a:r>
          </a:p>
          <a:p>
            <a:pPr lvl="1"/>
            <a:r>
              <a:rPr lang="nn-NO"/>
              <a:t>Andre nivå</a:t>
            </a:r>
            <a:endParaRPr lang="nn-NO" dirty="0"/>
          </a:p>
        </p:txBody>
      </p:sp>
      <p:cxnSp>
        <p:nvCxnSpPr>
          <p:cNvPr id="12" name="Rett linje 11">
            <a:extLst>
              <a:ext uri="{FF2B5EF4-FFF2-40B4-BE49-F238E27FC236}">
                <a16:creationId xmlns:a16="http://schemas.microsoft.com/office/drawing/2014/main" id="{1907FAE4-AE58-4689-84EB-3770B2E581C5}"/>
              </a:ext>
            </a:extLst>
          </p:cNvPr>
          <p:cNvCxnSpPr/>
          <p:nvPr userDrawn="1"/>
        </p:nvCxnSpPr>
        <p:spPr>
          <a:xfrm>
            <a:off x="4374547" y="792099"/>
            <a:ext cx="360045"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33815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76072" y="288036"/>
            <a:ext cx="7922703" cy="360045"/>
          </a:xfrm>
          <a:prstGeom prst="rect">
            <a:avLst/>
          </a:prstGeom>
        </p:spPr>
        <p:txBody>
          <a:bodyPr vert="horz" lIns="0" tIns="0" rIns="0" bIns="0" rtlCol="0" anchor="ctr" anchorCtr="0">
            <a:normAutofit/>
          </a:bodyPr>
          <a:lstStyle/>
          <a:p>
            <a:r>
              <a:rPr lang="nn-NO" baseline="0" noProof="0"/>
              <a:t>Klikk her for å leggje til ein tittel</a:t>
            </a:r>
            <a:endParaRPr lang="nn-NO" noProof="0"/>
          </a:p>
        </p:txBody>
      </p:sp>
      <p:sp>
        <p:nvSpPr>
          <p:cNvPr id="3" name="Plassholder for tekst 2"/>
          <p:cNvSpPr>
            <a:spLocks noGrp="1"/>
          </p:cNvSpPr>
          <p:nvPr>
            <p:ph type="body" idx="1"/>
          </p:nvPr>
        </p:nvSpPr>
        <p:spPr>
          <a:xfrm>
            <a:off x="576072" y="1440181"/>
            <a:ext cx="7920990" cy="3060383"/>
          </a:xfrm>
          <a:prstGeom prst="rect">
            <a:avLst/>
          </a:prstGeom>
        </p:spPr>
        <p:txBody>
          <a:bodyPr vert="horz" lIns="0" tIns="0" rIns="0" bIns="0" rtlCol="0">
            <a:normAutofit/>
          </a:bodyPr>
          <a:lstStyle/>
          <a:p>
            <a:pPr lvl="0"/>
            <a:r>
              <a:rPr lang="nn-NO" baseline="0" noProof="0"/>
              <a:t>Klikk for å leggje til tekst</a:t>
            </a:r>
            <a:endParaRPr lang="nn-NO" noProof="0"/>
          </a:p>
          <a:p>
            <a:pPr lvl="1"/>
            <a:r>
              <a:rPr lang="nn-NO" noProof="0"/>
              <a:t>Andre nivå</a:t>
            </a:r>
          </a:p>
          <a:p>
            <a:pPr lvl="2"/>
            <a:r>
              <a:rPr lang="nn-NO" noProof="0"/>
              <a:t>Tredje nivå</a:t>
            </a:r>
          </a:p>
          <a:p>
            <a:pPr lvl="3"/>
            <a:r>
              <a:rPr lang="nn-NO" noProof="0"/>
              <a:t>Fjerde nivå</a:t>
            </a:r>
          </a:p>
          <a:p>
            <a:pPr lvl="4"/>
            <a:r>
              <a:rPr lang="nn-NO" noProof="0"/>
              <a:t>Femte nivå</a:t>
            </a:r>
          </a:p>
        </p:txBody>
      </p:sp>
      <p:sp>
        <p:nvSpPr>
          <p:cNvPr id="4" name="Plassholder for dato 3"/>
          <p:cNvSpPr>
            <a:spLocks noGrp="1"/>
          </p:cNvSpPr>
          <p:nvPr>
            <p:ph type="dt" sz="half" idx="2"/>
          </p:nvPr>
        </p:nvSpPr>
        <p:spPr>
          <a:xfrm>
            <a:off x="576072" y="4860608"/>
            <a:ext cx="634666" cy="180023"/>
          </a:xfrm>
          <a:prstGeom prst="rect">
            <a:avLst/>
          </a:prstGeom>
        </p:spPr>
        <p:txBody>
          <a:bodyPr vert="horz" lIns="0" tIns="0" rIns="0" bIns="0" rtlCol="0" anchor="ctr">
            <a:normAutofit/>
          </a:bodyPr>
          <a:lstStyle>
            <a:lvl1pPr algn="l">
              <a:defRPr sz="1000">
                <a:solidFill>
                  <a:schemeClr val="dk1"/>
                </a:solidFill>
              </a:defRPr>
            </a:lvl1pPr>
          </a:lstStyle>
          <a:p>
            <a:fld id="{983651F3-9B16-40C6-B209-3688FC9C95F6}" type="datetimeFigureOut">
              <a:rPr lang="nn-NO" noProof="0" smtClean="0"/>
              <a:pPr/>
              <a:t>08.07.2019</a:t>
            </a:fld>
            <a:endParaRPr lang="nn-NO" noProof="0"/>
          </a:p>
        </p:txBody>
      </p:sp>
      <p:sp>
        <p:nvSpPr>
          <p:cNvPr id="5" name="Plassholder for bunntekst 4"/>
          <p:cNvSpPr>
            <a:spLocks noGrp="1"/>
          </p:cNvSpPr>
          <p:nvPr>
            <p:ph type="ftr" sz="quarter" idx="3"/>
          </p:nvPr>
        </p:nvSpPr>
        <p:spPr>
          <a:xfrm>
            <a:off x="1780674" y="4860608"/>
            <a:ext cx="5582653" cy="180023"/>
          </a:xfrm>
          <a:prstGeom prst="rect">
            <a:avLst/>
          </a:prstGeom>
        </p:spPr>
        <p:txBody>
          <a:bodyPr vert="horz" lIns="0" tIns="0" rIns="0" bIns="0" rtlCol="0" anchor="ctr">
            <a:normAutofit/>
          </a:bodyPr>
          <a:lstStyle>
            <a:lvl1pPr algn="ctr">
              <a:defRPr sz="1000">
                <a:solidFill>
                  <a:schemeClr val="dk1"/>
                </a:solidFill>
              </a:defRPr>
            </a:lvl1pPr>
          </a:lstStyle>
          <a:p>
            <a:endParaRPr lang="nn-NO" noProof="0"/>
          </a:p>
        </p:txBody>
      </p:sp>
      <p:sp>
        <p:nvSpPr>
          <p:cNvPr id="6" name="Plassholder for lysbildenummer 5"/>
          <p:cNvSpPr>
            <a:spLocks noGrp="1"/>
          </p:cNvSpPr>
          <p:nvPr>
            <p:ph type="sldNum" sz="quarter" idx="4"/>
          </p:nvPr>
        </p:nvSpPr>
        <p:spPr>
          <a:xfrm>
            <a:off x="8283742" y="4860608"/>
            <a:ext cx="231608" cy="180023"/>
          </a:xfrm>
          <a:prstGeom prst="rect">
            <a:avLst/>
          </a:prstGeom>
        </p:spPr>
        <p:txBody>
          <a:bodyPr vert="horz" lIns="0" tIns="0" rIns="0" bIns="0" rtlCol="0" anchor="ctr">
            <a:noAutofit/>
          </a:bodyPr>
          <a:lstStyle>
            <a:lvl1pPr algn="r">
              <a:defRPr sz="1000">
                <a:solidFill>
                  <a:schemeClr val="dk1"/>
                </a:solidFill>
              </a:defRPr>
            </a:lvl1pPr>
          </a:lstStyle>
          <a:p>
            <a:fld id="{5751DFAA-887F-4071-8EAD-E8CA316FCF06}" type="slidenum">
              <a:rPr lang="nn-NO" noProof="0" smtClean="0"/>
              <a:pPr/>
              <a:t>‹#›</a:t>
            </a:fld>
            <a:endParaRPr lang="nn-NO" noProof="0"/>
          </a:p>
        </p:txBody>
      </p:sp>
      <p:cxnSp>
        <p:nvCxnSpPr>
          <p:cNvPr id="9" name="Rett linje 8">
            <a:extLst>
              <a:ext uri="{FF2B5EF4-FFF2-40B4-BE49-F238E27FC236}">
                <a16:creationId xmlns:a16="http://schemas.microsoft.com/office/drawing/2014/main" id="{7B422D6A-1596-4F97-B0A0-875892A68C1A}"/>
              </a:ext>
            </a:extLst>
          </p:cNvPr>
          <p:cNvCxnSpPr/>
          <p:nvPr userDrawn="1"/>
        </p:nvCxnSpPr>
        <p:spPr>
          <a:xfrm>
            <a:off x="4374547" y="792099"/>
            <a:ext cx="360045"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63" r:id="rId4"/>
    <p:sldLayoutId id="2147483659" r:id="rId5"/>
    <p:sldLayoutId id="2147483650" r:id="rId6"/>
    <p:sldLayoutId id="2147483660" r:id="rId7"/>
    <p:sldLayoutId id="2147483661" r:id="rId8"/>
    <p:sldLayoutId id="2147483662" r:id="rId9"/>
    <p:sldLayoutId id="2147483664" r:id="rId10"/>
    <p:sldLayoutId id="2147483652" r:id="rId11"/>
    <p:sldLayoutId id="2147483653" r:id="rId12"/>
    <p:sldLayoutId id="2147483654" r:id="rId13"/>
    <p:sldLayoutId id="2147483655" r:id="rId14"/>
    <p:sldLayoutId id="2147483658" r:id="rId15"/>
  </p:sldLayoutIdLst>
  <p:txStyles>
    <p:titleStyle>
      <a:lvl1pPr algn="ctr" defTabSz="685800" rtl="0" eaLnBrk="1" latinLnBrk="0" hangingPunct="1">
        <a:lnSpc>
          <a:spcPct val="100000"/>
        </a:lnSpc>
        <a:spcBef>
          <a:spcPct val="0"/>
        </a:spcBef>
        <a:buNone/>
        <a:defRPr sz="2200" b="1" kern="1200">
          <a:solidFill>
            <a:schemeClr val="tx1"/>
          </a:solidFill>
          <a:latin typeface="+mj-lt"/>
          <a:ea typeface="+mj-ea"/>
          <a:cs typeface="+mj-cs"/>
        </a:defRPr>
      </a:lvl1pPr>
    </p:titleStyle>
    <p:bodyStyle>
      <a:lvl1pPr marL="171450" indent="-180000" algn="l" defTabSz="685800" rtl="0" eaLnBrk="1" latinLnBrk="0" hangingPunct="1">
        <a:lnSpc>
          <a:spcPct val="100000"/>
        </a:lnSpc>
        <a:spcBef>
          <a:spcPts val="750"/>
        </a:spcBef>
        <a:buClr>
          <a:schemeClr val="accent1"/>
        </a:buClr>
        <a:buFont typeface="Verdana" panose="020B0604030504040204" pitchFamily="34" charset="0"/>
        <a:buChar char="•"/>
        <a:defRPr sz="1400" kern="1200">
          <a:solidFill>
            <a:schemeClr val="tx1"/>
          </a:solidFill>
          <a:latin typeface="+mn-lt"/>
          <a:ea typeface="+mn-ea"/>
          <a:cs typeface="+mn-cs"/>
        </a:defRPr>
      </a:lvl1pPr>
      <a:lvl2pPr marL="360000" indent="-180000" algn="l" defTabSz="685800" rtl="0" eaLnBrk="1" latinLnBrk="0" hangingPunct="1">
        <a:lnSpc>
          <a:spcPct val="100000"/>
        </a:lnSpc>
        <a:spcBef>
          <a:spcPts val="0"/>
        </a:spcBef>
        <a:spcAft>
          <a:spcPts val="300"/>
        </a:spcAft>
        <a:buFont typeface="Arial" panose="020B0604020202020204" pitchFamily="34" charset="0"/>
        <a:buChar char="•"/>
        <a:defRPr lang="nb-NO" sz="1200" kern="1200" dirty="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300"/>
        </a:spcAft>
        <a:buFont typeface="Arial" panose="020B0604020202020204" pitchFamily="34" charset="0"/>
        <a:buChar char="•"/>
        <a:defRPr lang="nb-NO" sz="1200" kern="1200" dirty="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300"/>
        </a:spcAft>
        <a:buFont typeface="Arial" panose="020B0604020202020204" pitchFamily="34" charset="0"/>
        <a:buChar char="•"/>
        <a:defRPr lang="nb-NO" sz="1100" kern="1200" dirty="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300"/>
        </a:spcAft>
        <a:buFont typeface="Arial" panose="020B0604020202020204" pitchFamily="34" charset="0"/>
        <a:buChar char="•"/>
        <a:defRPr lang="nb-NO" sz="11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608807A-8710-4B6A-9AC1-DE33D6BA1551}"/>
              </a:ext>
            </a:extLst>
          </p:cNvPr>
          <p:cNvSpPr>
            <a:spLocks noGrp="1"/>
          </p:cNvSpPr>
          <p:nvPr>
            <p:ph type="ctrTitle"/>
          </p:nvPr>
        </p:nvSpPr>
        <p:spPr/>
        <p:txBody>
          <a:bodyPr/>
          <a:lstStyle/>
          <a:p>
            <a:r>
              <a:rPr lang="nn-NO" dirty="0" err="1" smtClean="0"/>
              <a:t>Fra</a:t>
            </a:r>
            <a:r>
              <a:rPr lang="nn-NO" dirty="0" smtClean="0"/>
              <a:t> søker til kandidat </a:t>
            </a:r>
            <a:endParaRPr lang="nn-NO" dirty="0"/>
          </a:p>
        </p:txBody>
      </p:sp>
      <p:sp>
        <p:nvSpPr>
          <p:cNvPr id="5" name="Undertittel 4">
            <a:extLst>
              <a:ext uri="{FF2B5EF4-FFF2-40B4-BE49-F238E27FC236}">
                <a16:creationId xmlns:a16="http://schemas.microsoft.com/office/drawing/2014/main" id="{C61E94BB-AD48-40AA-96DD-B7A97EF613A6}"/>
              </a:ext>
            </a:extLst>
          </p:cNvPr>
          <p:cNvSpPr>
            <a:spLocks noGrp="1"/>
          </p:cNvSpPr>
          <p:nvPr>
            <p:ph type="subTitle" idx="1"/>
          </p:nvPr>
        </p:nvSpPr>
        <p:spPr>
          <a:xfrm>
            <a:off x="1143000" y="2798772"/>
            <a:ext cx="6858000" cy="589476"/>
          </a:xfrm>
        </p:spPr>
        <p:txBody>
          <a:bodyPr/>
          <a:lstStyle/>
          <a:p>
            <a:r>
              <a:rPr lang="nb-NO" dirty="0"/>
              <a:t>Hvor attraktivt er studietilbudet ved MN for søkere og hva mener de ferdige kandidatene om utdanningen de har vært igjennom?</a:t>
            </a:r>
          </a:p>
        </p:txBody>
      </p:sp>
      <p:sp>
        <p:nvSpPr>
          <p:cNvPr id="6" name="Plassholder for tekst 5">
            <a:extLst>
              <a:ext uri="{FF2B5EF4-FFF2-40B4-BE49-F238E27FC236}">
                <a16:creationId xmlns:a16="http://schemas.microsoft.com/office/drawing/2014/main" id="{C9E174F0-C544-46E3-B920-383A92EBB28C}"/>
              </a:ext>
            </a:extLst>
          </p:cNvPr>
          <p:cNvSpPr>
            <a:spLocks noGrp="1"/>
          </p:cNvSpPr>
          <p:nvPr>
            <p:ph type="body" sz="quarter" idx="13"/>
          </p:nvPr>
        </p:nvSpPr>
        <p:spPr>
          <a:xfrm>
            <a:off x="720089" y="3924491"/>
            <a:ext cx="5201740" cy="595258"/>
          </a:xfrm>
        </p:spPr>
        <p:txBody>
          <a:bodyPr>
            <a:normAutofit/>
          </a:bodyPr>
          <a:lstStyle/>
          <a:p>
            <a:r>
              <a:rPr lang="nn-NO" dirty="0" smtClean="0"/>
              <a:t>Av: Hilde Omberg</a:t>
            </a:r>
          </a:p>
          <a:p>
            <a:r>
              <a:rPr lang="nn-NO" dirty="0" smtClean="0"/>
              <a:t>Informasjonskonsulent og studienettredaktør	</a:t>
            </a:r>
            <a:endParaRPr lang="nn-NO" dirty="0"/>
          </a:p>
        </p:txBody>
      </p:sp>
    </p:spTree>
    <p:extLst>
      <p:ext uri="{BB962C8B-B14F-4D97-AF65-F5344CB8AC3E}">
        <p14:creationId xmlns:p14="http://schemas.microsoft.com/office/powerpoint/2010/main" val="15463775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90970" y="1195490"/>
            <a:ext cx="6562060" cy="1692771"/>
          </a:xfrm>
        </p:spPr>
        <p:txBody>
          <a:bodyPr/>
          <a:lstStyle/>
          <a:p>
            <a:r>
              <a:rPr lang="nb-NO" dirty="0" smtClean="0"/>
              <a:t>Hvem er MN-søkerne?</a:t>
            </a:r>
            <a:br>
              <a:rPr lang="nb-NO" dirty="0" smtClean="0"/>
            </a:br>
            <a:r>
              <a:rPr lang="nb-NO" dirty="0" smtClean="0"/>
              <a:t> </a:t>
            </a:r>
            <a:r>
              <a:rPr lang="nb-NO" sz="2800" dirty="0" smtClean="0"/>
              <a:t>Hva er de opptatt av når de skal søke på studieprogram?</a:t>
            </a:r>
            <a:endParaRPr lang="nb-NO" sz="2800" dirty="0"/>
          </a:p>
        </p:txBody>
      </p:sp>
    </p:spTree>
    <p:extLst>
      <p:ext uri="{BB962C8B-B14F-4D97-AF65-F5344CB8AC3E}">
        <p14:creationId xmlns:p14="http://schemas.microsoft.com/office/powerpoint/2010/main" val="41094315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nb-NO" dirty="0" smtClean="0"/>
              <a:t>Søkerundersøkelsen:  </a:t>
            </a:r>
            <a:br>
              <a:rPr lang="nb-NO" dirty="0" smtClean="0"/>
            </a:br>
            <a:r>
              <a:rPr lang="nb-NO" dirty="0" smtClean="0"/>
              <a:t>Hva tenker søkerne om UiO?</a:t>
            </a:r>
            <a:endParaRPr lang="nb-NO" dirty="0"/>
          </a:p>
        </p:txBody>
      </p:sp>
      <p:pic>
        <p:nvPicPr>
          <p:cNvPr id="8"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6263" y="1568366"/>
            <a:ext cx="7920037" cy="2803693"/>
          </a:xfrm>
        </p:spPr>
      </p:pic>
      <p:sp>
        <p:nvSpPr>
          <p:cNvPr id="10" name="TextBox 9"/>
          <p:cNvSpPr txBox="1"/>
          <p:nvPr/>
        </p:nvSpPr>
        <p:spPr>
          <a:xfrm>
            <a:off x="441503" y="914400"/>
            <a:ext cx="8189556" cy="723275"/>
          </a:xfrm>
          <a:prstGeom prst="rect">
            <a:avLst/>
          </a:prstGeom>
          <a:noFill/>
        </p:spPr>
        <p:txBody>
          <a:bodyPr wrap="square" rtlCol="0">
            <a:spAutoFit/>
          </a:bodyPr>
          <a:lstStyle/>
          <a:p>
            <a:pPr algn="ctr"/>
            <a:r>
              <a:rPr lang="nb-NO" sz="1400" dirty="0" smtClean="0"/>
              <a:t>Søkere </a:t>
            </a:r>
            <a:r>
              <a:rPr lang="nb-NO" sz="1400" dirty="0"/>
              <a:t>som har søkt Universitetet i Oslo på ett av sine fem første studievalg.</a:t>
            </a:r>
            <a:endParaRPr lang="nb-NO" dirty="0"/>
          </a:p>
          <a:p>
            <a:pPr algn="ctr"/>
            <a:endParaRPr lang="nb-NO" dirty="0"/>
          </a:p>
          <a:p>
            <a:pPr algn="ctr"/>
            <a:endParaRPr lang="nb-NO" dirty="0"/>
          </a:p>
        </p:txBody>
      </p:sp>
      <p:sp>
        <p:nvSpPr>
          <p:cNvPr id="12" name="Oval 11"/>
          <p:cNvSpPr/>
          <p:nvPr/>
        </p:nvSpPr>
        <p:spPr>
          <a:xfrm>
            <a:off x="231228" y="1254343"/>
            <a:ext cx="1744717" cy="15134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100" b="1" dirty="0" smtClean="0"/>
              <a:t>2019: </a:t>
            </a:r>
            <a:br>
              <a:rPr lang="nb-NO" sz="1100" b="1" dirty="0" smtClean="0"/>
            </a:br>
            <a:r>
              <a:rPr lang="nb-NO" sz="1100" b="1" dirty="0" smtClean="0"/>
              <a:t>Svar </a:t>
            </a:r>
            <a:r>
              <a:rPr lang="nb-NO" sz="1100" b="1" dirty="0"/>
              <a:t>fra 1380</a:t>
            </a:r>
            <a:r>
              <a:rPr lang="nb-NO" sz="1100" b="1" dirty="0" smtClean="0"/>
              <a:t> respondenter</a:t>
            </a:r>
          </a:p>
          <a:p>
            <a:pPr algn="ctr"/>
            <a:endParaRPr lang="nb-NO" sz="1100" b="1" dirty="0" smtClean="0"/>
          </a:p>
          <a:p>
            <a:pPr algn="ctr"/>
            <a:r>
              <a:rPr lang="nb-NO" sz="1100" b="1" dirty="0"/>
              <a:t>Svarprosent: </a:t>
            </a:r>
            <a:r>
              <a:rPr lang="nb-NO" sz="1100" b="1" dirty="0" smtClean="0"/>
              <a:t>28</a:t>
            </a:r>
            <a:endParaRPr lang="nb-NO" sz="1100" b="1" dirty="0"/>
          </a:p>
        </p:txBody>
      </p:sp>
      <p:sp>
        <p:nvSpPr>
          <p:cNvPr id="7" name="Oval 6"/>
          <p:cNvSpPr/>
          <p:nvPr/>
        </p:nvSpPr>
        <p:spPr>
          <a:xfrm>
            <a:off x="6116320" y="1314302"/>
            <a:ext cx="3123214" cy="1319961"/>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100" b="1" dirty="0" smtClean="0"/>
              <a:t>Sorterer på fagområde:</a:t>
            </a:r>
          </a:p>
          <a:p>
            <a:pPr marL="171450" indent="-171450" algn="ctr">
              <a:buFont typeface="Arial" panose="020B0604020202020204" pitchFamily="34" charset="0"/>
              <a:buChar char="•"/>
            </a:pPr>
            <a:r>
              <a:rPr lang="nb-NO" sz="1100" dirty="0"/>
              <a:t>Informasjonsteknologi og </a:t>
            </a:r>
            <a:r>
              <a:rPr lang="nb-NO" sz="1100" dirty="0" smtClean="0"/>
              <a:t>informatikk</a:t>
            </a:r>
            <a:r>
              <a:rPr lang="nb-NO" sz="1100" b="1" dirty="0" smtClean="0"/>
              <a:t>: </a:t>
            </a:r>
            <a:r>
              <a:rPr lang="nn-NO" sz="1100" b="1" dirty="0" smtClean="0"/>
              <a:t>INFOTEKN (9%)</a:t>
            </a:r>
          </a:p>
          <a:p>
            <a:pPr marL="171450" indent="-171450" algn="ctr">
              <a:buFont typeface="Arial" panose="020B0604020202020204" pitchFamily="34" charset="0"/>
              <a:buChar char="•"/>
            </a:pPr>
            <a:r>
              <a:rPr lang="nn-NO" sz="1100" dirty="0" smtClean="0"/>
              <a:t>Matematikk </a:t>
            </a:r>
            <a:r>
              <a:rPr lang="nn-NO" sz="1100" dirty="0"/>
              <a:t>og </a:t>
            </a:r>
            <a:r>
              <a:rPr lang="nn-NO" sz="1100" dirty="0" smtClean="0"/>
              <a:t>naturfag: </a:t>
            </a:r>
            <a:r>
              <a:rPr lang="nn-NO" sz="1100" b="1" dirty="0" smtClean="0"/>
              <a:t>REALFAG (6%)</a:t>
            </a:r>
            <a:endParaRPr lang="nb-NO" sz="1100" b="1" dirty="0"/>
          </a:p>
        </p:txBody>
      </p:sp>
      <p:sp>
        <p:nvSpPr>
          <p:cNvPr id="9" name="Oval 8"/>
          <p:cNvSpPr/>
          <p:nvPr/>
        </p:nvSpPr>
        <p:spPr>
          <a:xfrm>
            <a:off x="7093916" y="2551595"/>
            <a:ext cx="1950027" cy="128878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100" dirty="0" smtClean="0"/>
              <a:t>Farmasi går under HELSEFAG</a:t>
            </a:r>
            <a:endParaRPr lang="nb-NO" sz="1100" dirty="0"/>
          </a:p>
        </p:txBody>
      </p:sp>
    </p:spTree>
    <p:extLst>
      <p:ext uri="{BB962C8B-B14F-4D97-AF65-F5344CB8AC3E}">
        <p14:creationId xmlns:p14="http://schemas.microsoft.com/office/powerpoint/2010/main" val="116110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b-NO" dirty="0"/>
              <a:t>Hvem er MN-søkerne?</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2712" y="166624"/>
            <a:ext cx="3195477" cy="4708157"/>
          </a:xfrm>
        </p:spPr>
      </p:pic>
      <p:sp>
        <p:nvSpPr>
          <p:cNvPr id="8" name="Rounded Rectangular Callout 7"/>
          <p:cNvSpPr/>
          <p:nvPr/>
        </p:nvSpPr>
        <p:spPr>
          <a:xfrm>
            <a:off x="2324542" y="1208690"/>
            <a:ext cx="2384618" cy="1054833"/>
          </a:xfrm>
          <a:prstGeom prst="wedgeRoundRectCallout">
            <a:avLst>
              <a:gd name="adj1" fmla="val -76006"/>
              <a:gd name="adj2" fmla="val -7030"/>
              <a:gd name="adj3" fmla="val 1666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smtClean="0">
                <a:solidFill>
                  <a:schemeClr val="tx2"/>
                </a:solidFill>
              </a:rPr>
              <a:t>Jeg er fra Oslo og er blant jentene som utgjør i overkant av 1/3-del </a:t>
            </a:r>
            <a:r>
              <a:rPr lang="nb-NO" sz="1200" dirty="0">
                <a:solidFill>
                  <a:schemeClr val="tx2"/>
                </a:solidFill>
              </a:rPr>
              <a:t>på </a:t>
            </a:r>
            <a:r>
              <a:rPr lang="nb-NO" sz="1200" dirty="0" smtClean="0">
                <a:solidFill>
                  <a:schemeClr val="tx2"/>
                </a:solidFill>
              </a:rPr>
              <a:t>programmet.</a:t>
            </a:r>
            <a:endParaRPr lang="nb-NO" sz="1200" dirty="0">
              <a:solidFill>
                <a:schemeClr val="tx2"/>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759817" y="696039"/>
            <a:ext cx="2929751" cy="4308470"/>
          </a:xfrm>
          <a:prstGeom prst="rect">
            <a:avLst/>
          </a:prstGeom>
        </p:spPr>
      </p:pic>
      <p:sp>
        <p:nvSpPr>
          <p:cNvPr id="12" name="Rectangle 11"/>
          <p:cNvSpPr/>
          <p:nvPr/>
        </p:nvSpPr>
        <p:spPr>
          <a:xfrm>
            <a:off x="218479" y="4330262"/>
            <a:ext cx="2808500" cy="6742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100" dirty="0" smtClean="0"/>
              <a:t>Josefine er BA-student. </a:t>
            </a:r>
            <a:br>
              <a:rPr lang="nb-NO" sz="1100" dirty="0" smtClean="0"/>
            </a:br>
            <a:r>
              <a:rPr lang="nb-NO" sz="1100" dirty="0" smtClean="0"/>
              <a:t>Hun er over 23 år og har studert eller gjort noe annet fra før studiene.</a:t>
            </a:r>
            <a:br>
              <a:rPr lang="nb-NO" sz="1100" dirty="0" smtClean="0"/>
            </a:br>
            <a:r>
              <a:rPr lang="nb-NO" sz="1100" dirty="0" smtClean="0"/>
              <a:t>(Samme som ca. 62% av søkerne.)  </a:t>
            </a:r>
            <a:endParaRPr lang="nb-NO" sz="1100" dirty="0"/>
          </a:p>
        </p:txBody>
      </p:sp>
      <p:sp>
        <p:nvSpPr>
          <p:cNvPr id="13" name="Rounded Rectangular Callout 12"/>
          <p:cNvSpPr/>
          <p:nvPr/>
        </p:nvSpPr>
        <p:spPr>
          <a:xfrm>
            <a:off x="2774730" y="2480441"/>
            <a:ext cx="2406869" cy="1397876"/>
          </a:xfrm>
          <a:prstGeom prst="wedgeRoundRectCallout">
            <a:avLst>
              <a:gd name="adj1" fmla="val -84127"/>
              <a:gd name="adj2" fmla="val -8088"/>
              <a:gd name="adj3" fmla="val 16667"/>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1200" dirty="0">
                <a:solidFill>
                  <a:schemeClr val="tx2"/>
                </a:solidFill>
              </a:rPr>
              <a:t>Jeg søkte fordi jeg er </a:t>
            </a:r>
            <a:r>
              <a:rPr lang="nb-NO" sz="1200" b="1" dirty="0">
                <a:solidFill>
                  <a:schemeClr val="tx2"/>
                </a:solidFill>
              </a:rPr>
              <a:t>interessert i realfag og teknologi og vil ha en god </a:t>
            </a:r>
            <a:r>
              <a:rPr lang="nb-NO" sz="1200" b="1" dirty="0" smtClean="0">
                <a:solidFill>
                  <a:schemeClr val="tx2"/>
                </a:solidFill>
              </a:rPr>
              <a:t>jobb.</a:t>
            </a:r>
            <a:r>
              <a:rPr lang="nb-NO" sz="1200" dirty="0" smtClean="0">
                <a:solidFill>
                  <a:schemeClr val="tx2"/>
                </a:solidFill>
              </a:rPr>
              <a:t> Som </a:t>
            </a:r>
            <a:r>
              <a:rPr lang="nb-NO" sz="1200" dirty="0" err="1" smtClean="0">
                <a:solidFill>
                  <a:schemeClr val="tx2"/>
                </a:solidFill>
              </a:rPr>
              <a:t>Ifi</a:t>
            </a:r>
            <a:r>
              <a:rPr lang="nb-NO" sz="1200" dirty="0" smtClean="0">
                <a:solidFill>
                  <a:schemeClr val="tx2"/>
                </a:solidFill>
              </a:rPr>
              <a:t>-student er jeg også litt mer opptatt av lønn.  </a:t>
            </a:r>
            <a:endParaRPr lang="nb-NO" sz="1200" dirty="0">
              <a:solidFill>
                <a:schemeClr val="tx2"/>
              </a:solidFill>
            </a:endParaRPr>
          </a:p>
        </p:txBody>
      </p:sp>
    </p:spTree>
    <p:extLst>
      <p:ext uri="{BB962C8B-B14F-4D97-AF65-F5344CB8AC3E}">
        <p14:creationId xmlns:p14="http://schemas.microsoft.com/office/powerpoint/2010/main" val="281003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b-NO" dirty="0"/>
              <a:t>Hvem er MN-søkerne?</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2712" y="166624"/>
            <a:ext cx="3195477" cy="4708157"/>
          </a:xfrm>
        </p:spPr>
      </p:pic>
      <p:sp>
        <p:nvSpPr>
          <p:cNvPr id="8" name="Rounded Rectangular Callout 7"/>
          <p:cNvSpPr/>
          <p:nvPr/>
        </p:nvSpPr>
        <p:spPr>
          <a:xfrm>
            <a:off x="2324542" y="1208690"/>
            <a:ext cx="1795241" cy="1054833"/>
          </a:xfrm>
          <a:prstGeom prst="wedgeRoundRectCallout">
            <a:avLst>
              <a:gd name="adj1" fmla="val -76006"/>
              <a:gd name="adj2" fmla="val -7030"/>
              <a:gd name="adj3" fmla="val 16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smtClean="0">
                <a:solidFill>
                  <a:schemeClr val="bg1">
                    <a:lumMod val="85000"/>
                  </a:schemeClr>
                </a:solidFill>
              </a:rPr>
              <a:t>Jeg er fra Oslo og er blant jentene som utgjør ca. 1/3-del </a:t>
            </a:r>
            <a:r>
              <a:rPr lang="nb-NO" sz="1200" dirty="0">
                <a:solidFill>
                  <a:schemeClr val="bg1">
                    <a:lumMod val="85000"/>
                  </a:schemeClr>
                </a:solidFill>
              </a:rPr>
              <a:t>på </a:t>
            </a:r>
            <a:r>
              <a:rPr lang="nb-NO" sz="1200" dirty="0" smtClean="0">
                <a:solidFill>
                  <a:schemeClr val="bg1">
                    <a:lumMod val="85000"/>
                  </a:schemeClr>
                </a:solidFill>
              </a:rPr>
              <a:t>programmet.</a:t>
            </a:r>
            <a:endParaRPr lang="nb-NO" sz="1200" dirty="0">
              <a:solidFill>
                <a:schemeClr val="bg1">
                  <a:lumMod val="85000"/>
                </a:schemeClr>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759817" y="696039"/>
            <a:ext cx="2929751" cy="4308470"/>
          </a:xfrm>
          <a:prstGeom prst="rect">
            <a:avLst/>
          </a:prstGeom>
        </p:spPr>
      </p:pic>
      <p:sp>
        <p:nvSpPr>
          <p:cNvPr id="10" name="Rounded Rectangular Callout 9"/>
          <p:cNvSpPr/>
          <p:nvPr/>
        </p:nvSpPr>
        <p:spPr>
          <a:xfrm>
            <a:off x="4531633" y="999939"/>
            <a:ext cx="2133600" cy="1154682"/>
          </a:xfrm>
          <a:prstGeom prst="wedgeRoundRectCallout">
            <a:avLst>
              <a:gd name="adj1" fmla="val 66851"/>
              <a:gd name="adj2" fmla="val 40452"/>
              <a:gd name="adj3" fmla="val 1666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smtClean="0">
                <a:solidFill>
                  <a:schemeClr val="tx2"/>
                </a:solidFill>
              </a:rPr>
              <a:t>Jeg er fra Oslo, fra Katta. </a:t>
            </a:r>
          </a:p>
          <a:p>
            <a:pPr algn="ctr"/>
            <a:r>
              <a:rPr lang="nb-NO" sz="1200" dirty="0" smtClean="0">
                <a:solidFill>
                  <a:schemeClr val="tx2"/>
                </a:solidFill>
              </a:rPr>
              <a:t>Jeg begynte fordi jeg hadde skolebesøk fra UiO og var på Åpen dag. </a:t>
            </a:r>
          </a:p>
        </p:txBody>
      </p:sp>
      <p:sp>
        <p:nvSpPr>
          <p:cNvPr id="11" name="Rectangle 10"/>
          <p:cNvSpPr/>
          <p:nvPr/>
        </p:nvSpPr>
        <p:spPr>
          <a:xfrm>
            <a:off x="7244644" y="648081"/>
            <a:ext cx="1513489" cy="56060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100" dirty="0" smtClean="0"/>
              <a:t>Herman kommer rett fra VGS. </a:t>
            </a:r>
          </a:p>
        </p:txBody>
      </p:sp>
      <p:sp>
        <p:nvSpPr>
          <p:cNvPr id="12" name="Rectangle 11"/>
          <p:cNvSpPr/>
          <p:nvPr/>
        </p:nvSpPr>
        <p:spPr>
          <a:xfrm>
            <a:off x="218479" y="4330262"/>
            <a:ext cx="2808500" cy="67424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100" dirty="0" smtClean="0"/>
              <a:t>Josefine er over 23 år og har studert eller gjort noe annet fra før studiene.</a:t>
            </a:r>
          </a:p>
          <a:p>
            <a:pPr algn="ctr"/>
            <a:r>
              <a:rPr lang="nb-NO" sz="1100" dirty="0" smtClean="0"/>
              <a:t>Samme som ca. 62% av søkerne.  </a:t>
            </a:r>
            <a:endParaRPr lang="nb-NO" sz="1100" dirty="0"/>
          </a:p>
        </p:txBody>
      </p:sp>
      <p:sp>
        <p:nvSpPr>
          <p:cNvPr id="13" name="Rounded Rectangular Callout 12"/>
          <p:cNvSpPr/>
          <p:nvPr/>
        </p:nvSpPr>
        <p:spPr>
          <a:xfrm>
            <a:off x="2774731" y="2480441"/>
            <a:ext cx="1756902" cy="1397876"/>
          </a:xfrm>
          <a:prstGeom prst="wedgeRoundRectCallout">
            <a:avLst>
              <a:gd name="adj1" fmla="val -84127"/>
              <a:gd name="adj2" fmla="val -8088"/>
              <a:gd name="adj3" fmla="val 16667"/>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1200" dirty="0">
                <a:solidFill>
                  <a:schemeClr val="bg1">
                    <a:lumMod val="85000"/>
                  </a:schemeClr>
                </a:solidFill>
              </a:rPr>
              <a:t>Jeg søkte fordi jeg er interessert i realfag og teknologi og vil ha en god jobb. </a:t>
            </a:r>
          </a:p>
        </p:txBody>
      </p:sp>
      <p:sp>
        <p:nvSpPr>
          <p:cNvPr id="14" name="Rounded Rectangular Callout 13"/>
          <p:cNvSpPr/>
          <p:nvPr/>
        </p:nvSpPr>
        <p:spPr>
          <a:xfrm>
            <a:off x="2705100" y="2311481"/>
            <a:ext cx="3943431" cy="2018781"/>
          </a:xfrm>
          <a:prstGeom prst="wedgeRoundRectCallout">
            <a:avLst>
              <a:gd name="adj1" fmla="val 72492"/>
              <a:gd name="adj2" fmla="val -35682"/>
              <a:gd name="adj3" fmla="val 16667"/>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1200" dirty="0" smtClean="0">
                <a:solidFill>
                  <a:schemeClr val="tx2"/>
                </a:solidFill>
              </a:rPr>
              <a:t>Jeg (og halvparten av de i klassen min) bestemte oss for studiet </a:t>
            </a:r>
            <a:r>
              <a:rPr lang="nb-NO" sz="1200" b="1" dirty="0" smtClean="0">
                <a:solidFill>
                  <a:schemeClr val="tx2"/>
                </a:solidFill>
              </a:rPr>
              <a:t>etter nyttår på 3. året.</a:t>
            </a:r>
          </a:p>
          <a:p>
            <a:pPr algn="ctr"/>
            <a:endParaRPr lang="nb-NO" sz="1200" dirty="0">
              <a:solidFill>
                <a:schemeClr val="tx2"/>
              </a:solidFill>
            </a:endParaRPr>
          </a:p>
          <a:p>
            <a:pPr algn="ctr"/>
            <a:r>
              <a:rPr lang="nb-NO" sz="1200" dirty="0" smtClean="0">
                <a:solidFill>
                  <a:schemeClr val="tx2"/>
                </a:solidFill>
              </a:rPr>
              <a:t>Jeg brydde meg ikke om hva vennene mine skulle studere, men jeg ble påvirket av venner og familie i valget. </a:t>
            </a:r>
            <a:r>
              <a:rPr lang="nb-NO" sz="1200" b="1" u="sng" dirty="0" smtClean="0">
                <a:solidFill>
                  <a:schemeClr val="tx2"/>
                </a:solidFill>
              </a:rPr>
              <a:t>UiO.no</a:t>
            </a:r>
            <a:r>
              <a:rPr lang="nb-NO" sz="1200" b="1" dirty="0" smtClean="0">
                <a:solidFill>
                  <a:schemeClr val="tx2"/>
                </a:solidFill>
              </a:rPr>
              <a:t> var den viktigste informasjonskanalen for valg av studiet</a:t>
            </a:r>
            <a:r>
              <a:rPr lang="nb-NO" sz="1200" dirty="0">
                <a:solidFill>
                  <a:schemeClr val="tx2"/>
                </a:solidFill>
              </a:rPr>
              <a:t> </a:t>
            </a:r>
            <a:r>
              <a:rPr lang="nb-NO" sz="1200" dirty="0" smtClean="0">
                <a:solidFill>
                  <a:schemeClr val="tx2"/>
                </a:solidFill>
              </a:rPr>
              <a:t>(UiO: 40%). Deretter kom </a:t>
            </a:r>
            <a:r>
              <a:rPr lang="nb-NO" sz="1200" u="sng" dirty="0" smtClean="0">
                <a:solidFill>
                  <a:schemeClr val="tx2"/>
                </a:solidFill>
              </a:rPr>
              <a:t>utdanning.no</a:t>
            </a:r>
            <a:r>
              <a:rPr lang="nb-NO" sz="1200" dirty="0" smtClean="0">
                <a:solidFill>
                  <a:schemeClr val="tx2"/>
                </a:solidFill>
              </a:rPr>
              <a:t> (UiO:36%)</a:t>
            </a:r>
            <a:endParaRPr lang="nb-NO" sz="1200" dirty="0">
              <a:solidFill>
                <a:schemeClr val="tx2"/>
              </a:solidFill>
            </a:endParaRPr>
          </a:p>
        </p:txBody>
      </p:sp>
    </p:spTree>
    <p:extLst>
      <p:ext uri="{BB962C8B-B14F-4D97-AF65-F5344CB8AC3E}">
        <p14:creationId xmlns:p14="http://schemas.microsoft.com/office/powerpoint/2010/main" val="40623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 </a:t>
            </a:r>
            <a:endParaRPr lang="nb-NO" dirty="0"/>
          </a:p>
        </p:txBody>
      </p:sp>
      <p:sp>
        <p:nvSpPr>
          <p:cNvPr id="3" name="Content Placeholder 2"/>
          <p:cNvSpPr>
            <a:spLocks noGrp="1"/>
          </p:cNvSpPr>
          <p:nvPr>
            <p:ph idx="1"/>
          </p:nvPr>
        </p:nvSpPr>
        <p:spPr/>
        <p:txBody>
          <a:bodyPr/>
          <a:lstStyle/>
          <a:p>
            <a:pPr marL="0" indent="0">
              <a:buNone/>
            </a:pPr>
            <a:r>
              <a:rPr lang="nb-NO" dirty="0" smtClean="0"/>
              <a:t> </a:t>
            </a:r>
            <a:endParaRPr lang="nb-NO" dirty="0"/>
          </a:p>
        </p:txBody>
      </p:sp>
      <p:pic>
        <p:nvPicPr>
          <p:cNvPr id="4" name="Picture 3"/>
          <p:cNvPicPr>
            <a:picLocks noChangeAspect="1"/>
          </p:cNvPicPr>
          <p:nvPr/>
        </p:nvPicPr>
        <p:blipFill>
          <a:blip r:embed="rId2"/>
          <a:stretch>
            <a:fillRect/>
          </a:stretch>
        </p:blipFill>
        <p:spPr>
          <a:xfrm>
            <a:off x="763850" y="529147"/>
            <a:ext cx="7616300" cy="4086795"/>
          </a:xfrm>
          <a:prstGeom prst="rect">
            <a:avLst/>
          </a:prstGeom>
        </p:spPr>
      </p:pic>
      <p:sp>
        <p:nvSpPr>
          <p:cNvPr id="5" name="Rectangle 4"/>
          <p:cNvSpPr/>
          <p:nvPr/>
        </p:nvSpPr>
        <p:spPr>
          <a:xfrm>
            <a:off x="4572000" y="4670887"/>
            <a:ext cx="3651962" cy="248209"/>
          </a:xfrm>
          <a:prstGeom prst="rect">
            <a:avLst/>
          </a:prstGeom>
        </p:spPr>
        <p:txBody>
          <a:bodyPr wrap="none">
            <a:spAutoFit/>
          </a:bodyPr>
          <a:lstStyle/>
          <a:p>
            <a:r>
              <a:rPr lang="nb-NO" sz="1013" dirty="0"/>
              <a:t>Hentet fra presentasjon til Morten Aase Løver, LOS/AF/SKS</a:t>
            </a:r>
          </a:p>
        </p:txBody>
      </p:sp>
    </p:spTree>
    <p:extLst>
      <p:ext uri="{BB962C8B-B14F-4D97-AF65-F5344CB8AC3E}">
        <p14:creationId xmlns:p14="http://schemas.microsoft.com/office/powerpoint/2010/main" val="1544665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a:xfrm>
            <a:off x="0" y="4123358"/>
            <a:ext cx="9144000" cy="1021729"/>
          </a:xfrm>
          <a:prstGeom prst="rect">
            <a:avLst/>
          </a:prstGeom>
          <a:solidFill>
            <a:srgbClr val="F5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Picture 5"/>
          <p:cNvPicPr>
            <a:picLocks noChangeAspect="1"/>
          </p:cNvPicPr>
          <p:nvPr/>
        </p:nvPicPr>
        <p:blipFill rotWithShape="1">
          <a:blip r:embed="rId3"/>
          <a:srcRect b="850"/>
          <a:stretch/>
        </p:blipFill>
        <p:spPr>
          <a:xfrm>
            <a:off x="4846320" y="1002463"/>
            <a:ext cx="3886478" cy="3886200"/>
          </a:xfrm>
          <a:prstGeom prst="rect">
            <a:avLst/>
          </a:prstGeom>
          <a:ln>
            <a:solidFill>
              <a:schemeClr val="accent4">
                <a:lumMod val="40000"/>
                <a:lumOff val="60000"/>
              </a:schemeClr>
            </a:solidFill>
          </a:ln>
        </p:spPr>
      </p:pic>
      <p:sp>
        <p:nvSpPr>
          <p:cNvPr id="3" name="Title 2"/>
          <p:cNvSpPr>
            <a:spLocks noGrp="1"/>
          </p:cNvSpPr>
          <p:nvPr>
            <p:ph type="title"/>
          </p:nvPr>
        </p:nvSpPr>
        <p:spPr/>
        <p:txBody>
          <a:bodyPr/>
          <a:lstStyle/>
          <a:p>
            <a:r>
              <a:rPr lang="nb-NO" dirty="0"/>
              <a:t>Hvilke videregående skoler kommer våre studenter fra?</a:t>
            </a:r>
          </a:p>
        </p:txBody>
      </p:sp>
      <p:sp>
        <p:nvSpPr>
          <p:cNvPr id="4" name="Content Placeholder 3"/>
          <p:cNvSpPr>
            <a:spLocks noGrp="1"/>
          </p:cNvSpPr>
          <p:nvPr>
            <p:ph idx="1"/>
          </p:nvPr>
        </p:nvSpPr>
        <p:spPr>
          <a:xfrm>
            <a:off x="478034" y="1220385"/>
            <a:ext cx="4040626" cy="717597"/>
          </a:xfrm>
        </p:spPr>
        <p:txBody>
          <a:bodyPr>
            <a:normAutofit/>
          </a:bodyPr>
          <a:lstStyle/>
          <a:p>
            <a:r>
              <a:rPr lang="nb-NO" dirty="0"/>
              <a:t>De fleste av våre Oslo- og Akershus-søkere kommer fra gode videregående skoler, rangert med karakter mellom 3,5-4 på en skala til </a:t>
            </a:r>
            <a:r>
              <a:rPr lang="nb-NO" dirty="0" smtClean="0"/>
              <a:t>6.</a:t>
            </a:r>
          </a:p>
        </p:txBody>
      </p:sp>
      <p:sp>
        <p:nvSpPr>
          <p:cNvPr id="7" name="Rectangle 6"/>
          <p:cNvSpPr/>
          <p:nvPr/>
        </p:nvSpPr>
        <p:spPr>
          <a:xfrm>
            <a:off x="478034" y="4256886"/>
            <a:ext cx="4368286" cy="883127"/>
          </a:xfrm>
          <a:prstGeom prst="rect">
            <a:avLst/>
          </a:prstGeom>
        </p:spPr>
        <p:txBody>
          <a:bodyPr wrap="square">
            <a:spAutoFit/>
          </a:bodyPr>
          <a:lstStyle/>
          <a:p>
            <a:r>
              <a:rPr lang="nb-NO" sz="1013" dirty="0"/>
              <a:t>Hentet fra presentasjon til </a:t>
            </a:r>
            <a:r>
              <a:rPr lang="nb-NO" sz="1013" dirty="0" smtClean="0"/>
              <a:t>Biljana Dragisic, Matematisk institutt.</a:t>
            </a:r>
          </a:p>
          <a:p>
            <a:endParaRPr lang="nb-NO" sz="1013" dirty="0"/>
          </a:p>
          <a:p>
            <a:r>
              <a:rPr lang="nb-NO" sz="1050" dirty="0" err="1"/>
              <a:t>Ref</a:t>
            </a:r>
            <a:r>
              <a:rPr lang="nb-NO" sz="1050" dirty="0"/>
              <a:t>: Rapport bestilt av Kunnskapsdepartementet, Skolekvalitet i videregående opplæring (Falch, et. al, 2016, s. 107-114). </a:t>
            </a:r>
          </a:p>
          <a:p>
            <a:endParaRPr lang="nb-NO" sz="1013" dirty="0"/>
          </a:p>
        </p:txBody>
      </p:sp>
      <p:sp>
        <p:nvSpPr>
          <p:cNvPr id="5" name="Rectangle 4"/>
          <p:cNvSpPr/>
          <p:nvPr/>
        </p:nvSpPr>
        <p:spPr>
          <a:xfrm>
            <a:off x="3568485" y="2486086"/>
            <a:ext cx="1733266" cy="12828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050" b="1" dirty="0">
                <a:solidFill>
                  <a:schemeClr val="tx1"/>
                </a:solidFill>
              </a:rPr>
              <a:t>Tabell 2</a:t>
            </a:r>
            <a:r>
              <a:rPr lang="nb-NO" sz="1050" dirty="0">
                <a:solidFill>
                  <a:schemeClr val="tx1"/>
                </a:solidFill>
              </a:rPr>
              <a:t>: </a:t>
            </a:r>
            <a:r>
              <a:rPr lang="nb-NO" sz="1050" dirty="0" smtClean="0">
                <a:solidFill>
                  <a:schemeClr val="tx1"/>
                </a:solidFill>
              </a:rPr>
              <a:t>Viser hvilke </a:t>
            </a:r>
            <a:r>
              <a:rPr lang="nb-NO" sz="1050" dirty="0">
                <a:solidFill>
                  <a:schemeClr val="tx1"/>
                </a:solidFill>
              </a:rPr>
              <a:t>videregående skoler i Oslo kommer søkere som har hatt et av MNs-programmer på 1. prioritet. </a:t>
            </a:r>
          </a:p>
        </p:txBody>
      </p:sp>
    </p:spTree>
    <p:extLst>
      <p:ext uri="{BB962C8B-B14F-4D97-AF65-F5344CB8AC3E}">
        <p14:creationId xmlns:p14="http://schemas.microsoft.com/office/powerpoint/2010/main" val="3531099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b-NO" dirty="0" smtClean="0"/>
              <a:t>Kjønnsfordeling (NB. Tall fra 2018)</a:t>
            </a:r>
            <a:endParaRPr lang="nb-NO" dirty="0"/>
          </a:p>
        </p:txBody>
      </p:sp>
      <p:pic>
        <p:nvPicPr>
          <p:cNvPr id="8" name="Content Placeholder 5"/>
          <p:cNvPicPr>
            <a:picLocks noChangeAspect="1"/>
          </p:cNvPicPr>
          <p:nvPr/>
        </p:nvPicPr>
        <p:blipFill>
          <a:blip r:embed="rId3"/>
          <a:stretch>
            <a:fillRect/>
          </a:stretch>
        </p:blipFill>
        <p:spPr>
          <a:xfrm>
            <a:off x="1282845" y="1353272"/>
            <a:ext cx="6925973" cy="2776681"/>
          </a:xfrm>
          <a:prstGeom prst="rect">
            <a:avLst/>
          </a:prstGeom>
        </p:spPr>
      </p:pic>
      <p:sp>
        <p:nvSpPr>
          <p:cNvPr id="9" name="Rectangle 8"/>
          <p:cNvSpPr/>
          <p:nvPr/>
        </p:nvSpPr>
        <p:spPr>
          <a:xfrm>
            <a:off x="6444001" y="4579206"/>
            <a:ext cx="2570400" cy="404085"/>
          </a:xfrm>
          <a:prstGeom prst="rect">
            <a:avLst/>
          </a:prstGeom>
        </p:spPr>
        <p:txBody>
          <a:bodyPr wrap="square">
            <a:spAutoFit/>
          </a:bodyPr>
          <a:lstStyle/>
          <a:p>
            <a:r>
              <a:rPr lang="nb-NO" sz="1013" dirty="0"/>
              <a:t>Hentet fra presentasjon til </a:t>
            </a:r>
            <a:r>
              <a:rPr lang="nb-NO" sz="1013" dirty="0" smtClean="0"/>
              <a:t>Biljana Dragisic, Matematisk institutt</a:t>
            </a:r>
            <a:endParaRPr lang="nb-NO" sz="1013" dirty="0"/>
          </a:p>
        </p:txBody>
      </p:sp>
    </p:spTree>
    <p:extLst>
      <p:ext uri="{BB962C8B-B14F-4D97-AF65-F5344CB8AC3E}">
        <p14:creationId xmlns:p14="http://schemas.microsoft.com/office/powerpoint/2010/main" val="1976319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b-NO" dirty="0"/>
              <a:t>De fleste av våre førsteprioritetssøkere som har blitt til MN-studenter kommer fra Oslo og Akershus (ca. 45</a:t>
            </a:r>
            <a:r>
              <a:rPr lang="nb-NO" dirty="0" smtClean="0"/>
              <a:t>%)</a:t>
            </a:r>
            <a:endParaRPr lang="nb-NO" dirty="0"/>
          </a:p>
        </p:txBody>
      </p:sp>
      <p:pic>
        <p:nvPicPr>
          <p:cNvPr id="3" name="Picture 2"/>
          <p:cNvPicPr>
            <a:picLocks noChangeAspect="1"/>
          </p:cNvPicPr>
          <p:nvPr/>
        </p:nvPicPr>
        <p:blipFill>
          <a:blip r:embed="rId3"/>
          <a:stretch>
            <a:fillRect/>
          </a:stretch>
        </p:blipFill>
        <p:spPr>
          <a:xfrm>
            <a:off x="1151999" y="896290"/>
            <a:ext cx="7625015" cy="4248798"/>
          </a:xfrm>
          <a:prstGeom prst="rect">
            <a:avLst/>
          </a:prstGeom>
        </p:spPr>
      </p:pic>
      <p:sp>
        <p:nvSpPr>
          <p:cNvPr id="4" name="TextBox 3"/>
          <p:cNvSpPr txBox="1"/>
          <p:nvPr/>
        </p:nvSpPr>
        <p:spPr>
          <a:xfrm>
            <a:off x="507708" y="4442694"/>
            <a:ext cx="2883492" cy="338554"/>
          </a:xfrm>
          <a:prstGeom prst="rect">
            <a:avLst/>
          </a:prstGeom>
          <a:noFill/>
        </p:spPr>
        <p:txBody>
          <a:bodyPr wrap="square" rtlCol="0">
            <a:spAutoFit/>
          </a:bodyPr>
          <a:lstStyle/>
          <a:p>
            <a:r>
              <a:rPr lang="nb-NO" sz="800" dirty="0"/>
              <a:t>Bilde 1: Fremstilling av hvor studenter som hadde MNs-programmer på 1. prioritet kommer fra</a:t>
            </a:r>
            <a:r>
              <a:rPr lang="nb-NO" sz="800" b="1" dirty="0"/>
              <a:t>. </a:t>
            </a:r>
            <a:r>
              <a:rPr lang="nb-NO" sz="800" b="1" dirty="0" smtClean="0"/>
              <a:t>NB! Tall fra 2018. </a:t>
            </a:r>
            <a:endParaRPr lang="nb-NO" sz="800" b="1" dirty="0"/>
          </a:p>
        </p:txBody>
      </p:sp>
      <p:sp>
        <p:nvSpPr>
          <p:cNvPr id="5" name="Rectangle 4"/>
          <p:cNvSpPr/>
          <p:nvPr/>
        </p:nvSpPr>
        <p:spPr>
          <a:xfrm>
            <a:off x="6444001" y="4579206"/>
            <a:ext cx="2570400" cy="404085"/>
          </a:xfrm>
          <a:prstGeom prst="rect">
            <a:avLst/>
          </a:prstGeom>
        </p:spPr>
        <p:txBody>
          <a:bodyPr wrap="square">
            <a:spAutoFit/>
          </a:bodyPr>
          <a:lstStyle/>
          <a:p>
            <a:r>
              <a:rPr lang="nb-NO" sz="1013" dirty="0"/>
              <a:t>Hentet fra presentasjon til </a:t>
            </a:r>
            <a:r>
              <a:rPr lang="nb-NO" sz="1013" dirty="0" smtClean="0"/>
              <a:t>Biljana Dragisic, Matematisk institutt</a:t>
            </a:r>
            <a:endParaRPr lang="nb-NO" sz="1013" dirty="0"/>
          </a:p>
        </p:txBody>
      </p:sp>
    </p:spTree>
    <p:extLst>
      <p:ext uri="{BB962C8B-B14F-4D97-AF65-F5344CB8AC3E}">
        <p14:creationId xmlns:p14="http://schemas.microsoft.com/office/powerpoint/2010/main" val="32493644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746761" y="0"/>
            <a:ext cx="7932420" cy="858082"/>
          </a:xfrm>
        </p:spPr>
        <p:txBody>
          <a:bodyPr>
            <a:normAutofit/>
          </a:bodyPr>
          <a:lstStyle/>
          <a:p>
            <a:pPr eaLnBrk="1" hangingPunct="1"/>
            <a:r>
              <a:rPr lang="nb-NO" dirty="0" smtClean="0"/>
              <a:t>Søkerne til UiO kommer fra hele landet, </a:t>
            </a:r>
            <a:br>
              <a:rPr lang="nb-NO" dirty="0" smtClean="0"/>
            </a:br>
            <a:r>
              <a:rPr lang="nb-NO" sz="1600" dirty="0" smtClean="0"/>
              <a:t>men flest fra Oslo og Østlandet</a:t>
            </a:r>
            <a:endParaRPr lang="nb-NO" sz="1600" dirty="0"/>
          </a:p>
        </p:txBody>
      </p:sp>
      <p:graphicFrame>
        <p:nvGraphicFramePr>
          <p:cNvPr id="5" name="Chart 4"/>
          <p:cNvGraphicFramePr>
            <a:graphicFrameLocks/>
          </p:cNvGraphicFramePr>
          <p:nvPr>
            <p:extLst/>
          </p:nvPr>
        </p:nvGraphicFramePr>
        <p:xfrm>
          <a:off x="1589949" y="1291328"/>
          <a:ext cx="5510312" cy="330929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515058" y="4573033"/>
            <a:ext cx="8919194" cy="461665"/>
          </a:xfrm>
          <a:prstGeom prst="rect">
            <a:avLst/>
          </a:prstGeom>
          <a:noFill/>
        </p:spPr>
        <p:txBody>
          <a:bodyPr wrap="square" rtlCol="0">
            <a:spAutoFit/>
          </a:bodyPr>
          <a:lstStyle/>
          <a:p>
            <a:r>
              <a:rPr lang="nb-NO" sz="1050" dirty="0"/>
              <a:t>Hentet fra presentasjon til Morten Aase </a:t>
            </a:r>
            <a:r>
              <a:rPr lang="nb-NO" sz="1050" dirty="0" smtClean="0"/>
              <a:t>Løver, LOS/AF/SKS</a:t>
            </a:r>
            <a:endParaRPr lang="nb-NO" sz="1050" dirty="0"/>
          </a:p>
          <a:p>
            <a:endParaRPr lang="nb-NO" dirty="0"/>
          </a:p>
        </p:txBody>
      </p:sp>
    </p:spTree>
    <p:extLst>
      <p:ext uri="{BB962C8B-B14F-4D97-AF65-F5344CB8AC3E}">
        <p14:creationId xmlns:p14="http://schemas.microsoft.com/office/powerpoint/2010/main" val="30947401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576072" y="288036"/>
            <a:ext cx="8319955" cy="360045"/>
          </a:xfrm>
        </p:spPr>
        <p:txBody>
          <a:bodyPr>
            <a:normAutofit fontScale="90000"/>
          </a:bodyPr>
          <a:lstStyle/>
          <a:p>
            <a:pPr eaLnBrk="1" hangingPunct="1"/>
            <a:r>
              <a:rPr lang="nb-NO" dirty="0" smtClean="0"/>
              <a:t>NTNU rekrutterer også fra våre områder, men aller mest Trøndelag</a:t>
            </a:r>
            <a:endParaRPr lang="nb-NO"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915" y="2183581"/>
            <a:ext cx="1047086" cy="1405654"/>
          </a:xfrm>
          <a:prstGeom prst="rect">
            <a:avLst/>
          </a:prstGeom>
        </p:spPr>
      </p:pic>
      <p:graphicFrame>
        <p:nvGraphicFramePr>
          <p:cNvPr id="6" name="Chart 5"/>
          <p:cNvGraphicFramePr>
            <a:graphicFrameLocks/>
          </p:cNvGraphicFramePr>
          <p:nvPr>
            <p:extLst/>
          </p:nvPr>
        </p:nvGraphicFramePr>
        <p:xfrm>
          <a:off x="1719603" y="1470481"/>
          <a:ext cx="5088478" cy="3060255"/>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515058" y="4573033"/>
            <a:ext cx="8919194" cy="461665"/>
          </a:xfrm>
          <a:prstGeom prst="rect">
            <a:avLst/>
          </a:prstGeom>
          <a:noFill/>
        </p:spPr>
        <p:txBody>
          <a:bodyPr wrap="square" rtlCol="0">
            <a:spAutoFit/>
          </a:bodyPr>
          <a:lstStyle/>
          <a:p>
            <a:r>
              <a:rPr lang="nb-NO" sz="1050" dirty="0"/>
              <a:t>Hentet fra presentasjon til Morten Aase </a:t>
            </a:r>
            <a:r>
              <a:rPr lang="nb-NO" sz="1050" dirty="0" smtClean="0"/>
              <a:t>Løver, LOS/AF/SKS</a:t>
            </a:r>
            <a:endParaRPr lang="nb-NO" sz="1050" dirty="0"/>
          </a:p>
          <a:p>
            <a:endParaRPr lang="nb-NO" dirty="0"/>
          </a:p>
        </p:txBody>
      </p:sp>
    </p:spTree>
    <p:extLst>
      <p:ext uri="{BB962C8B-B14F-4D97-AF65-F5344CB8AC3E}">
        <p14:creationId xmlns:p14="http://schemas.microsoft.com/office/powerpoint/2010/main" val="815802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90970" y="1726404"/>
            <a:ext cx="6562060" cy="630942"/>
          </a:xfrm>
        </p:spPr>
        <p:txBody>
          <a:bodyPr/>
          <a:lstStyle/>
          <a:p>
            <a:r>
              <a:rPr lang="nb-NO" dirty="0" smtClean="0"/>
              <a:t>Søkertall</a:t>
            </a:r>
            <a:endParaRPr lang="nb-NO" dirty="0"/>
          </a:p>
        </p:txBody>
      </p:sp>
    </p:spTree>
    <p:extLst>
      <p:ext uri="{BB962C8B-B14F-4D97-AF65-F5344CB8AC3E}">
        <p14:creationId xmlns:p14="http://schemas.microsoft.com/office/powerpoint/2010/main" val="18730919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823234" fontAlgn="base">
              <a:spcBef>
                <a:spcPct val="0"/>
              </a:spcBef>
              <a:spcAft>
                <a:spcPct val="0"/>
              </a:spcAft>
              <a:defRPr/>
            </a:pPr>
            <a:fld id="{C30E862B-79CF-F94D-B10C-D9E36ADC4C08}" type="datetime1">
              <a:rPr lang="nb-NO">
                <a:solidFill>
                  <a:srgbClr val="808080"/>
                </a:solidFill>
                <a:latin typeface="Arial" charset="0"/>
                <a:ea typeface="ヒラギノ角ゴ Pro W3" charset="-128"/>
              </a:rPr>
              <a:pPr defTabSz="823234" fontAlgn="base">
                <a:spcBef>
                  <a:spcPct val="0"/>
                </a:spcBef>
                <a:spcAft>
                  <a:spcPct val="0"/>
                </a:spcAft>
                <a:defRPr/>
              </a:pPr>
              <a:t>08.07.2019</a:t>
            </a:fld>
            <a:endParaRPr lang="nb-NO" dirty="0">
              <a:solidFill>
                <a:srgbClr val="808080"/>
              </a:solidFill>
              <a:latin typeface="Arial" charset="0"/>
              <a:ea typeface="ヒラギノ角ゴ Pro W3" charset="-128"/>
            </a:endParaRPr>
          </a:p>
        </p:txBody>
      </p:sp>
      <p:sp>
        <p:nvSpPr>
          <p:cNvPr id="5" name="Slide Number Placeholder 4"/>
          <p:cNvSpPr>
            <a:spLocks noGrp="1"/>
          </p:cNvSpPr>
          <p:nvPr>
            <p:ph type="sldNum" sz="quarter" idx="11"/>
          </p:nvPr>
        </p:nvSpPr>
        <p:spPr/>
        <p:txBody>
          <a:bodyPr/>
          <a:lstStyle/>
          <a:p>
            <a:pPr defTabSz="823234" fontAlgn="base">
              <a:spcBef>
                <a:spcPct val="0"/>
              </a:spcBef>
              <a:spcAft>
                <a:spcPct val="0"/>
              </a:spcAft>
              <a:defRPr/>
            </a:pPr>
            <a:fld id="{CAAD7203-3013-D749-ADA2-C23176B40189}" type="slidenum">
              <a:rPr lang="en-US">
                <a:solidFill>
                  <a:srgbClr val="808080"/>
                </a:solidFill>
                <a:latin typeface="Arial" charset="0"/>
                <a:ea typeface="ヒラギノ角ゴ Pro W3" charset="-128"/>
              </a:rPr>
              <a:pPr defTabSz="823234" fontAlgn="base">
                <a:spcBef>
                  <a:spcPct val="0"/>
                </a:spcBef>
                <a:spcAft>
                  <a:spcPct val="0"/>
                </a:spcAft>
                <a:defRPr/>
              </a:pPr>
              <a:t>20</a:t>
            </a:fld>
            <a:endParaRPr lang="en-US" dirty="0">
              <a:solidFill>
                <a:srgbClr val="808080"/>
              </a:solidFill>
              <a:latin typeface="Arial" charset="0"/>
              <a:ea typeface="ヒラギノ角ゴ Pro W3" charset="-128"/>
            </a:endParaRPr>
          </a:p>
        </p:txBody>
      </p:sp>
      <p:graphicFrame>
        <p:nvGraphicFramePr>
          <p:cNvPr id="6" name="Chart 5"/>
          <p:cNvGraphicFramePr>
            <a:graphicFrameLocks/>
          </p:cNvGraphicFramePr>
          <p:nvPr>
            <p:extLst/>
          </p:nvPr>
        </p:nvGraphicFramePr>
        <p:xfrm>
          <a:off x="2627184" y="1470482"/>
          <a:ext cx="4116070" cy="2469642"/>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p:cNvSpPr>
            <a:spLocks noGrp="1"/>
          </p:cNvSpPr>
          <p:nvPr>
            <p:ph type="title"/>
          </p:nvPr>
        </p:nvSpPr>
        <p:spPr>
          <a:xfrm>
            <a:off x="0" y="113447"/>
            <a:ext cx="9144000" cy="858082"/>
          </a:xfrm>
        </p:spPr>
        <p:txBody>
          <a:bodyPr/>
          <a:lstStyle/>
          <a:p>
            <a:r>
              <a:rPr lang="nb-NO" dirty="0" smtClean="0"/>
              <a:t>UiO får størst andel av søkerne i Oslo, færrest i Hordaland</a:t>
            </a:r>
            <a:endParaRPr lang="nb-NO" dirty="0"/>
          </a:p>
        </p:txBody>
      </p:sp>
      <p:sp>
        <p:nvSpPr>
          <p:cNvPr id="8" name="TextBox 7"/>
          <p:cNvSpPr txBox="1"/>
          <p:nvPr/>
        </p:nvSpPr>
        <p:spPr>
          <a:xfrm>
            <a:off x="1142131" y="4119277"/>
            <a:ext cx="6924140" cy="313932"/>
          </a:xfrm>
          <a:prstGeom prst="rect">
            <a:avLst/>
          </a:prstGeom>
          <a:noFill/>
        </p:spPr>
        <p:txBody>
          <a:bodyPr wrap="none" rtlCol="0">
            <a:spAutoFit/>
          </a:bodyPr>
          <a:lstStyle/>
          <a:p>
            <a:pPr defTabSz="823234" fontAlgn="base">
              <a:spcBef>
                <a:spcPct val="0"/>
              </a:spcBef>
              <a:spcAft>
                <a:spcPct val="0"/>
              </a:spcAft>
            </a:pPr>
            <a:r>
              <a:rPr lang="nb-NO" sz="1440" dirty="0">
                <a:solidFill>
                  <a:srgbClr val="000000"/>
                </a:solidFill>
                <a:latin typeface="Arial" charset="0"/>
                <a:ea typeface="ヒラギノ角ゴ Pro W3" charset="-128"/>
              </a:rPr>
              <a:t>Oslo &gt; Østlandet &gt; Sørlandet &gt; Vestlandet &gt; Trøndelag &gt; Nord-Norge &gt; Hordaland</a:t>
            </a:r>
          </a:p>
        </p:txBody>
      </p:sp>
      <p:sp>
        <p:nvSpPr>
          <p:cNvPr id="9" name="TextBox 8"/>
          <p:cNvSpPr txBox="1"/>
          <p:nvPr/>
        </p:nvSpPr>
        <p:spPr>
          <a:xfrm>
            <a:off x="515058" y="4573033"/>
            <a:ext cx="8919194" cy="461665"/>
          </a:xfrm>
          <a:prstGeom prst="rect">
            <a:avLst/>
          </a:prstGeom>
          <a:noFill/>
        </p:spPr>
        <p:txBody>
          <a:bodyPr wrap="square" rtlCol="0">
            <a:spAutoFit/>
          </a:bodyPr>
          <a:lstStyle/>
          <a:p>
            <a:r>
              <a:rPr lang="nb-NO" sz="1050" dirty="0"/>
              <a:t>Hentet fra presentasjon til Morten Aase </a:t>
            </a:r>
            <a:r>
              <a:rPr lang="nb-NO" sz="1050" dirty="0" smtClean="0"/>
              <a:t>Løver, LOS/AF/SKS</a:t>
            </a:r>
            <a:endParaRPr lang="nb-NO" sz="1050" dirty="0"/>
          </a:p>
          <a:p>
            <a:endParaRPr lang="nb-NO" dirty="0"/>
          </a:p>
        </p:txBody>
      </p:sp>
    </p:spTree>
    <p:extLst>
      <p:ext uri="{BB962C8B-B14F-4D97-AF65-F5344CB8AC3E}">
        <p14:creationId xmlns:p14="http://schemas.microsoft.com/office/powerpoint/2010/main" val="1316116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Hvorfor ikke UiO som førstevalg?</a:t>
            </a:r>
            <a:endParaRPr lang="nb-NO" dirty="0"/>
          </a:p>
        </p:txBody>
      </p:sp>
      <p:sp>
        <p:nvSpPr>
          <p:cNvPr id="3" name="Content Placeholder 2"/>
          <p:cNvSpPr>
            <a:spLocks noGrp="1"/>
          </p:cNvSpPr>
          <p:nvPr>
            <p:ph idx="1"/>
          </p:nvPr>
        </p:nvSpPr>
        <p:spPr/>
        <p:txBody>
          <a:bodyPr/>
          <a:lstStyle/>
          <a:p>
            <a:endParaRPr lang="nb-NO" dirty="0" smtClean="0"/>
          </a:p>
          <a:p>
            <a:endParaRPr lang="nb-NO" dirty="0"/>
          </a:p>
          <a:p>
            <a:endParaRPr lang="nb-NO"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986" y="0"/>
            <a:ext cx="3492028" cy="5145088"/>
          </a:xfrm>
          <a:prstGeom prst="rect">
            <a:avLst/>
          </a:prstGeom>
        </p:spPr>
      </p:pic>
      <p:sp>
        <p:nvSpPr>
          <p:cNvPr id="6" name="Rounded Rectangular Callout 5"/>
          <p:cNvSpPr/>
          <p:nvPr/>
        </p:nvSpPr>
        <p:spPr>
          <a:xfrm>
            <a:off x="5654565" y="1082566"/>
            <a:ext cx="2007475" cy="945931"/>
          </a:xfrm>
          <a:prstGeom prst="wedgeRoundRectCallout">
            <a:avLst>
              <a:gd name="adj1" fmla="val -82858"/>
              <a:gd name="adj2" fmla="val -99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nb-NO" dirty="0"/>
              <a:t>UiO ikke tilbyr fagkombinasjonen </a:t>
            </a:r>
            <a:r>
              <a:rPr lang="nb-NO" dirty="0" smtClean="0"/>
              <a:t>jeg helst </a:t>
            </a:r>
            <a:r>
              <a:rPr lang="nb-NO" dirty="0"/>
              <a:t>vil studere</a:t>
            </a:r>
          </a:p>
        </p:txBody>
      </p:sp>
      <p:sp>
        <p:nvSpPr>
          <p:cNvPr id="7" name="Rounded Rectangular Callout 6"/>
          <p:cNvSpPr/>
          <p:nvPr/>
        </p:nvSpPr>
        <p:spPr>
          <a:xfrm flipH="1">
            <a:off x="786978" y="1635557"/>
            <a:ext cx="2450205" cy="1376855"/>
          </a:xfrm>
          <a:prstGeom prst="wedgeRoundRectCallout">
            <a:avLst>
              <a:gd name="adj1" fmla="val -83448"/>
              <a:gd name="adj2" fmla="val -46644"/>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nb-NO" dirty="0" smtClean="0"/>
              <a:t>Jeg ønsker å studere </a:t>
            </a:r>
            <a:r>
              <a:rPr lang="nb-NO" dirty="0"/>
              <a:t>et annet sted enn i </a:t>
            </a:r>
            <a:r>
              <a:rPr lang="nb-NO" dirty="0" smtClean="0"/>
              <a:t>Oslo. Jeg vil studere i nærheten av der jeg bor. </a:t>
            </a:r>
            <a:endParaRPr lang="nb-NO" dirty="0"/>
          </a:p>
        </p:txBody>
      </p:sp>
      <p:sp>
        <p:nvSpPr>
          <p:cNvPr id="8" name="Rounded Rectangular Callout 7"/>
          <p:cNvSpPr/>
          <p:nvPr/>
        </p:nvSpPr>
        <p:spPr>
          <a:xfrm>
            <a:off x="6489587" y="2342377"/>
            <a:ext cx="2007475" cy="956440"/>
          </a:xfrm>
          <a:prstGeom prst="wedgeRoundRectCallout">
            <a:avLst>
              <a:gd name="adj1" fmla="val -76576"/>
              <a:gd name="adj2" fmla="val -38866"/>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nb-NO" dirty="0"/>
              <a:t>Det er </a:t>
            </a:r>
            <a:r>
              <a:rPr lang="nb-NO" dirty="0" smtClean="0"/>
              <a:t>vanskelig og dyrt </a:t>
            </a:r>
            <a:r>
              <a:rPr lang="nb-NO" dirty="0"/>
              <a:t>å få bolig i </a:t>
            </a:r>
            <a:r>
              <a:rPr lang="nb-NO" dirty="0" smtClean="0"/>
              <a:t>Oslo! </a:t>
            </a:r>
            <a:endParaRPr lang="nb-NO" dirty="0"/>
          </a:p>
        </p:txBody>
      </p:sp>
    </p:spTree>
    <p:extLst>
      <p:ext uri="{BB962C8B-B14F-4D97-AF65-F5344CB8AC3E}">
        <p14:creationId xmlns:p14="http://schemas.microsoft.com/office/powerpoint/2010/main" val="319148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Plassholder for innhold 6"/>
          <p:cNvGraphicFramePr>
            <a:graphicFrameLocks/>
          </p:cNvGraphicFramePr>
          <p:nvPr>
            <p:extLst>
              <p:ext uri="{D42A27DB-BD31-4B8C-83A1-F6EECF244321}">
                <p14:modId xmlns:p14="http://schemas.microsoft.com/office/powerpoint/2010/main" val="4015878991"/>
              </p:ext>
            </p:extLst>
          </p:nvPr>
        </p:nvGraphicFramePr>
        <p:xfrm>
          <a:off x="362332" y="1297733"/>
          <a:ext cx="8350181" cy="363675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nb-NO" dirty="0" smtClean="0"/>
              <a:t>Hva er viktigst for valg av studieprogram?</a:t>
            </a:r>
            <a:endParaRPr lang="nb-NO" dirty="0"/>
          </a:p>
        </p:txBody>
      </p:sp>
      <p:sp>
        <p:nvSpPr>
          <p:cNvPr id="5" name="Oval 4"/>
          <p:cNvSpPr/>
          <p:nvPr/>
        </p:nvSpPr>
        <p:spPr>
          <a:xfrm>
            <a:off x="955454" y="1297733"/>
            <a:ext cx="3690117" cy="9631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xtBox 5"/>
          <p:cNvSpPr txBox="1"/>
          <p:nvPr/>
        </p:nvSpPr>
        <p:spPr>
          <a:xfrm>
            <a:off x="362332" y="871439"/>
            <a:ext cx="8136443" cy="415498"/>
          </a:xfrm>
          <a:prstGeom prst="rect">
            <a:avLst/>
          </a:prstGeom>
          <a:noFill/>
        </p:spPr>
        <p:txBody>
          <a:bodyPr wrap="square" rtlCol="0">
            <a:spAutoFit/>
          </a:bodyPr>
          <a:lstStyle/>
          <a:p>
            <a:pPr algn="ctr"/>
            <a:r>
              <a:rPr lang="nb-NO" sz="1050" i="1" dirty="0" smtClean="0"/>
              <a:t>Søkerundersøkelsen 2019: </a:t>
            </a:r>
            <a:r>
              <a:rPr lang="nb-NO" sz="1050" i="1" dirty="0" err="1" smtClean="0"/>
              <a:t>Spm</a:t>
            </a:r>
            <a:r>
              <a:rPr lang="nb-NO" sz="1050" i="1" dirty="0" smtClean="0"/>
              <a:t> </a:t>
            </a:r>
            <a:r>
              <a:rPr lang="nb-NO" sz="1050" i="1" dirty="0"/>
              <a:t>3: </a:t>
            </a:r>
            <a:r>
              <a:rPr lang="nb-NO" sz="1050" dirty="0"/>
              <a:t>Oppgi hvor viktig følgende grunner var for ditt valg av studieprogram som første prioritet på en skala fra 1 til 5, der 1 er svært uviktig og 5 er svært viktig.*</a:t>
            </a:r>
          </a:p>
        </p:txBody>
      </p:sp>
      <p:sp>
        <p:nvSpPr>
          <p:cNvPr id="4" name="Rounded Rectangular Callout 3"/>
          <p:cNvSpPr/>
          <p:nvPr/>
        </p:nvSpPr>
        <p:spPr>
          <a:xfrm>
            <a:off x="147145" y="2083734"/>
            <a:ext cx="1208690" cy="1363659"/>
          </a:xfrm>
          <a:prstGeom prst="wedgeRoundRectCallout">
            <a:avLst>
              <a:gd name="adj1" fmla="val 157428"/>
              <a:gd name="adj2" fmla="val -2976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smtClean="0"/>
              <a:t>Muligheten for en god jobb er viktigere for MN-studentene enn øvrige UIO-søkere.  </a:t>
            </a:r>
            <a:endParaRPr lang="nb-NO" sz="1000" dirty="0"/>
          </a:p>
        </p:txBody>
      </p:sp>
    </p:spTree>
    <p:extLst>
      <p:ext uri="{BB962C8B-B14F-4D97-AF65-F5344CB8AC3E}">
        <p14:creationId xmlns:p14="http://schemas.microsoft.com/office/powerpoint/2010/main" val="1611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64069" y="3862144"/>
            <a:ext cx="5880538" cy="772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b="1" dirty="0"/>
              <a:t>Det sosiale miljøet og muligheten til å bli kjent med andre studenter </a:t>
            </a:r>
          </a:p>
        </p:txBody>
      </p:sp>
      <p:sp>
        <p:nvSpPr>
          <p:cNvPr id="14" name="Rectangle 13"/>
          <p:cNvSpPr/>
          <p:nvPr/>
        </p:nvSpPr>
        <p:spPr>
          <a:xfrm>
            <a:off x="2864069" y="2699534"/>
            <a:ext cx="5880538" cy="814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b="1" dirty="0" smtClean="0"/>
              <a:t>Mulighetene for å få jobb innenfor det fagfeltet jeg har studert</a:t>
            </a:r>
            <a:endParaRPr lang="nb-NO" sz="1600" b="1" dirty="0"/>
          </a:p>
        </p:txBody>
      </p:sp>
      <p:sp>
        <p:nvSpPr>
          <p:cNvPr id="13" name="Rectangle 12"/>
          <p:cNvSpPr/>
          <p:nvPr/>
        </p:nvSpPr>
        <p:spPr>
          <a:xfrm>
            <a:off x="2864069" y="1817094"/>
            <a:ext cx="5880538" cy="547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b="1" dirty="0" smtClean="0"/>
              <a:t>Kvaliteten </a:t>
            </a:r>
            <a:r>
              <a:rPr lang="nb-NO" sz="1800" b="1" dirty="0"/>
              <a:t>på </a:t>
            </a:r>
            <a:r>
              <a:rPr lang="nb-NO" sz="1800" b="1" dirty="0" smtClean="0"/>
              <a:t>utdanningen</a:t>
            </a:r>
            <a:endParaRPr lang="nb-NO" sz="1600"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1968" y="224975"/>
            <a:ext cx="3254949" cy="4795783"/>
          </a:xfrm>
        </p:spPr>
      </p:pic>
      <p:sp>
        <p:nvSpPr>
          <p:cNvPr id="11" name="Rectangle 10"/>
          <p:cNvSpPr/>
          <p:nvPr/>
        </p:nvSpPr>
        <p:spPr>
          <a:xfrm>
            <a:off x="2864069" y="1051034"/>
            <a:ext cx="5880538" cy="547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b="1" dirty="0" smtClean="0"/>
              <a:t>Kvaliteten </a:t>
            </a:r>
            <a:r>
              <a:rPr lang="nb-NO" sz="1800" b="1" dirty="0"/>
              <a:t>på forskningen</a:t>
            </a:r>
            <a:endParaRPr lang="nb-NO" sz="1600" b="1" dirty="0"/>
          </a:p>
        </p:txBody>
      </p:sp>
      <p:sp>
        <p:nvSpPr>
          <p:cNvPr id="2" name="Title 1"/>
          <p:cNvSpPr>
            <a:spLocks noGrp="1"/>
          </p:cNvSpPr>
          <p:nvPr>
            <p:ph type="title"/>
          </p:nvPr>
        </p:nvSpPr>
        <p:spPr>
          <a:xfrm>
            <a:off x="821904" y="277960"/>
            <a:ext cx="7922703" cy="360045"/>
          </a:xfrm>
        </p:spPr>
        <p:txBody>
          <a:bodyPr>
            <a:noAutofit/>
          </a:bodyPr>
          <a:lstStyle/>
          <a:p>
            <a:r>
              <a:rPr lang="nb-NO" sz="2000" b="0" dirty="0"/>
              <a:t>Hvilken norsk utdanningsinstitusjon tror du er </a:t>
            </a:r>
            <a:r>
              <a:rPr lang="nb-NO" sz="2000" b="0" dirty="0" smtClean="0"/>
              <a:t>best </a:t>
            </a:r>
            <a:r>
              <a:rPr lang="nb-NO" sz="2000" b="0" dirty="0"/>
              <a:t>når det </a:t>
            </a:r>
            <a:r>
              <a:rPr lang="nb-NO" sz="2000" b="0" dirty="0" smtClean="0"/>
              <a:t>gjelder: </a:t>
            </a:r>
            <a:endParaRPr lang="nb-NO" sz="1800" dirty="0"/>
          </a:p>
        </p:txBody>
      </p:sp>
      <p:sp>
        <p:nvSpPr>
          <p:cNvPr id="5" name="Rounded Rectangular Callout 4"/>
          <p:cNvSpPr/>
          <p:nvPr/>
        </p:nvSpPr>
        <p:spPr>
          <a:xfrm>
            <a:off x="2864069" y="1051034"/>
            <a:ext cx="5880538" cy="547733"/>
          </a:xfrm>
          <a:prstGeom prst="wedgeRoundRectCallout">
            <a:avLst>
              <a:gd name="adj1" fmla="val -57794"/>
              <a:gd name="adj2" fmla="val -1492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smtClean="0"/>
              <a:t>Jeg tror </a:t>
            </a:r>
            <a:r>
              <a:rPr lang="nb-NO" sz="1200" b="1" dirty="0" smtClean="0"/>
              <a:t>kvaliteten på forskningen er bedre på NTNU </a:t>
            </a:r>
            <a:r>
              <a:rPr lang="nb-NO" sz="1200" dirty="0" smtClean="0"/>
              <a:t>enn UiO. </a:t>
            </a:r>
            <a:br>
              <a:rPr lang="nb-NO" sz="1200" dirty="0" smtClean="0"/>
            </a:br>
            <a:r>
              <a:rPr lang="nb-NO" sz="1200" dirty="0" smtClean="0"/>
              <a:t>Det tror også flertallet av de andre UiO-søkerne (43% tror NTNU, 24% UiO). </a:t>
            </a:r>
            <a:endParaRPr lang="nb-NO" sz="1200" dirty="0"/>
          </a:p>
        </p:txBody>
      </p:sp>
      <p:sp>
        <p:nvSpPr>
          <p:cNvPr id="6" name="Rounded Rectangular Callout 5"/>
          <p:cNvSpPr/>
          <p:nvPr/>
        </p:nvSpPr>
        <p:spPr>
          <a:xfrm>
            <a:off x="2864069" y="1817095"/>
            <a:ext cx="5880538" cy="547733"/>
          </a:xfrm>
          <a:prstGeom prst="wedgeRoundRectCallout">
            <a:avLst>
              <a:gd name="adj1" fmla="val -58373"/>
              <a:gd name="adj2" fmla="val -1992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smtClean="0"/>
              <a:t>Jeg tror </a:t>
            </a:r>
            <a:r>
              <a:rPr lang="nb-NO" sz="1200" b="1" dirty="0"/>
              <a:t>kvaliteten på utdanningen </a:t>
            </a:r>
            <a:r>
              <a:rPr lang="nb-NO" sz="1200" b="1" dirty="0" smtClean="0"/>
              <a:t>er bedre på NTNU </a:t>
            </a:r>
            <a:r>
              <a:rPr lang="nb-NO" sz="1200" dirty="0" smtClean="0"/>
              <a:t>enn UiO. </a:t>
            </a:r>
          </a:p>
          <a:p>
            <a:pPr algn="ctr"/>
            <a:r>
              <a:rPr lang="nb-NO" sz="1200" dirty="0" smtClean="0"/>
              <a:t>De andre UiO-søkerne tror UiO er bedre. </a:t>
            </a:r>
            <a:endParaRPr lang="nb-NO" sz="1200" dirty="0"/>
          </a:p>
        </p:txBody>
      </p:sp>
      <p:sp>
        <p:nvSpPr>
          <p:cNvPr id="7" name="Rounded Rectangular Callout 6"/>
          <p:cNvSpPr/>
          <p:nvPr/>
        </p:nvSpPr>
        <p:spPr>
          <a:xfrm>
            <a:off x="2864069" y="2622866"/>
            <a:ext cx="5880538" cy="986437"/>
          </a:xfrm>
          <a:prstGeom prst="wedgeRoundRectCallout">
            <a:avLst>
              <a:gd name="adj1" fmla="val -57794"/>
              <a:gd name="adj2" fmla="val -4492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smtClean="0"/>
              <a:t>Jeg tror </a:t>
            </a:r>
            <a:r>
              <a:rPr lang="nb-NO" sz="1200" b="1" dirty="0" smtClean="0"/>
              <a:t>mulighetene </a:t>
            </a:r>
            <a:r>
              <a:rPr lang="nb-NO" sz="1200" b="1" dirty="0"/>
              <a:t>for å få en jobb innenfor det </a:t>
            </a:r>
            <a:r>
              <a:rPr lang="nb-NO" sz="1200" b="1" dirty="0" smtClean="0"/>
              <a:t>fagfeltet jeg har studert</a:t>
            </a:r>
            <a:r>
              <a:rPr lang="nb-NO" sz="1200" dirty="0" smtClean="0"/>
              <a:t> </a:t>
            </a:r>
            <a:r>
              <a:rPr lang="nb-NO" sz="1200" b="1" dirty="0" smtClean="0"/>
              <a:t>er bedre på NTNU </a:t>
            </a:r>
            <a:r>
              <a:rPr lang="nb-NO" sz="1200" dirty="0" smtClean="0"/>
              <a:t>enn UiO. </a:t>
            </a:r>
          </a:p>
          <a:p>
            <a:pPr algn="ctr"/>
            <a:r>
              <a:rPr lang="nb-NO" sz="1200" dirty="0" smtClean="0"/>
              <a:t>Jeg tror også lønnen blir bedre om jeg har studert på NTNU. </a:t>
            </a:r>
          </a:p>
          <a:p>
            <a:pPr algn="ctr"/>
            <a:r>
              <a:rPr lang="nb-NO" sz="1200" dirty="0" smtClean="0"/>
              <a:t>De andre UiO-søkerne tror UiO er bedre. </a:t>
            </a:r>
            <a:endParaRPr lang="nb-NO" sz="1200" dirty="0"/>
          </a:p>
        </p:txBody>
      </p:sp>
      <p:sp>
        <p:nvSpPr>
          <p:cNvPr id="8" name="Rounded Rectangular Callout 7"/>
          <p:cNvSpPr/>
          <p:nvPr/>
        </p:nvSpPr>
        <p:spPr>
          <a:xfrm>
            <a:off x="2864069" y="3825767"/>
            <a:ext cx="5880538" cy="808788"/>
          </a:xfrm>
          <a:prstGeom prst="wedgeRoundRectCallout">
            <a:avLst>
              <a:gd name="adj1" fmla="val -58373"/>
              <a:gd name="adj2" fmla="val -482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smtClean="0"/>
              <a:t>Jeg </a:t>
            </a:r>
            <a:r>
              <a:rPr lang="nb-NO" sz="1200" b="1" dirty="0" smtClean="0"/>
              <a:t>tror det </a:t>
            </a:r>
            <a:r>
              <a:rPr lang="nb-NO" sz="1200" b="1" dirty="0"/>
              <a:t>sosiale miljøet og muligheten til å bli kjent med andre studenter </a:t>
            </a:r>
            <a:endParaRPr lang="nb-NO" sz="1000" b="1" dirty="0"/>
          </a:p>
          <a:p>
            <a:pPr algn="ctr"/>
            <a:r>
              <a:rPr lang="nb-NO" sz="1200" b="1" dirty="0"/>
              <a:t>e</a:t>
            </a:r>
            <a:r>
              <a:rPr lang="nb-NO" sz="1200" b="1" dirty="0" smtClean="0"/>
              <a:t>r litt bedre på NTNU</a:t>
            </a:r>
            <a:r>
              <a:rPr lang="nb-NO" sz="1200" dirty="0" smtClean="0"/>
              <a:t> enn på UiO. Det tror også flertallet av andre UiO-søkerne.</a:t>
            </a:r>
            <a:endParaRPr lang="nb-NO" sz="1200" dirty="0"/>
          </a:p>
        </p:txBody>
      </p:sp>
      <p:sp>
        <p:nvSpPr>
          <p:cNvPr id="9" name="Rounded Rectangular Callout 8"/>
          <p:cNvSpPr/>
          <p:nvPr/>
        </p:nvSpPr>
        <p:spPr>
          <a:xfrm>
            <a:off x="168167" y="830317"/>
            <a:ext cx="1166648" cy="2469931"/>
          </a:xfrm>
          <a:prstGeom prst="wedgeRoundRectCallout">
            <a:avLst>
              <a:gd name="adj1" fmla="val 73591"/>
              <a:gd name="adj2" fmla="val -21253"/>
              <a:gd name="adj3" fmla="val 16667"/>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smtClean="0"/>
              <a:t>Kathrine har søkt REALFAG eller </a:t>
            </a:r>
            <a:r>
              <a:rPr lang="nb-NO" sz="1050" b="1" dirty="0" smtClean="0"/>
              <a:t>INFOTEK-fag</a:t>
            </a:r>
            <a:r>
              <a:rPr lang="nb-NO" sz="1050" dirty="0" smtClean="0"/>
              <a:t>. </a:t>
            </a:r>
          </a:p>
          <a:p>
            <a:pPr algn="ctr"/>
            <a:endParaRPr lang="nb-NO" sz="1050" dirty="0"/>
          </a:p>
          <a:p>
            <a:pPr algn="ctr"/>
            <a:r>
              <a:rPr lang="nb-NO" sz="1050" dirty="0" smtClean="0"/>
              <a:t>Hun har høyst sannsynlig ikke UiO som førstevalg, men blant ett av sine 5 første. </a:t>
            </a:r>
            <a:endParaRPr lang="nb-NO" sz="1050" dirty="0"/>
          </a:p>
        </p:txBody>
      </p:sp>
    </p:spTree>
    <p:extLst>
      <p:ext uri="{BB962C8B-B14F-4D97-AF65-F5344CB8AC3E}">
        <p14:creationId xmlns:p14="http://schemas.microsoft.com/office/powerpoint/2010/main" val="99887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3" grpId="0" animBg="1"/>
      <p:bldP spid="11" grpId="0" animBg="1"/>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Plassholder for innhold 6"/>
          <p:cNvGraphicFramePr>
            <a:graphicFrameLocks noGrp="1"/>
          </p:cNvGraphicFramePr>
          <p:nvPr>
            <p:ph idx="1"/>
            <p:extLst>
              <p:ext uri="{D42A27DB-BD31-4B8C-83A1-F6EECF244321}">
                <p14:modId xmlns:p14="http://schemas.microsoft.com/office/powerpoint/2010/main" val="712397900"/>
              </p:ext>
            </p:extLst>
          </p:nvPr>
        </p:nvGraphicFramePr>
        <p:xfrm>
          <a:off x="382107" y="1296237"/>
          <a:ext cx="8351989" cy="330480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382108" y="262604"/>
            <a:ext cx="8761892" cy="360045"/>
          </a:xfrm>
        </p:spPr>
        <p:txBody>
          <a:bodyPr>
            <a:noAutofit/>
          </a:bodyPr>
          <a:lstStyle/>
          <a:p>
            <a:r>
              <a:rPr lang="nb-NO" sz="1600" b="0" dirty="0"/>
              <a:t>Hvilken norsk utdanningsinstitusjon tror du er best når det gjelder </a:t>
            </a:r>
            <a:br>
              <a:rPr lang="nb-NO" sz="1600" b="0" dirty="0"/>
            </a:br>
            <a:r>
              <a:rPr lang="nb-NO" sz="1600" dirty="0"/>
              <a:t>kvaliteten på </a:t>
            </a:r>
            <a:r>
              <a:rPr lang="nb-NO" sz="1600" dirty="0" smtClean="0"/>
              <a:t>forskningen</a:t>
            </a:r>
            <a:endParaRPr lang="nb-NO" sz="1600" dirty="0"/>
          </a:p>
        </p:txBody>
      </p:sp>
      <p:sp>
        <p:nvSpPr>
          <p:cNvPr id="4" name="TextBox 3"/>
          <p:cNvSpPr txBox="1"/>
          <p:nvPr/>
        </p:nvSpPr>
        <p:spPr>
          <a:xfrm>
            <a:off x="251209" y="879795"/>
            <a:ext cx="8701872" cy="484748"/>
          </a:xfrm>
          <a:prstGeom prst="rect">
            <a:avLst/>
          </a:prstGeom>
          <a:noFill/>
        </p:spPr>
        <p:txBody>
          <a:bodyPr wrap="square" rtlCol="0">
            <a:spAutoFit/>
          </a:bodyPr>
          <a:lstStyle/>
          <a:p>
            <a:pPr algn="ctr">
              <a:defRPr sz="1400" b="0" i="0" u="none" strike="noStrike" kern="1200" spc="0" baseline="0">
                <a:solidFill>
                  <a:prstClr val="black">
                    <a:lumMod val="65000"/>
                    <a:lumOff val="35000"/>
                  </a:prstClr>
                </a:solidFill>
                <a:latin typeface="+mn-lt"/>
                <a:ea typeface="+mn-ea"/>
                <a:cs typeface="+mn-cs"/>
              </a:defRPr>
            </a:pPr>
            <a:r>
              <a:rPr lang="nb-NO" sz="1200" dirty="0" smtClean="0"/>
              <a:t>Generelt bilde fra UiO-søkerne om at NTNU er best. Hele 52% av </a:t>
            </a:r>
            <a:r>
              <a:rPr lang="nb-NO" sz="1200" dirty="0" err="1" smtClean="0"/>
              <a:t>Ifi</a:t>
            </a:r>
            <a:r>
              <a:rPr lang="nb-NO" sz="1200" dirty="0" smtClean="0"/>
              <a:t>-søkerne mener det samme. </a:t>
            </a:r>
            <a:endParaRPr lang="nb-NO" sz="1200" dirty="0"/>
          </a:p>
          <a:p>
            <a:endParaRPr lang="nb-NO" dirty="0"/>
          </a:p>
        </p:txBody>
      </p:sp>
    </p:spTree>
    <p:extLst>
      <p:ext uri="{BB962C8B-B14F-4D97-AF65-F5344CB8AC3E}">
        <p14:creationId xmlns:p14="http://schemas.microsoft.com/office/powerpoint/2010/main" val="3934547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p:sp>
      <p:sp>
        <p:nvSpPr>
          <p:cNvPr id="4" name="Title 3"/>
          <p:cNvSpPr>
            <a:spLocks noGrp="1"/>
          </p:cNvSpPr>
          <p:nvPr>
            <p:ph type="ctrTitle"/>
          </p:nvPr>
        </p:nvSpPr>
        <p:spPr>
          <a:xfrm>
            <a:off x="2790905" y="1568866"/>
            <a:ext cx="3024000" cy="3024000"/>
          </a:xfrm>
        </p:spPr>
        <p:txBody>
          <a:bodyPr>
            <a:normAutofit fontScale="90000"/>
          </a:bodyPr>
          <a:lstStyle/>
          <a:p>
            <a:r>
              <a:rPr lang="nb-NO" dirty="0" smtClean="0"/>
              <a:t/>
            </a:r>
            <a:br>
              <a:rPr lang="nb-NO" dirty="0" smtClean="0"/>
            </a:br>
            <a:r>
              <a:rPr lang="nb-NO" dirty="0"/>
              <a:t/>
            </a:r>
            <a:br>
              <a:rPr lang="nb-NO" dirty="0"/>
            </a:br>
            <a:r>
              <a:rPr lang="nb-NO" dirty="0" smtClean="0"/>
              <a:t/>
            </a:r>
            <a:br>
              <a:rPr lang="nb-NO" dirty="0" smtClean="0"/>
            </a:br>
            <a:r>
              <a:rPr lang="nb-NO" dirty="0"/>
              <a:t/>
            </a:r>
            <a:br>
              <a:rPr lang="nb-NO" dirty="0"/>
            </a:br>
            <a:r>
              <a:rPr lang="nb-NO" dirty="0" smtClean="0"/>
              <a:t/>
            </a:r>
            <a:br>
              <a:rPr lang="nb-NO" dirty="0" smtClean="0"/>
            </a:br>
            <a:endParaRPr lang="nb-NO" dirty="0"/>
          </a:p>
        </p:txBody>
      </p:sp>
      <p:sp>
        <p:nvSpPr>
          <p:cNvPr id="6" name="Text Placeholder 5"/>
          <p:cNvSpPr>
            <a:spLocks noGrp="1"/>
          </p:cNvSpPr>
          <p:nvPr>
            <p:ph type="body" sz="quarter" idx="13"/>
          </p:nvPr>
        </p:nvSpPr>
        <p:spPr/>
        <p:txBody>
          <a:bodyPr/>
          <a:lstStyle/>
          <a:p>
            <a:endParaRPr lang="nb-NO"/>
          </a:p>
        </p:txBody>
      </p:sp>
      <p:sp>
        <p:nvSpPr>
          <p:cNvPr id="8" name="Rectangle 7"/>
          <p:cNvSpPr/>
          <p:nvPr/>
        </p:nvSpPr>
        <p:spPr>
          <a:xfrm>
            <a:off x="3035917" y="2104089"/>
            <a:ext cx="2464676" cy="2308324"/>
          </a:xfrm>
          <a:prstGeom prst="rect">
            <a:avLst/>
          </a:prstGeom>
        </p:spPr>
        <p:txBody>
          <a:bodyPr wrap="square">
            <a:spAutoFit/>
          </a:bodyPr>
          <a:lstStyle/>
          <a:p>
            <a:pPr algn="ctr"/>
            <a:r>
              <a:rPr lang="nb-NO" sz="2400" b="1" dirty="0">
                <a:solidFill>
                  <a:schemeClr val="tx1">
                    <a:lumMod val="75000"/>
                    <a:lumOff val="25000"/>
                  </a:schemeClr>
                </a:solidFill>
              </a:rPr>
              <a:t>Kun 27 % </a:t>
            </a:r>
            <a:endParaRPr lang="nb-NO" sz="2400" b="1" dirty="0" smtClean="0">
              <a:solidFill>
                <a:schemeClr val="tx1">
                  <a:lumMod val="75000"/>
                  <a:lumOff val="25000"/>
                </a:schemeClr>
              </a:solidFill>
            </a:endParaRPr>
          </a:p>
          <a:p>
            <a:pPr algn="ctr"/>
            <a:r>
              <a:rPr lang="nb-NO" sz="2400" b="1" dirty="0">
                <a:solidFill>
                  <a:schemeClr val="tx1">
                    <a:lumMod val="75000"/>
                    <a:lumOff val="25000"/>
                  </a:schemeClr>
                </a:solidFill>
              </a:rPr>
              <a:t>a</a:t>
            </a:r>
            <a:r>
              <a:rPr lang="nb-NO" sz="2400" b="1" dirty="0" smtClean="0">
                <a:solidFill>
                  <a:schemeClr val="tx1">
                    <a:lumMod val="75000"/>
                    <a:lumOff val="25000"/>
                  </a:schemeClr>
                </a:solidFill>
              </a:rPr>
              <a:t>v UiO-søkerne mener </a:t>
            </a:r>
            <a:r>
              <a:rPr lang="nb-NO" sz="2400" b="1" dirty="0">
                <a:solidFill>
                  <a:schemeClr val="tx1">
                    <a:lumMod val="75000"/>
                    <a:lumOff val="25000"/>
                  </a:schemeClr>
                </a:solidFill>
              </a:rPr>
              <a:t>UiO er Norges beste universitet</a:t>
            </a:r>
            <a:br>
              <a:rPr lang="nb-NO" sz="2400" b="1" dirty="0">
                <a:solidFill>
                  <a:schemeClr val="tx1">
                    <a:lumMod val="75000"/>
                    <a:lumOff val="25000"/>
                  </a:schemeClr>
                </a:solidFill>
              </a:rPr>
            </a:br>
            <a:endParaRPr lang="nb-NO" sz="2400" b="1" dirty="0">
              <a:solidFill>
                <a:schemeClr val="tx1">
                  <a:lumMod val="75000"/>
                  <a:lumOff val="25000"/>
                </a:schemeClr>
              </a:solidFill>
            </a:endParaRPr>
          </a:p>
        </p:txBody>
      </p:sp>
    </p:spTree>
    <p:extLst>
      <p:ext uri="{BB962C8B-B14F-4D97-AF65-F5344CB8AC3E}">
        <p14:creationId xmlns:p14="http://schemas.microsoft.com/office/powerpoint/2010/main" val="20222613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43825" y="1193265"/>
            <a:ext cx="6562060" cy="2369880"/>
          </a:xfrm>
        </p:spPr>
        <p:txBody>
          <a:bodyPr/>
          <a:lstStyle/>
          <a:p>
            <a:r>
              <a:rPr lang="nb-NO" dirty="0" smtClean="0"/>
              <a:t>Hvordan har studentene det under studiene?</a:t>
            </a:r>
            <a:br>
              <a:rPr lang="nb-NO" dirty="0" smtClean="0"/>
            </a:br>
            <a:r>
              <a:rPr lang="nb-NO" sz="2400" dirty="0" smtClean="0"/>
              <a:t>Hva er de opptatt av? </a:t>
            </a:r>
            <a:br>
              <a:rPr lang="nb-NO" sz="2400" dirty="0" smtClean="0"/>
            </a:br>
            <a:r>
              <a:rPr lang="nb-NO" sz="2400" dirty="0" smtClean="0"/>
              <a:t>Hva er bra? </a:t>
            </a:r>
            <a:br>
              <a:rPr lang="nb-NO" sz="2400" dirty="0" smtClean="0"/>
            </a:br>
            <a:r>
              <a:rPr lang="nb-NO" sz="2400" dirty="0" smtClean="0"/>
              <a:t>Hva savner de? </a:t>
            </a:r>
            <a:endParaRPr lang="nb-NO" dirty="0"/>
          </a:p>
        </p:txBody>
      </p:sp>
    </p:spTree>
    <p:extLst>
      <p:ext uri="{BB962C8B-B14F-4D97-AF65-F5344CB8AC3E}">
        <p14:creationId xmlns:p14="http://schemas.microsoft.com/office/powerpoint/2010/main" val="20168068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6FDBBEF-462C-406B-8627-EA265564F7DE}"/>
              </a:ext>
            </a:extLst>
          </p:cNvPr>
          <p:cNvSpPr>
            <a:spLocks noGrp="1"/>
          </p:cNvSpPr>
          <p:nvPr>
            <p:ph type="body" sz="quarter" idx="13"/>
          </p:nvPr>
        </p:nvSpPr>
        <p:spPr>
          <a:xfrm>
            <a:off x="1296162" y="1689104"/>
            <a:ext cx="1908000" cy="1908000"/>
          </a:xfrm>
        </p:spPr>
        <p:txBody>
          <a:bodyPr/>
          <a:lstStyle/>
          <a:p>
            <a:r>
              <a:rPr lang="nb-NO" dirty="0" smtClean="0"/>
              <a:t>Kandidat-undersøkelsen</a:t>
            </a:r>
          </a:p>
          <a:p>
            <a:r>
              <a:rPr lang="nb-NO" sz="1000" dirty="0" smtClean="0"/>
              <a:t>Hvert 4. år</a:t>
            </a:r>
            <a:br>
              <a:rPr lang="nb-NO" sz="1000" dirty="0" smtClean="0"/>
            </a:br>
            <a:r>
              <a:rPr lang="nb-NO" sz="1000" dirty="0" smtClean="0"/>
              <a:t>Ny i 2018</a:t>
            </a:r>
            <a:endParaRPr lang="nb-NO" sz="1000" dirty="0"/>
          </a:p>
        </p:txBody>
      </p:sp>
      <p:sp>
        <p:nvSpPr>
          <p:cNvPr id="2" name="Tittel 1">
            <a:extLst>
              <a:ext uri="{FF2B5EF4-FFF2-40B4-BE49-F238E27FC236}">
                <a16:creationId xmlns:a16="http://schemas.microsoft.com/office/drawing/2014/main" id="{C1052EDA-E776-4732-94DB-726567EFA97E}"/>
              </a:ext>
            </a:extLst>
          </p:cNvPr>
          <p:cNvSpPr>
            <a:spLocks noGrp="1"/>
          </p:cNvSpPr>
          <p:nvPr>
            <p:ph type="title"/>
          </p:nvPr>
        </p:nvSpPr>
        <p:spPr/>
        <p:txBody>
          <a:bodyPr/>
          <a:lstStyle/>
          <a:p>
            <a:r>
              <a:rPr lang="nb-NO" dirty="0" smtClean="0"/>
              <a:t>Målinger ved UiO</a:t>
            </a:r>
            <a:endParaRPr lang="nb-NO" dirty="0"/>
          </a:p>
        </p:txBody>
      </p:sp>
      <p:sp>
        <p:nvSpPr>
          <p:cNvPr id="4" name="Plassholder for tekst 3">
            <a:extLst>
              <a:ext uri="{FF2B5EF4-FFF2-40B4-BE49-F238E27FC236}">
                <a16:creationId xmlns:a16="http://schemas.microsoft.com/office/drawing/2014/main" id="{9FED081D-BCA1-4F0C-B4CF-11B4893AD25A}"/>
              </a:ext>
            </a:extLst>
          </p:cNvPr>
          <p:cNvSpPr>
            <a:spLocks noGrp="1"/>
          </p:cNvSpPr>
          <p:nvPr>
            <p:ph type="body" sz="quarter" idx="14"/>
          </p:nvPr>
        </p:nvSpPr>
        <p:spPr>
          <a:xfrm>
            <a:off x="3618000" y="1689104"/>
            <a:ext cx="1908000" cy="1908000"/>
          </a:xfrm>
        </p:spPr>
        <p:txBody>
          <a:bodyPr>
            <a:normAutofit/>
          </a:bodyPr>
          <a:lstStyle/>
          <a:p>
            <a:r>
              <a:rPr lang="nb-NO" dirty="0" smtClean="0"/>
              <a:t>SHOT-undersøkelsen</a:t>
            </a:r>
          </a:p>
          <a:p>
            <a:r>
              <a:rPr lang="nb-NO" sz="1000" dirty="0"/>
              <a:t>Studentenes </a:t>
            </a:r>
            <a:br>
              <a:rPr lang="nb-NO" sz="1000" dirty="0"/>
            </a:br>
            <a:r>
              <a:rPr lang="nb-NO" sz="1000" dirty="0" smtClean="0"/>
              <a:t>helse- </a:t>
            </a:r>
            <a:r>
              <a:rPr lang="nb-NO" sz="1000" dirty="0"/>
              <a:t>og </a:t>
            </a:r>
            <a:r>
              <a:rPr lang="nb-NO" sz="1000" dirty="0" smtClean="0"/>
              <a:t>trivselsundersøkelse</a:t>
            </a:r>
            <a:endParaRPr lang="nb-NO" dirty="0"/>
          </a:p>
        </p:txBody>
      </p:sp>
      <p:sp>
        <p:nvSpPr>
          <p:cNvPr id="5" name="Plassholder for tekst 4">
            <a:extLst>
              <a:ext uri="{FF2B5EF4-FFF2-40B4-BE49-F238E27FC236}">
                <a16:creationId xmlns:a16="http://schemas.microsoft.com/office/drawing/2014/main" id="{9ABD966B-C265-4834-9441-699E5D6645D0}"/>
              </a:ext>
            </a:extLst>
          </p:cNvPr>
          <p:cNvSpPr>
            <a:spLocks noGrp="1"/>
          </p:cNvSpPr>
          <p:nvPr>
            <p:ph type="body" sz="quarter" idx="15"/>
          </p:nvPr>
        </p:nvSpPr>
        <p:spPr>
          <a:xfrm>
            <a:off x="5939838" y="1689104"/>
            <a:ext cx="1908000" cy="1908000"/>
          </a:xfrm>
        </p:spPr>
        <p:txBody>
          <a:bodyPr/>
          <a:lstStyle/>
          <a:p>
            <a:r>
              <a:rPr lang="nb-NO" dirty="0" smtClean="0"/>
              <a:t>Studiebarometeret</a:t>
            </a:r>
          </a:p>
          <a:p>
            <a:r>
              <a:rPr lang="nb-NO" sz="1000" dirty="0"/>
              <a:t>NOKUT om studiekvalitet</a:t>
            </a:r>
          </a:p>
          <a:p>
            <a:r>
              <a:rPr lang="nb-NO" sz="1000" dirty="0"/>
              <a:t>Til studenter på 3. </a:t>
            </a:r>
            <a:r>
              <a:rPr lang="nb-NO" sz="1000" dirty="0" smtClean="0"/>
              <a:t>semester</a:t>
            </a:r>
            <a:endParaRPr lang="nb-NO" sz="1000" dirty="0"/>
          </a:p>
        </p:txBody>
      </p:sp>
      <p:sp>
        <p:nvSpPr>
          <p:cNvPr id="16" name="Oval 15"/>
          <p:cNvSpPr/>
          <p:nvPr/>
        </p:nvSpPr>
        <p:spPr>
          <a:xfrm>
            <a:off x="4427147" y="839962"/>
            <a:ext cx="1904427" cy="1333787"/>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nb-NO" sz="800" b="1" dirty="0" smtClean="0">
                <a:solidFill>
                  <a:schemeClr val="tx1"/>
                </a:solidFill>
              </a:rPr>
              <a:t>Sendt </a:t>
            </a:r>
            <a:r>
              <a:rPr lang="nb-NO" sz="800" b="1" dirty="0">
                <a:solidFill>
                  <a:schemeClr val="tx1"/>
                </a:solidFill>
              </a:rPr>
              <a:t>til alle norske heltidsstudenter under 35 år som er registrert i lånekassa (både i Norge og utlandet)</a:t>
            </a:r>
          </a:p>
        </p:txBody>
      </p:sp>
      <p:sp>
        <p:nvSpPr>
          <p:cNvPr id="18" name="Oval 17"/>
          <p:cNvSpPr/>
          <p:nvPr/>
        </p:nvSpPr>
        <p:spPr>
          <a:xfrm>
            <a:off x="2876280" y="3304341"/>
            <a:ext cx="1550868" cy="1212658"/>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nb-NO" sz="900" b="1" dirty="0">
                <a:solidFill>
                  <a:schemeClr val="tx1"/>
                </a:solidFill>
              </a:rPr>
              <a:t>Svarprosent nasjonalt 31%.</a:t>
            </a:r>
          </a:p>
          <a:p>
            <a:pPr algn="ctr"/>
            <a:r>
              <a:rPr lang="nb-NO" sz="900" b="1" dirty="0" smtClean="0">
                <a:solidFill>
                  <a:schemeClr val="tx1"/>
                </a:solidFill>
              </a:rPr>
              <a:t>UiO: 5000 svar: 37%</a:t>
            </a:r>
            <a:endParaRPr lang="nb-NO" sz="300" b="1" dirty="0">
              <a:solidFill>
                <a:schemeClr val="tx1"/>
              </a:solidFill>
            </a:endParaRPr>
          </a:p>
        </p:txBody>
      </p:sp>
    </p:spTree>
    <p:extLst>
      <p:ext uri="{BB962C8B-B14F-4D97-AF65-F5344CB8AC3E}">
        <p14:creationId xmlns:p14="http://schemas.microsoft.com/office/powerpoint/2010/main" val="89132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Studiemiljø</a:t>
            </a:r>
            <a:endParaRPr lang="nb-NO" dirty="0"/>
          </a:p>
        </p:txBody>
      </p:sp>
      <p:sp>
        <p:nvSpPr>
          <p:cNvPr id="5" name="TekstSylinder 6"/>
          <p:cNvSpPr txBox="1"/>
          <p:nvPr/>
        </p:nvSpPr>
        <p:spPr>
          <a:xfrm>
            <a:off x="576072" y="841121"/>
            <a:ext cx="8178800" cy="400110"/>
          </a:xfrm>
          <a:prstGeom prst="rect">
            <a:avLst/>
          </a:prstGeom>
          <a:noFill/>
        </p:spPr>
        <p:txBody>
          <a:bodyPr vert="horz" rtlCol="0">
            <a:spAutoFit/>
          </a:bodyPr>
          <a:lstStyle/>
          <a:p>
            <a:r>
              <a:rPr lang="nb-NO" sz="1000" b="1" i="1" dirty="0" smtClean="0"/>
              <a:t>Fra søkerundersøkelsen 2019 (viser at studiemiljøet er viktig før de som søker). </a:t>
            </a:r>
          </a:p>
          <a:p>
            <a:r>
              <a:rPr lang="nb-NO" sz="1000" i="1" dirty="0" err="1" smtClean="0"/>
              <a:t>Spm</a:t>
            </a:r>
            <a:r>
              <a:rPr lang="nb-NO" sz="1000" i="1" dirty="0" smtClean="0"/>
              <a:t> </a:t>
            </a:r>
            <a:r>
              <a:rPr lang="nb-NO" sz="1000" i="1" dirty="0"/>
              <a:t>3: </a:t>
            </a:r>
            <a:r>
              <a:rPr lang="nb-NO" sz="1000" dirty="0"/>
              <a:t>Oppgi hvor viktig følgende grunner var for ditt valg av studieprogram på en skala fra 1 til 5, der 1 er svært uviktig og 5 er svært viktig</a:t>
            </a:r>
            <a:r>
              <a:rPr lang="nb-NO" sz="1000" dirty="0" smtClean="0"/>
              <a:t>.</a:t>
            </a:r>
            <a:endParaRPr lang="nb-NO" sz="1000" dirty="0"/>
          </a:p>
        </p:txBody>
      </p:sp>
      <p:graphicFrame>
        <p:nvGraphicFramePr>
          <p:cNvPr id="6" name="Plassholder for innhold 6"/>
          <p:cNvGraphicFramePr>
            <a:graphicFrameLocks/>
          </p:cNvGraphicFramePr>
          <p:nvPr>
            <p:extLst>
              <p:ext uri="{D42A27DB-BD31-4B8C-83A1-F6EECF244321}">
                <p14:modId xmlns:p14="http://schemas.microsoft.com/office/powerpoint/2010/main" val="711622855"/>
              </p:ext>
            </p:extLst>
          </p:nvPr>
        </p:nvGraphicFramePr>
        <p:xfrm>
          <a:off x="1043432" y="1355967"/>
          <a:ext cx="6810375" cy="3683337"/>
        </p:xfrm>
        <a:graphic>
          <a:graphicData uri="http://schemas.openxmlformats.org/drawingml/2006/chart">
            <c:chart xmlns:c="http://schemas.openxmlformats.org/drawingml/2006/chart" xmlns:r="http://schemas.openxmlformats.org/officeDocument/2006/relationships" r:id="rId3"/>
          </a:graphicData>
        </a:graphic>
      </p:graphicFrame>
      <p:sp>
        <p:nvSpPr>
          <p:cNvPr id="7" name="Oval 6"/>
          <p:cNvSpPr/>
          <p:nvPr/>
        </p:nvSpPr>
        <p:spPr>
          <a:xfrm>
            <a:off x="1502735" y="3175591"/>
            <a:ext cx="6996040" cy="26935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Oval 7"/>
          <p:cNvSpPr/>
          <p:nvPr/>
        </p:nvSpPr>
        <p:spPr>
          <a:xfrm>
            <a:off x="576073" y="3675322"/>
            <a:ext cx="8000858" cy="2516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029717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a:xfrm>
            <a:off x="3132392" y="1144943"/>
            <a:ext cx="3611251" cy="1782223"/>
          </a:xfrm>
          <a:solidFill>
            <a:srgbClr val="76777B"/>
          </a:solidFill>
        </p:spPr>
        <p:txBody>
          <a:bodyPr>
            <a:normAutofit/>
          </a:bodyPr>
          <a:lstStyle/>
          <a:p>
            <a:pPr marL="171450" indent="-171450">
              <a:buFont typeface="Arial" panose="020B0604020202020204" pitchFamily="34" charset="0"/>
              <a:buChar char="•"/>
            </a:pPr>
            <a:r>
              <a:rPr lang="nb-NO" sz="1000" b="1" dirty="0" smtClean="0"/>
              <a:t>Mest fornøyd på UiO med det fysiske læringsmiljøet. </a:t>
            </a:r>
            <a:br>
              <a:rPr lang="nb-NO" sz="1000" b="1" dirty="0" smtClean="0"/>
            </a:br>
            <a:r>
              <a:rPr lang="nb-NO" sz="1000" b="1" dirty="0" smtClean="0"/>
              <a:t>Mer fornøyd enn UiO generelt på: faglig veiledning, tilbakemelding på læring,  undervisningen og måten studier er strukturert på.</a:t>
            </a:r>
            <a:endParaRPr lang="nb-NO" sz="1000" b="1" dirty="0"/>
          </a:p>
        </p:txBody>
      </p:sp>
      <p:sp>
        <p:nvSpPr>
          <p:cNvPr id="24" name="Text Placeholder 14"/>
          <p:cNvSpPr txBox="1">
            <a:spLocks/>
          </p:cNvSpPr>
          <p:nvPr/>
        </p:nvSpPr>
        <p:spPr>
          <a:xfrm>
            <a:off x="6790448" y="2973969"/>
            <a:ext cx="1782223" cy="1782223"/>
          </a:xfrm>
          <a:prstGeom prst="rect">
            <a:avLst/>
          </a:prstGeom>
          <a:solidFill>
            <a:schemeClr val="accent3"/>
          </a:solidFill>
        </p:spPr>
        <p:txBody>
          <a:bodyPr vert="horz" lIns="0" tIns="0" rIns="0" bIns="0" rtlCol="0" anchor="ctr">
            <a:normAutofit/>
          </a:bodyPr>
          <a:lstStyle>
            <a:lvl1pPr marL="0" indent="0" algn="ctr" defTabSz="685800" rtl="0" eaLnBrk="1" latinLnBrk="0" hangingPunct="1">
              <a:lnSpc>
                <a:spcPct val="100000"/>
              </a:lnSpc>
              <a:spcBef>
                <a:spcPts val="750"/>
              </a:spcBef>
              <a:buClr>
                <a:schemeClr val="accent1"/>
              </a:buClr>
              <a:buFont typeface="Verdana" panose="020B0604030504040204" pitchFamily="34" charset="0"/>
              <a:buNone/>
              <a:defRPr sz="1400" kern="1200">
                <a:solidFill>
                  <a:schemeClr val="lt1"/>
                </a:solidFill>
                <a:latin typeface="+mn-lt"/>
                <a:ea typeface="+mn-ea"/>
                <a:cs typeface="+mn-cs"/>
              </a:defRPr>
            </a:lvl1pPr>
            <a:lvl2pPr marL="360000" indent="-180000" algn="l" defTabSz="685800" rtl="0" eaLnBrk="1" latinLnBrk="0" hangingPunct="1">
              <a:lnSpc>
                <a:spcPct val="100000"/>
              </a:lnSpc>
              <a:spcBef>
                <a:spcPts val="0"/>
              </a:spcBef>
              <a:spcAft>
                <a:spcPts val="300"/>
              </a:spcAft>
              <a:buFont typeface="Arial" panose="020B0604020202020204" pitchFamily="34" charset="0"/>
              <a:buChar char="•"/>
              <a:defRPr lang="nb-NO" sz="1200" kern="1200" dirty="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300"/>
              </a:spcAft>
              <a:buFont typeface="Arial" panose="020B0604020202020204" pitchFamily="34" charset="0"/>
              <a:buChar char="•"/>
              <a:defRPr lang="nb-NO" sz="1200" kern="1200" dirty="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300"/>
              </a:spcAft>
              <a:buFont typeface="Arial" panose="020B0604020202020204" pitchFamily="34" charset="0"/>
              <a:buChar char="•"/>
              <a:defRPr lang="nb-NO" sz="1100" kern="1200" dirty="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300"/>
              </a:spcAft>
              <a:buFont typeface="Arial" panose="020B0604020202020204" pitchFamily="34" charset="0"/>
              <a:buChar char="•"/>
              <a:defRPr lang="nb-NO" sz="11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nb-NO" sz="900" b="1" dirty="0"/>
          </a:p>
        </p:txBody>
      </p:sp>
      <p:sp>
        <p:nvSpPr>
          <p:cNvPr id="23" name="Text Placeholder 9"/>
          <p:cNvSpPr txBox="1">
            <a:spLocks/>
          </p:cNvSpPr>
          <p:nvPr/>
        </p:nvSpPr>
        <p:spPr>
          <a:xfrm>
            <a:off x="566884" y="2973970"/>
            <a:ext cx="2502313" cy="1782223"/>
          </a:xfrm>
          <a:prstGeom prst="rect">
            <a:avLst/>
          </a:prstGeom>
          <a:solidFill>
            <a:schemeClr val="accent3"/>
          </a:solidFill>
        </p:spPr>
        <p:txBody>
          <a:bodyPr vert="horz" lIns="0" tIns="0" rIns="0" bIns="0" rtlCol="0" anchor="ctr">
            <a:normAutofit/>
          </a:bodyPr>
          <a:lstStyle>
            <a:lvl1pPr marL="0" indent="0" algn="ctr" defTabSz="685800" rtl="0" eaLnBrk="1" latinLnBrk="0" hangingPunct="1">
              <a:lnSpc>
                <a:spcPct val="100000"/>
              </a:lnSpc>
              <a:spcBef>
                <a:spcPts val="750"/>
              </a:spcBef>
              <a:buClr>
                <a:schemeClr val="accent1"/>
              </a:buClr>
              <a:buFont typeface="Verdana" panose="020B0604030504040204" pitchFamily="34" charset="0"/>
              <a:buNone/>
              <a:defRPr sz="1400" kern="1200">
                <a:solidFill>
                  <a:schemeClr val="lt1"/>
                </a:solidFill>
                <a:latin typeface="+mn-lt"/>
                <a:ea typeface="+mn-ea"/>
                <a:cs typeface="+mn-cs"/>
              </a:defRPr>
            </a:lvl1pPr>
            <a:lvl2pPr marL="360000" indent="-180000" algn="l" defTabSz="685800" rtl="0" eaLnBrk="1" latinLnBrk="0" hangingPunct="1">
              <a:lnSpc>
                <a:spcPct val="100000"/>
              </a:lnSpc>
              <a:spcBef>
                <a:spcPts val="0"/>
              </a:spcBef>
              <a:spcAft>
                <a:spcPts val="300"/>
              </a:spcAft>
              <a:buFont typeface="Arial" panose="020B0604020202020204" pitchFamily="34" charset="0"/>
              <a:buChar char="•"/>
              <a:defRPr lang="nb-NO" sz="1200" kern="1200" dirty="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300"/>
              </a:spcAft>
              <a:buFont typeface="Arial" panose="020B0604020202020204" pitchFamily="34" charset="0"/>
              <a:buChar char="•"/>
              <a:defRPr lang="nb-NO" sz="1200" kern="1200" dirty="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300"/>
              </a:spcAft>
              <a:buFont typeface="Arial" panose="020B0604020202020204" pitchFamily="34" charset="0"/>
              <a:buChar char="•"/>
              <a:defRPr lang="nb-NO" sz="1100" kern="1200" dirty="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300"/>
              </a:spcAft>
              <a:buFont typeface="Arial" panose="020B0604020202020204" pitchFamily="34" charset="0"/>
              <a:buChar char="•"/>
              <a:defRPr lang="nb-NO" sz="11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b-NO" sz="1200" b="1" dirty="0" smtClean="0"/>
              <a:t> </a:t>
            </a:r>
            <a:endParaRPr lang="nb-NO" sz="900" b="1" dirty="0"/>
          </a:p>
        </p:txBody>
      </p:sp>
      <p:sp>
        <p:nvSpPr>
          <p:cNvPr id="8" name="Title 7"/>
          <p:cNvSpPr>
            <a:spLocks noGrp="1"/>
          </p:cNvSpPr>
          <p:nvPr>
            <p:ph type="title"/>
          </p:nvPr>
        </p:nvSpPr>
        <p:spPr>
          <a:xfrm>
            <a:off x="576074" y="333756"/>
            <a:ext cx="7922703" cy="360045"/>
          </a:xfrm>
        </p:spPr>
        <p:txBody>
          <a:bodyPr>
            <a:normAutofit/>
          </a:bodyPr>
          <a:lstStyle/>
          <a:p>
            <a:r>
              <a:rPr lang="nb-NO" sz="1800" dirty="0"/>
              <a:t>Våre studenter blir godt tatt imot og </a:t>
            </a:r>
            <a:r>
              <a:rPr lang="nb-NO" sz="1800" dirty="0" smtClean="0"/>
              <a:t>trives</a:t>
            </a:r>
            <a:endParaRPr lang="nb-NO" sz="1800" dirty="0"/>
          </a:p>
        </p:txBody>
      </p:sp>
      <p:pic>
        <p:nvPicPr>
          <p:cNvPr id="16" name="Picture Placeholder 15"/>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 t="-1" r="6023" b="-435"/>
          <a:stretch/>
        </p:blipFill>
        <p:spPr>
          <a:xfrm>
            <a:off x="595436" y="1144942"/>
            <a:ext cx="2467803" cy="1758278"/>
          </a:xfrm>
        </p:spPr>
      </p:pic>
      <p:sp>
        <p:nvSpPr>
          <p:cNvPr id="10" name="Text Placeholder 9"/>
          <p:cNvSpPr>
            <a:spLocks noGrp="1"/>
          </p:cNvSpPr>
          <p:nvPr>
            <p:ph type="body" sz="quarter" idx="14"/>
          </p:nvPr>
        </p:nvSpPr>
        <p:spPr/>
        <p:txBody>
          <a:bodyPr>
            <a:normAutofit/>
          </a:bodyPr>
          <a:lstStyle/>
          <a:p>
            <a:r>
              <a:rPr lang="nb-NO" sz="1200" b="1" dirty="0" smtClean="0"/>
              <a:t> Studentene </a:t>
            </a:r>
            <a:r>
              <a:rPr lang="nb-NO" sz="1200" b="1" dirty="0"/>
              <a:t>våre er veldig fornøyd med </a:t>
            </a:r>
            <a:r>
              <a:rPr lang="nb-NO" sz="1200" b="1" dirty="0" smtClean="0"/>
              <a:t>fadderordningen </a:t>
            </a:r>
            <a:r>
              <a:rPr lang="nb-NO" sz="1200" b="1" dirty="0"/>
              <a:t>totalt sett </a:t>
            </a:r>
            <a:r>
              <a:rPr lang="nb-NO" sz="1200" b="1" dirty="0" smtClean="0"/>
              <a:t>og på alle </a:t>
            </a:r>
            <a:br>
              <a:rPr lang="nb-NO" sz="1200" b="1" dirty="0" smtClean="0"/>
            </a:br>
            <a:r>
              <a:rPr lang="nb-NO" sz="1200" b="1" dirty="0" smtClean="0"/>
              <a:t>underpunkter</a:t>
            </a:r>
            <a:r>
              <a:rPr lang="nb-NO" sz="1200" b="1" dirty="0"/>
              <a:t>. </a:t>
            </a:r>
            <a:endParaRPr lang="nb-NO" sz="1200" b="1" dirty="0" smtClean="0"/>
          </a:p>
          <a:p>
            <a:r>
              <a:rPr lang="nb-NO" sz="900" b="1" dirty="0" smtClean="0"/>
              <a:t>MN </a:t>
            </a:r>
            <a:r>
              <a:rPr lang="nb-NO" sz="900" b="1" dirty="0"/>
              <a:t>71 poeng, landet 69 og UiO </a:t>
            </a:r>
            <a:r>
              <a:rPr lang="nb-NO" sz="900" b="1" dirty="0" smtClean="0"/>
              <a:t>67</a:t>
            </a:r>
            <a:endParaRPr lang="nb-NO" sz="900" b="1" dirty="0"/>
          </a:p>
        </p:txBody>
      </p:sp>
      <p:pic>
        <p:nvPicPr>
          <p:cNvPr id="18" name="Picture Placeholder 17"/>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16667" b="16667"/>
          <a:stretch>
            <a:fillRect/>
          </a:stretch>
        </p:blipFill>
        <p:spPr/>
      </p:pic>
      <p:pic>
        <p:nvPicPr>
          <p:cNvPr id="17" name="Picture Placeholder 16"/>
          <p:cNvPicPr>
            <a:picLocks noGrp="1" noChangeAspect="1"/>
          </p:cNvPicPr>
          <p:nvPr>
            <p:ph type="pic" sz="quarter" idx="18"/>
          </p:nvPr>
        </p:nvPicPr>
        <p:blipFill rotWithShape="1">
          <a:blip r:embed="rId5">
            <a:extLst>
              <a:ext uri="{28A0092B-C50C-407E-A947-70E740481C1C}">
                <a14:useLocalDpi xmlns:a14="http://schemas.microsoft.com/office/drawing/2010/main" val="0"/>
              </a:ext>
            </a:extLst>
          </a:blip>
          <a:srcRect l="-164" t="2488" r="801" b="23724"/>
          <a:stretch/>
        </p:blipFill>
        <p:spPr>
          <a:xfrm>
            <a:off x="3121152" y="2973971"/>
            <a:ext cx="3596640" cy="1782223"/>
          </a:xfrm>
        </p:spPr>
      </p:pic>
      <p:sp>
        <p:nvSpPr>
          <p:cNvPr id="15" name="Text Placeholder 14"/>
          <p:cNvSpPr>
            <a:spLocks noGrp="1"/>
          </p:cNvSpPr>
          <p:nvPr>
            <p:ph type="body" sz="quarter" idx="19"/>
          </p:nvPr>
        </p:nvSpPr>
        <p:spPr>
          <a:xfrm>
            <a:off x="6790448" y="2973968"/>
            <a:ext cx="1782223" cy="1782223"/>
          </a:xfrm>
        </p:spPr>
        <p:txBody>
          <a:bodyPr>
            <a:normAutofit/>
          </a:bodyPr>
          <a:lstStyle/>
          <a:p>
            <a:r>
              <a:rPr lang="nb-NO" sz="1200" b="1" dirty="0" smtClean="0"/>
              <a:t> Våre </a:t>
            </a:r>
            <a:r>
              <a:rPr lang="nb-NO" sz="1200" b="1" dirty="0"/>
              <a:t>studenter føler seg bedre mottatt enn ellers </a:t>
            </a:r>
            <a:r>
              <a:rPr lang="nb-NO" sz="1200" b="1" dirty="0" smtClean="0"/>
              <a:t>i </a:t>
            </a:r>
            <a:r>
              <a:rPr lang="nb-NO" sz="1200" b="1" dirty="0"/>
              <a:t>landet </a:t>
            </a:r>
            <a:r>
              <a:rPr lang="nb-NO" sz="1200" b="1" dirty="0" smtClean="0"/>
              <a:t/>
            </a:r>
            <a:br>
              <a:rPr lang="nb-NO" sz="1200" b="1" dirty="0" smtClean="0"/>
            </a:br>
            <a:r>
              <a:rPr lang="nb-NO" sz="1200" b="1" dirty="0" smtClean="0"/>
              <a:t>og </a:t>
            </a:r>
            <a:r>
              <a:rPr lang="nb-NO" sz="1200" b="1" dirty="0"/>
              <a:t>på UiO </a:t>
            </a:r>
            <a:r>
              <a:rPr lang="nb-NO" sz="1200" b="1" dirty="0" smtClean="0"/>
              <a:t/>
            </a:r>
            <a:br>
              <a:rPr lang="nb-NO" sz="1200" b="1" dirty="0" smtClean="0"/>
            </a:br>
            <a:endParaRPr lang="nb-NO" sz="1200" b="1" dirty="0" smtClean="0"/>
          </a:p>
          <a:p>
            <a:r>
              <a:rPr lang="nb-NO" sz="1000" b="1" dirty="0" smtClean="0"/>
              <a:t>MN 89,8</a:t>
            </a:r>
            <a:r>
              <a:rPr lang="nb-NO" sz="1000" b="1" dirty="0"/>
              <a:t>% - landet 88,4</a:t>
            </a:r>
            <a:r>
              <a:rPr lang="nb-NO" sz="1000" b="1" dirty="0" smtClean="0"/>
              <a:t>%</a:t>
            </a:r>
            <a:endParaRPr lang="nb-NO" sz="1000" b="1" dirty="0"/>
          </a:p>
        </p:txBody>
      </p:sp>
      <p:sp>
        <p:nvSpPr>
          <p:cNvPr id="11" name="Rectangle 10"/>
          <p:cNvSpPr/>
          <p:nvPr/>
        </p:nvSpPr>
        <p:spPr>
          <a:xfrm>
            <a:off x="498022" y="4768932"/>
            <a:ext cx="3035808" cy="26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800" dirty="0" smtClean="0">
                <a:solidFill>
                  <a:schemeClr val="tx1"/>
                </a:solidFill>
              </a:rPr>
              <a:t>Fra SHOT-undersøkelsen 2018</a:t>
            </a:r>
            <a:endParaRPr lang="nb-NO" sz="800" dirty="0">
              <a:solidFill>
                <a:schemeClr val="tx1"/>
              </a:solidFill>
            </a:endParaRPr>
          </a:p>
        </p:txBody>
      </p:sp>
    </p:spTree>
    <p:extLst>
      <p:ext uri="{BB962C8B-B14F-4D97-AF65-F5344CB8AC3E}">
        <p14:creationId xmlns:p14="http://schemas.microsoft.com/office/powerpoint/2010/main" val="218943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0" grpId="0" build="p" animBg="1"/>
      <p:bldP spid="15"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2132" y="1486888"/>
            <a:ext cx="7127471" cy="3086145"/>
          </a:xfrm>
        </p:spPr>
        <p:txBody>
          <a:bodyPr>
            <a:normAutofit/>
          </a:bodyPr>
          <a:lstStyle/>
          <a:p>
            <a:r>
              <a:rPr lang="nb-NO" sz="1600" dirty="0" smtClean="0"/>
              <a:t>Nedgang i absolutte søkertall nasjonalt</a:t>
            </a:r>
          </a:p>
          <a:p>
            <a:r>
              <a:rPr lang="nb-NO" sz="1600" dirty="0" smtClean="0"/>
              <a:t>Nedgang i absolutte søkertall på UiO</a:t>
            </a:r>
          </a:p>
          <a:p>
            <a:pPr lvl="1"/>
            <a:r>
              <a:rPr lang="nb-NO" sz="1400" dirty="0" smtClean="0"/>
              <a:t>Nedgang i søkertall er fordelt på nesten alle fagområder (ikke informasjonsteknologi)</a:t>
            </a:r>
          </a:p>
          <a:p>
            <a:r>
              <a:rPr lang="nb-NO" sz="1600" dirty="0" smtClean="0"/>
              <a:t>Alle universiteter har nedgang i søkere per studieplass</a:t>
            </a:r>
          </a:p>
          <a:p>
            <a:r>
              <a:rPr lang="nb-NO" sz="1600" dirty="0" smtClean="0"/>
              <a:t>UiOs nye studieprogrammer gjør det godt</a:t>
            </a:r>
            <a:endParaRPr lang="nb-NO" sz="1600" dirty="0"/>
          </a:p>
        </p:txBody>
      </p:sp>
      <p:sp>
        <p:nvSpPr>
          <p:cNvPr id="4" name="Date Placeholder 3"/>
          <p:cNvSpPr>
            <a:spLocks noGrp="1"/>
          </p:cNvSpPr>
          <p:nvPr>
            <p:ph type="dt" sz="half" idx="10"/>
          </p:nvPr>
        </p:nvSpPr>
        <p:spPr/>
        <p:txBody>
          <a:bodyPr/>
          <a:lstStyle/>
          <a:p>
            <a:pPr>
              <a:defRPr/>
            </a:pPr>
            <a:fld id="{C30E862B-79CF-F94D-B10C-D9E36ADC4C08}" type="datetime1">
              <a:rPr lang="nb-NO" smtClean="0"/>
              <a:pPr>
                <a:defRPr/>
              </a:pPr>
              <a:t>08.07.2019</a:t>
            </a:fld>
            <a:endParaRPr lang="nb-NO"/>
          </a:p>
        </p:txBody>
      </p:sp>
      <p:sp>
        <p:nvSpPr>
          <p:cNvPr id="5" name="Slide Number Placeholder 4"/>
          <p:cNvSpPr>
            <a:spLocks noGrp="1"/>
          </p:cNvSpPr>
          <p:nvPr>
            <p:ph type="sldNum" sz="quarter" idx="11"/>
          </p:nvPr>
        </p:nvSpPr>
        <p:spPr/>
        <p:txBody>
          <a:bodyPr/>
          <a:lstStyle/>
          <a:p>
            <a:pPr>
              <a:defRPr/>
            </a:pPr>
            <a:fld id="{CAAD7203-3013-D749-ADA2-C23176B40189}" type="slidenum">
              <a:rPr lang="en-US" smtClean="0"/>
              <a:pPr>
                <a:defRPr/>
              </a:pPr>
              <a:t>3</a:t>
            </a:fld>
            <a:endParaRPr lang="en-US" dirty="0"/>
          </a:p>
        </p:txBody>
      </p:sp>
      <p:sp>
        <p:nvSpPr>
          <p:cNvPr id="6" name="Title 1"/>
          <p:cNvSpPr>
            <a:spLocks noGrp="1"/>
          </p:cNvSpPr>
          <p:nvPr>
            <p:ph type="title"/>
          </p:nvPr>
        </p:nvSpPr>
        <p:spPr>
          <a:xfrm>
            <a:off x="1006025" y="55978"/>
            <a:ext cx="7131950" cy="858082"/>
          </a:xfrm>
        </p:spPr>
        <p:txBody>
          <a:bodyPr/>
          <a:lstStyle/>
          <a:p>
            <a:r>
              <a:rPr lang="nb-NO" dirty="0" smtClean="0"/>
              <a:t>Hovedpunkter</a:t>
            </a:r>
            <a:endParaRPr lang="nb-NO" dirty="0"/>
          </a:p>
        </p:txBody>
      </p:sp>
      <p:sp>
        <p:nvSpPr>
          <p:cNvPr id="2" name="TextBox 1"/>
          <p:cNvSpPr txBox="1"/>
          <p:nvPr/>
        </p:nvSpPr>
        <p:spPr>
          <a:xfrm>
            <a:off x="515058" y="4573033"/>
            <a:ext cx="8919194" cy="461665"/>
          </a:xfrm>
          <a:prstGeom prst="rect">
            <a:avLst/>
          </a:prstGeom>
          <a:noFill/>
        </p:spPr>
        <p:txBody>
          <a:bodyPr wrap="square" rtlCol="0">
            <a:spAutoFit/>
          </a:bodyPr>
          <a:lstStyle/>
          <a:p>
            <a:r>
              <a:rPr lang="nb-NO" sz="1050" dirty="0"/>
              <a:t>Hentet fra presentasjon til Morten Aase </a:t>
            </a:r>
            <a:r>
              <a:rPr lang="nb-NO" sz="1050" dirty="0" smtClean="0"/>
              <a:t>Løver, LOS/AF/SKS</a:t>
            </a:r>
            <a:endParaRPr lang="nb-NO" sz="1050" dirty="0"/>
          </a:p>
          <a:p>
            <a:endParaRPr lang="nb-NO" dirty="0"/>
          </a:p>
        </p:txBody>
      </p:sp>
    </p:spTree>
    <p:extLst>
      <p:ext uri="{BB962C8B-B14F-4D97-AF65-F5344CB8AC3E}">
        <p14:creationId xmlns:p14="http://schemas.microsoft.com/office/powerpoint/2010/main" val="28424327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1"/>
          <p:cNvSpPr txBox="1">
            <a:spLocks/>
          </p:cNvSpPr>
          <p:nvPr/>
        </p:nvSpPr>
        <p:spPr>
          <a:xfrm>
            <a:off x="3128303" y="1150620"/>
            <a:ext cx="3611251" cy="1752600"/>
          </a:xfrm>
          <a:prstGeom prst="rect">
            <a:avLst/>
          </a:prstGeom>
          <a:solidFill>
            <a:srgbClr val="76777B"/>
          </a:solidFill>
        </p:spPr>
        <p:txBody>
          <a:bodyPr vert="horz" lIns="0" tIns="0" rIns="0" bIns="0" rtlCol="0" anchor="ctr">
            <a:normAutofit/>
          </a:bodyPr>
          <a:lstStyle>
            <a:lvl1pPr marL="0" indent="0" algn="ctr" defTabSz="685800" rtl="0" eaLnBrk="1" latinLnBrk="0" hangingPunct="1">
              <a:lnSpc>
                <a:spcPct val="100000"/>
              </a:lnSpc>
              <a:spcBef>
                <a:spcPts val="750"/>
              </a:spcBef>
              <a:buClr>
                <a:schemeClr val="accent1"/>
              </a:buClr>
              <a:buFont typeface="Verdana" panose="020B0604030504040204" pitchFamily="34" charset="0"/>
              <a:buNone/>
              <a:defRPr sz="1400" kern="1200">
                <a:solidFill>
                  <a:schemeClr val="lt1"/>
                </a:solidFill>
                <a:latin typeface="+mn-lt"/>
                <a:ea typeface="+mn-ea"/>
                <a:cs typeface="+mn-cs"/>
              </a:defRPr>
            </a:lvl1pPr>
            <a:lvl2pPr marL="360000" indent="-180000" algn="l" defTabSz="685800" rtl="0" eaLnBrk="1" latinLnBrk="0" hangingPunct="1">
              <a:lnSpc>
                <a:spcPct val="100000"/>
              </a:lnSpc>
              <a:spcBef>
                <a:spcPts val="0"/>
              </a:spcBef>
              <a:spcAft>
                <a:spcPts val="300"/>
              </a:spcAft>
              <a:buFont typeface="Arial" panose="020B0604020202020204" pitchFamily="34" charset="0"/>
              <a:buChar char="•"/>
              <a:defRPr lang="nb-NO" sz="1200" kern="1200" dirty="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300"/>
              </a:spcAft>
              <a:buFont typeface="Arial" panose="020B0604020202020204" pitchFamily="34" charset="0"/>
              <a:buChar char="•"/>
              <a:defRPr lang="nb-NO" sz="1200" kern="1200" dirty="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300"/>
              </a:spcAft>
              <a:buFont typeface="Arial" panose="020B0604020202020204" pitchFamily="34" charset="0"/>
              <a:buChar char="•"/>
              <a:defRPr lang="nb-NO" sz="1100" kern="1200" dirty="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300"/>
              </a:spcAft>
              <a:buFont typeface="Arial" panose="020B0604020202020204" pitchFamily="34" charset="0"/>
              <a:buChar char="•"/>
              <a:defRPr lang="nb-NO" sz="11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buFont typeface="Arial" panose="020B0604020202020204" pitchFamily="34" charset="0"/>
              <a:buChar char="•"/>
            </a:pPr>
            <a:endParaRPr lang="nb-NO" sz="1200" b="1" dirty="0" smtClean="0"/>
          </a:p>
        </p:txBody>
      </p:sp>
      <p:sp>
        <p:nvSpPr>
          <p:cNvPr id="8" name="Title 7"/>
          <p:cNvSpPr>
            <a:spLocks noGrp="1"/>
          </p:cNvSpPr>
          <p:nvPr>
            <p:ph type="title"/>
          </p:nvPr>
        </p:nvSpPr>
        <p:spPr>
          <a:xfrm>
            <a:off x="576074" y="402336"/>
            <a:ext cx="7922703" cy="360045"/>
          </a:xfrm>
        </p:spPr>
        <p:txBody>
          <a:bodyPr>
            <a:normAutofit/>
          </a:bodyPr>
          <a:lstStyle/>
          <a:p>
            <a:r>
              <a:rPr lang="nb-NO" sz="1800" dirty="0" err="1" smtClean="0"/>
              <a:t>ForVei</a:t>
            </a:r>
            <a:r>
              <a:rPr lang="nb-NO" sz="1800" dirty="0" smtClean="0"/>
              <a:t> </a:t>
            </a:r>
            <a:r>
              <a:rPr lang="nb-NO" sz="1800" dirty="0"/>
              <a:t>og programseminar </a:t>
            </a:r>
            <a:r>
              <a:rPr lang="nb-NO" sz="1800" dirty="0" smtClean="0"/>
              <a:t>er gode og viktige tiltak!</a:t>
            </a:r>
            <a:endParaRPr lang="nb-NO" sz="3200" dirty="0"/>
          </a:p>
        </p:txBody>
      </p:sp>
      <p:pic>
        <p:nvPicPr>
          <p:cNvPr id="16" name="Picture Placeholder 15"/>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77051" y="1150620"/>
            <a:ext cx="2500358" cy="1719538"/>
          </a:xfrm>
        </p:spPr>
      </p:pic>
      <p:sp>
        <p:nvSpPr>
          <p:cNvPr id="10" name="Text Placeholder 9"/>
          <p:cNvSpPr>
            <a:spLocks noGrp="1"/>
          </p:cNvSpPr>
          <p:nvPr>
            <p:ph type="body" sz="quarter" idx="14"/>
          </p:nvPr>
        </p:nvSpPr>
        <p:spPr/>
        <p:txBody>
          <a:bodyPr>
            <a:normAutofit/>
          </a:bodyPr>
          <a:lstStyle/>
          <a:p>
            <a:r>
              <a:rPr lang="nb-NO" sz="1050" b="1" dirty="0"/>
              <a:t>MN-studenter opplever </a:t>
            </a:r>
            <a:br>
              <a:rPr lang="nb-NO" sz="1050" b="1" dirty="0"/>
            </a:br>
            <a:r>
              <a:rPr lang="nb-NO" sz="1050" b="1" dirty="0"/>
              <a:t>god trivsel på studiet, </a:t>
            </a:r>
            <a:br>
              <a:rPr lang="nb-NO" sz="1050" b="1" dirty="0"/>
            </a:br>
            <a:r>
              <a:rPr lang="nb-NO" sz="1050" b="1" dirty="0"/>
              <a:t>på lik linje med landet</a:t>
            </a:r>
          </a:p>
          <a:p>
            <a:r>
              <a:rPr lang="nb-NO" sz="800" b="1" dirty="0"/>
              <a:t> MN 68 poeng, UiO 61</a:t>
            </a:r>
          </a:p>
          <a:p>
            <a:endParaRPr lang="nb-NO" sz="1050" b="1" dirty="0" smtClean="0"/>
          </a:p>
        </p:txBody>
      </p:sp>
      <p:sp>
        <p:nvSpPr>
          <p:cNvPr id="12" name="Text Placeholder 11"/>
          <p:cNvSpPr>
            <a:spLocks noGrp="1"/>
          </p:cNvSpPr>
          <p:nvPr>
            <p:ph type="body" sz="quarter" idx="16"/>
          </p:nvPr>
        </p:nvSpPr>
        <p:spPr>
          <a:xfrm>
            <a:off x="3128303" y="1201951"/>
            <a:ext cx="3596794" cy="1668208"/>
          </a:xfrm>
          <a:solidFill>
            <a:srgbClr val="76777B"/>
          </a:solidFill>
        </p:spPr>
        <p:txBody>
          <a:bodyPr>
            <a:normAutofit/>
          </a:bodyPr>
          <a:lstStyle/>
          <a:p>
            <a:pPr marL="171450" indent="-171450">
              <a:buFont typeface="Arial" panose="020B0604020202020204" pitchFamily="34" charset="0"/>
              <a:buChar char="•"/>
            </a:pPr>
            <a:endParaRPr lang="nb-NO" sz="1200" b="1" dirty="0" smtClean="0"/>
          </a:p>
          <a:p>
            <a:pPr marL="171450" indent="-171450">
              <a:buFont typeface="Arial" panose="020B0604020202020204" pitchFamily="34" charset="0"/>
              <a:buChar char="•"/>
            </a:pPr>
            <a:r>
              <a:rPr lang="nb-NO" sz="1200" b="1" dirty="0" smtClean="0"/>
              <a:t>1 </a:t>
            </a:r>
            <a:r>
              <a:rPr lang="nb-NO" sz="1200" b="1" dirty="0"/>
              <a:t>av 3 føler seg ofte eller </a:t>
            </a:r>
            <a:r>
              <a:rPr lang="nb-NO" sz="1200" b="1" dirty="0" smtClean="0"/>
              <a:t>svært </a:t>
            </a:r>
            <a:r>
              <a:rPr lang="nb-NO" sz="1200" b="1" dirty="0"/>
              <a:t>ofte </a:t>
            </a:r>
            <a:r>
              <a:rPr lang="nb-NO" sz="1200" b="1" dirty="0" smtClean="0"/>
              <a:t>ensomme</a:t>
            </a:r>
          </a:p>
          <a:p>
            <a:pPr marL="171450" indent="-171450">
              <a:buFont typeface="Arial" panose="020B0604020202020204" pitchFamily="34" charset="0"/>
              <a:buChar char="•"/>
            </a:pPr>
            <a:r>
              <a:rPr lang="nb-NO" sz="1200" b="1" dirty="0" smtClean="0"/>
              <a:t>Ca. 1 av 3 har hatt somatiske plager. </a:t>
            </a:r>
          </a:p>
          <a:p>
            <a:pPr marL="171450" indent="-171450">
              <a:buFont typeface="Arial" panose="020B0604020202020204" pitchFamily="34" charset="0"/>
              <a:buChar char="•"/>
            </a:pPr>
            <a:r>
              <a:rPr lang="nb-NO" sz="1200" b="1" dirty="0"/>
              <a:t>Ca. 1 av 3 har hatt </a:t>
            </a:r>
            <a:r>
              <a:rPr lang="nb-NO" sz="1200" b="1" dirty="0" smtClean="0"/>
              <a:t>psykiske plager</a:t>
            </a:r>
            <a:r>
              <a:rPr lang="nb-NO" sz="1200" b="1" dirty="0"/>
              <a:t>. </a:t>
            </a:r>
          </a:p>
          <a:p>
            <a:r>
              <a:rPr lang="nb-NO" sz="1000" b="1" dirty="0" smtClean="0"/>
              <a:t> </a:t>
            </a:r>
            <a:r>
              <a:rPr lang="nb-NO" sz="1000" b="1" dirty="0"/>
              <a:t>Her skiller vi oss ikke ut fra de andre, </a:t>
            </a:r>
            <a:r>
              <a:rPr lang="nb-NO" sz="1000" b="1" dirty="0" smtClean="0"/>
              <a:t/>
            </a:r>
            <a:br>
              <a:rPr lang="nb-NO" sz="1000" b="1" dirty="0" smtClean="0"/>
            </a:br>
            <a:r>
              <a:rPr lang="nb-NO" sz="1000" b="1" dirty="0" smtClean="0"/>
              <a:t>og </a:t>
            </a:r>
            <a:r>
              <a:rPr lang="nb-NO" sz="1000" b="1" dirty="0"/>
              <a:t>ligger likt med landet generelt. </a:t>
            </a:r>
          </a:p>
          <a:p>
            <a:pPr marL="171450" indent="-171450">
              <a:buFont typeface="Arial" panose="020B0604020202020204" pitchFamily="34" charset="0"/>
              <a:buChar char="•"/>
            </a:pPr>
            <a:endParaRPr lang="nb-NO" sz="1000" b="1" dirty="0"/>
          </a:p>
          <a:p>
            <a:pPr marL="171450" indent="-171450">
              <a:buFont typeface="Arial" panose="020B0604020202020204" pitchFamily="34" charset="0"/>
              <a:buChar char="•"/>
            </a:pPr>
            <a:endParaRPr lang="nb-NO" sz="1000" b="1" dirty="0"/>
          </a:p>
        </p:txBody>
      </p:sp>
      <p:pic>
        <p:nvPicPr>
          <p:cNvPr id="18" name="Picture Placeholder 17"/>
          <p:cNvPicPr>
            <a:picLocks noGrp="1" noChangeAspect="1"/>
          </p:cNvPicPr>
          <p:nvPr>
            <p:ph type="pic" sz="quarter" idx="17"/>
          </p:nvPr>
        </p:nvPicPr>
        <p:blipFill rotWithShape="1">
          <a:blip r:embed="rId4">
            <a:extLst>
              <a:ext uri="{28A0092B-C50C-407E-A947-70E740481C1C}">
                <a14:useLocalDpi xmlns:a14="http://schemas.microsoft.com/office/drawing/2010/main" val="0"/>
              </a:ext>
            </a:extLst>
          </a:blip>
          <a:srcRect l="28461" t="9732" r="22595" b="18073"/>
          <a:stretch/>
        </p:blipFill>
        <p:spPr>
          <a:xfrm>
            <a:off x="6790448" y="1150620"/>
            <a:ext cx="1782223" cy="1752600"/>
          </a:xfrm>
        </p:spPr>
      </p:pic>
      <p:pic>
        <p:nvPicPr>
          <p:cNvPr id="17" name="Picture Placeholder 16"/>
          <p:cNvPicPr>
            <a:picLocks noGrp="1" noChangeAspect="1"/>
          </p:cNvPicPr>
          <p:nvPr>
            <p:ph type="pic" sz="quarter" idx="18"/>
          </p:nvPr>
        </p:nvPicPr>
        <p:blipFill>
          <a:blip r:embed="rId5">
            <a:extLst>
              <a:ext uri="{28A0092B-C50C-407E-A947-70E740481C1C}">
                <a14:useLocalDpi xmlns:a14="http://schemas.microsoft.com/office/drawing/2010/main" val="0"/>
              </a:ext>
            </a:extLst>
          </a:blip>
          <a:stretch>
            <a:fillRect/>
          </a:stretch>
        </p:blipFill>
        <p:spPr>
          <a:xfrm>
            <a:off x="3137249" y="2973971"/>
            <a:ext cx="3564446" cy="1782223"/>
          </a:xfrm>
        </p:spPr>
      </p:pic>
      <p:sp>
        <p:nvSpPr>
          <p:cNvPr id="2" name="Text Placeholder 1"/>
          <p:cNvSpPr>
            <a:spLocks noGrp="1"/>
          </p:cNvSpPr>
          <p:nvPr>
            <p:ph type="body" sz="quarter" idx="19"/>
          </p:nvPr>
        </p:nvSpPr>
        <p:spPr/>
        <p:txBody>
          <a:bodyPr/>
          <a:lstStyle/>
          <a:p>
            <a:endParaRPr lang="nb-NO"/>
          </a:p>
        </p:txBody>
      </p:sp>
      <p:sp>
        <p:nvSpPr>
          <p:cNvPr id="21" name="Oval 20"/>
          <p:cNvSpPr/>
          <p:nvPr/>
        </p:nvSpPr>
        <p:spPr>
          <a:xfrm rot="415920">
            <a:off x="6840989" y="3100931"/>
            <a:ext cx="2192687" cy="14656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b="1" dirty="0" smtClean="0"/>
              <a:t>Studiebarometeret: BA er mer fornøyd med inkluderingen i faglig – og sosialt fellesskap på starten av programmet enn master.</a:t>
            </a:r>
            <a:endParaRPr lang="nb-NO" sz="900" b="1" dirty="0"/>
          </a:p>
        </p:txBody>
      </p:sp>
      <p:sp>
        <p:nvSpPr>
          <p:cNvPr id="13" name="Rectangle 12"/>
          <p:cNvSpPr/>
          <p:nvPr/>
        </p:nvSpPr>
        <p:spPr>
          <a:xfrm>
            <a:off x="514350" y="4756193"/>
            <a:ext cx="3035808" cy="26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800" dirty="0" smtClean="0">
                <a:solidFill>
                  <a:schemeClr val="tx1"/>
                </a:solidFill>
              </a:rPr>
              <a:t>Fra SHOT-undersøkelsen 2018</a:t>
            </a:r>
            <a:endParaRPr lang="nb-NO" sz="800" dirty="0">
              <a:solidFill>
                <a:schemeClr val="tx1"/>
              </a:solidFill>
            </a:endParaRPr>
          </a:p>
        </p:txBody>
      </p:sp>
    </p:spTree>
    <p:extLst>
      <p:ext uri="{BB962C8B-B14F-4D97-AF65-F5344CB8AC3E}">
        <p14:creationId xmlns:p14="http://schemas.microsoft.com/office/powerpoint/2010/main" val="326033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6FDBBEF-462C-406B-8627-EA265564F7DE}"/>
              </a:ext>
            </a:extLst>
          </p:cNvPr>
          <p:cNvSpPr>
            <a:spLocks noGrp="1"/>
          </p:cNvSpPr>
          <p:nvPr>
            <p:ph type="body" sz="quarter" idx="13"/>
          </p:nvPr>
        </p:nvSpPr>
        <p:spPr>
          <a:xfrm>
            <a:off x="1296162" y="1689104"/>
            <a:ext cx="1908000" cy="1908000"/>
          </a:xfrm>
        </p:spPr>
        <p:txBody>
          <a:bodyPr/>
          <a:lstStyle/>
          <a:p>
            <a:r>
              <a:rPr lang="nb-NO" dirty="0" smtClean="0"/>
              <a:t>Kandidat-undersøkelsen</a:t>
            </a:r>
          </a:p>
          <a:p>
            <a:r>
              <a:rPr lang="nb-NO" sz="1100" dirty="0" smtClean="0"/>
              <a:t>Hvert 4. år</a:t>
            </a:r>
            <a:br>
              <a:rPr lang="nb-NO" sz="1100" dirty="0" smtClean="0"/>
            </a:br>
            <a:r>
              <a:rPr lang="nb-NO" sz="1100" dirty="0" smtClean="0"/>
              <a:t>Ny i 2018</a:t>
            </a:r>
            <a:endParaRPr lang="nb-NO" sz="1100" dirty="0"/>
          </a:p>
        </p:txBody>
      </p:sp>
      <p:sp>
        <p:nvSpPr>
          <p:cNvPr id="2" name="Tittel 1">
            <a:extLst>
              <a:ext uri="{FF2B5EF4-FFF2-40B4-BE49-F238E27FC236}">
                <a16:creationId xmlns:a16="http://schemas.microsoft.com/office/drawing/2014/main" id="{C1052EDA-E776-4732-94DB-726567EFA97E}"/>
              </a:ext>
            </a:extLst>
          </p:cNvPr>
          <p:cNvSpPr>
            <a:spLocks noGrp="1"/>
          </p:cNvSpPr>
          <p:nvPr>
            <p:ph type="title"/>
          </p:nvPr>
        </p:nvSpPr>
        <p:spPr/>
        <p:txBody>
          <a:bodyPr/>
          <a:lstStyle/>
          <a:p>
            <a:r>
              <a:rPr lang="nb-NO" dirty="0" smtClean="0"/>
              <a:t>Målinger ved UiO</a:t>
            </a:r>
            <a:endParaRPr lang="nb-NO" dirty="0"/>
          </a:p>
        </p:txBody>
      </p:sp>
      <p:sp>
        <p:nvSpPr>
          <p:cNvPr id="4" name="Plassholder for tekst 3">
            <a:extLst>
              <a:ext uri="{FF2B5EF4-FFF2-40B4-BE49-F238E27FC236}">
                <a16:creationId xmlns:a16="http://schemas.microsoft.com/office/drawing/2014/main" id="{9FED081D-BCA1-4F0C-B4CF-11B4893AD25A}"/>
              </a:ext>
            </a:extLst>
          </p:cNvPr>
          <p:cNvSpPr>
            <a:spLocks noGrp="1"/>
          </p:cNvSpPr>
          <p:nvPr>
            <p:ph type="body" sz="quarter" idx="14"/>
          </p:nvPr>
        </p:nvSpPr>
        <p:spPr>
          <a:xfrm>
            <a:off x="3618000" y="1689104"/>
            <a:ext cx="1908000" cy="1908000"/>
          </a:xfrm>
        </p:spPr>
        <p:txBody>
          <a:bodyPr>
            <a:normAutofit/>
          </a:bodyPr>
          <a:lstStyle/>
          <a:p>
            <a:r>
              <a:rPr lang="nb-NO" dirty="0" smtClean="0"/>
              <a:t>SHOT-undersøkelsen</a:t>
            </a:r>
          </a:p>
          <a:p>
            <a:r>
              <a:rPr lang="nb-NO" sz="1000" dirty="0"/>
              <a:t>Studentenes </a:t>
            </a:r>
            <a:br>
              <a:rPr lang="nb-NO" sz="1000" dirty="0"/>
            </a:br>
            <a:r>
              <a:rPr lang="nb-NO" sz="1000" dirty="0"/>
              <a:t>helse- og </a:t>
            </a:r>
            <a:r>
              <a:rPr lang="nb-NO" sz="1000" dirty="0" smtClean="0"/>
              <a:t>trivselsundersøkelse</a:t>
            </a:r>
            <a:endParaRPr lang="nb-NO" sz="1000" dirty="0"/>
          </a:p>
        </p:txBody>
      </p:sp>
      <p:sp>
        <p:nvSpPr>
          <p:cNvPr id="5" name="Plassholder for tekst 4">
            <a:extLst>
              <a:ext uri="{FF2B5EF4-FFF2-40B4-BE49-F238E27FC236}">
                <a16:creationId xmlns:a16="http://schemas.microsoft.com/office/drawing/2014/main" id="{9ABD966B-C265-4834-9441-699E5D6645D0}"/>
              </a:ext>
            </a:extLst>
          </p:cNvPr>
          <p:cNvSpPr>
            <a:spLocks noGrp="1"/>
          </p:cNvSpPr>
          <p:nvPr>
            <p:ph type="body" sz="quarter" idx="15"/>
          </p:nvPr>
        </p:nvSpPr>
        <p:spPr>
          <a:xfrm>
            <a:off x="5939838" y="1689104"/>
            <a:ext cx="1908000" cy="1908000"/>
          </a:xfrm>
        </p:spPr>
        <p:txBody>
          <a:bodyPr/>
          <a:lstStyle/>
          <a:p>
            <a:r>
              <a:rPr lang="nb-NO" dirty="0" smtClean="0"/>
              <a:t>Studiebarometeret</a:t>
            </a:r>
          </a:p>
          <a:p>
            <a:r>
              <a:rPr lang="nb-NO" sz="1000" dirty="0" smtClean="0"/>
              <a:t>Hvert år. NOKUT </a:t>
            </a:r>
            <a:r>
              <a:rPr lang="nb-NO" sz="1000" dirty="0"/>
              <a:t>om </a:t>
            </a:r>
            <a:r>
              <a:rPr lang="nb-NO" sz="1000" dirty="0" smtClean="0"/>
              <a:t>studiekvalitet</a:t>
            </a:r>
            <a:endParaRPr lang="nb-NO" sz="1000" dirty="0"/>
          </a:p>
        </p:txBody>
      </p:sp>
      <p:sp>
        <p:nvSpPr>
          <p:cNvPr id="10" name="Oval 9"/>
          <p:cNvSpPr/>
          <p:nvPr/>
        </p:nvSpPr>
        <p:spPr>
          <a:xfrm>
            <a:off x="7424453" y="1432389"/>
            <a:ext cx="1536667" cy="9233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b="1" dirty="0" smtClean="0"/>
              <a:t>Sendes til BA-studentene på </a:t>
            </a:r>
            <a:r>
              <a:rPr lang="nb-NO" sz="900" b="1" dirty="0"/>
              <a:t>3. </a:t>
            </a:r>
            <a:r>
              <a:rPr lang="nb-NO" sz="900" b="1" dirty="0" smtClean="0"/>
              <a:t>semester og MA på 2. og 5. året.</a:t>
            </a:r>
            <a:endParaRPr lang="nb-NO" sz="900" b="1" dirty="0"/>
          </a:p>
        </p:txBody>
      </p:sp>
      <p:sp>
        <p:nvSpPr>
          <p:cNvPr id="11" name="Oval 10"/>
          <p:cNvSpPr/>
          <p:nvPr/>
        </p:nvSpPr>
        <p:spPr>
          <a:xfrm>
            <a:off x="7462898" y="2639019"/>
            <a:ext cx="1310770" cy="1214800"/>
          </a:xfrm>
          <a:prstGeom prst="ellipse">
            <a:avLst/>
          </a:prstGeom>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nb-NO" sz="900" b="1" dirty="0">
                <a:solidFill>
                  <a:schemeClr val="tx1"/>
                </a:solidFill>
              </a:rPr>
              <a:t>Antall </a:t>
            </a:r>
            <a:r>
              <a:rPr lang="nb-NO" sz="900" b="1" dirty="0" smtClean="0">
                <a:solidFill>
                  <a:schemeClr val="tx1"/>
                </a:solidFill>
              </a:rPr>
              <a:t>besvarelser 2018: 686</a:t>
            </a:r>
          </a:p>
          <a:p>
            <a:pPr algn="ctr"/>
            <a:endParaRPr lang="nb-NO" sz="900" b="1" dirty="0" smtClean="0">
              <a:solidFill>
                <a:schemeClr val="tx1"/>
              </a:solidFill>
            </a:endParaRPr>
          </a:p>
          <a:p>
            <a:pPr algn="ctr"/>
            <a:r>
              <a:rPr lang="nb-NO" sz="900" b="1" dirty="0" smtClean="0">
                <a:solidFill>
                  <a:schemeClr val="tx1"/>
                </a:solidFill>
              </a:rPr>
              <a:t>Svarprosent: 45%</a:t>
            </a:r>
            <a:endParaRPr lang="nb-NO" sz="900" b="1" dirty="0">
              <a:solidFill>
                <a:schemeClr val="tx1"/>
              </a:solidFill>
            </a:endParaRPr>
          </a:p>
        </p:txBody>
      </p:sp>
      <p:sp>
        <p:nvSpPr>
          <p:cNvPr id="7" name="Oval 6"/>
          <p:cNvSpPr/>
          <p:nvPr/>
        </p:nvSpPr>
        <p:spPr>
          <a:xfrm>
            <a:off x="5360339" y="3255918"/>
            <a:ext cx="1796365" cy="119580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b="1" dirty="0" smtClean="0"/>
              <a:t>Sendes til nesten alle norske </a:t>
            </a:r>
            <a:r>
              <a:rPr lang="nb-NO" sz="900" b="1" dirty="0"/>
              <a:t>institusjoner som har bachelor og/eller </a:t>
            </a:r>
            <a:r>
              <a:rPr lang="nb-NO" sz="900" b="1" dirty="0" smtClean="0"/>
              <a:t>master-programmer</a:t>
            </a:r>
            <a:r>
              <a:rPr lang="nb-NO" sz="900" b="1" dirty="0"/>
              <a:t>. </a:t>
            </a:r>
          </a:p>
        </p:txBody>
      </p:sp>
    </p:spTree>
    <p:extLst>
      <p:ext uri="{BB962C8B-B14F-4D97-AF65-F5344CB8AC3E}">
        <p14:creationId xmlns:p14="http://schemas.microsoft.com/office/powerpoint/2010/main" val="63613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pic>
        <p:nvPicPr>
          <p:cNvPr id="4" name="Content Placeholder 3"/>
          <p:cNvPicPr>
            <a:picLocks noGrp="1" noChangeAspect="1"/>
          </p:cNvPicPr>
          <p:nvPr>
            <p:ph idx="1"/>
          </p:nvPr>
        </p:nvPicPr>
        <p:blipFill>
          <a:blip r:embed="rId3"/>
          <a:stretch>
            <a:fillRect/>
          </a:stretch>
        </p:blipFill>
        <p:spPr>
          <a:xfrm>
            <a:off x="576072" y="227076"/>
            <a:ext cx="7736070" cy="4781677"/>
          </a:xfrm>
          <a:prstGeom prst="rect">
            <a:avLst/>
          </a:prstGeom>
        </p:spPr>
      </p:pic>
      <p:sp>
        <p:nvSpPr>
          <p:cNvPr id="5" name="Rectangle 4"/>
          <p:cNvSpPr/>
          <p:nvPr/>
        </p:nvSpPr>
        <p:spPr>
          <a:xfrm>
            <a:off x="267519" y="3450336"/>
            <a:ext cx="1866081" cy="94881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smtClean="0"/>
              <a:t>Generelt </a:t>
            </a:r>
            <a:r>
              <a:rPr lang="nb-NO" sz="1200" dirty="0"/>
              <a:t>gode tall for </a:t>
            </a:r>
            <a:r>
              <a:rPr lang="nb-NO" sz="1200" dirty="0" smtClean="0"/>
              <a:t>MN-sammenlignet </a:t>
            </a:r>
            <a:r>
              <a:rPr lang="nb-NO" sz="1200" dirty="0"/>
              <a:t>med UiO og </a:t>
            </a:r>
            <a:r>
              <a:rPr lang="nb-NO" sz="1200" dirty="0" smtClean="0"/>
              <a:t>landet.</a:t>
            </a:r>
            <a:endParaRPr lang="nb-NO" sz="1200" dirty="0"/>
          </a:p>
        </p:txBody>
      </p:sp>
      <p:sp>
        <p:nvSpPr>
          <p:cNvPr id="6" name="Rectangle 5"/>
          <p:cNvSpPr/>
          <p:nvPr/>
        </p:nvSpPr>
        <p:spPr>
          <a:xfrm>
            <a:off x="0" y="4704840"/>
            <a:ext cx="3035808" cy="26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dirty="0" smtClean="0">
                <a:solidFill>
                  <a:schemeClr val="tx1"/>
                </a:solidFill>
              </a:rPr>
              <a:t>Tabellen viser fakultetsrapport for MN.</a:t>
            </a:r>
            <a:endParaRPr lang="nb-NO" sz="800" dirty="0">
              <a:solidFill>
                <a:schemeClr val="tx1"/>
              </a:solidFill>
            </a:endParaRPr>
          </a:p>
        </p:txBody>
      </p:sp>
    </p:spTree>
    <p:extLst>
      <p:ext uri="{BB962C8B-B14F-4D97-AF65-F5344CB8AC3E}">
        <p14:creationId xmlns:p14="http://schemas.microsoft.com/office/powerpoint/2010/main" val="35903164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42900" y="822608"/>
            <a:ext cx="8336280" cy="4096864"/>
          </a:xfrm>
          <a:prstGeom prst="rect">
            <a:avLst/>
          </a:prstGeom>
        </p:spPr>
      </p:pic>
      <p:sp>
        <p:nvSpPr>
          <p:cNvPr id="2" name="Title 1"/>
          <p:cNvSpPr>
            <a:spLocks noGrp="1"/>
          </p:cNvSpPr>
          <p:nvPr>
            <p:ph type="title"/>
          </p:nvPr>
        </p:nvSpPr>
        <p:spPr/>
        <p:txBody>
          <a:bodyPr/>
          <a:lstStyle/>
          <a:p>
            <a:r>
              <a:rPr lang="nb-NO" dirty="0" smtClean="0"/>
              <a:t>Vurdering av utdanning underveis i studiene</a:t>
            </a:r>
            <a:endParaRPr lang="nb-NO" dirty="0"/>
          </a:p>
        </p:txBody>
      </p:sp>
      <p:sp>
        <p:nvSpPr>
          <p:cNvPr id="5" name="Oval 4"/>
          <p:cNvSpPr/>
          <p:nvPr/>
        </p:nvSpPr>
        <p:spPr>
          <a:xfrm>
            <a:off x="7975092" y="4160520"/>
            <a:ext cx="425196" cy="32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p:cNvSpPr/>
          <p:nvPr/>
        </p:nvSpPr>
        <p:spPr>
          <a:xfrm>
            <a:off x="0" y="4704840"/>
            <a:ext cx="3035808" cy="26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dirty="0" smtClean="0">
                <a:solidFill>
                  <a:schemeClr val="tx1"/>
                </a:solidFill>
              </a:rPr>
              <a:t>Tabellen viser fakultetsrapport for MN.</a:t>
            </a:r>
            <a:endParaRPr lang="nb-NO" sz="800" dirty="0">
              <a:solidFill>
                <a:schemeClr val="tx1"/>
              </a:solidFill>
            </a:endParaRPr>
          </a:p>
        </p:txBody>
      </p:sp>
    </p:spTree>
    <p:extLst>
      <p:ext uri="{BB962C8B-B14F-4D97-AF65-F5344CB8AC3E}">
        <p14:creationId xmlns:p14="http://schemas.microsoft.com/office/powerpoint/2010/main" val="24774746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nb-NO" sz="1800" dirty="0"/>
              <a:t>Vurdering av egen </a:t>
            </a:r>
            <a:r>
              <a:rPr lang="nb-NO" sz="1800" dirty="0" smtClean="0"/>
              <a:t>utdanning etter avlagt grad fra MN (BA, MA og PHD) </a:t>
            </a:r>
            <a:endParaRPr lang="nb-NO" sz="1300" dirty="0"/>
          </a:p>
        </p:txBody>
      </p:sp>
      <p:pic>
        <p:nvPicPr>
          <p:cNvPr id="6" name="Picture 5"/>
          <p:cNvPicPr>
            <a:picLocks noChangeAspect="1"/>
          </p:cNvPicPr>
          <p:nvPr/>
        </p:nvPicPr>
        <p:blipFill rotWithShape="1">
          <a:blip r:embed="rId2"/>
          <a:srcRect t="6155" b="41816"/>
          <a:stretch/>
        </p:blipFill>
        <p:spPr>
          <a:xfrm>
            <a:off x="401590" y="1026068"/>
            <a:ext cx="8547206" cy="1322564"/>
          </a:xfrm>
          <a:prstGeom prst="rect">
            <a:avLst/>
          </a:prstGeom>
        </p:spPr>
      </p:pic>
      <p:sp>
        <p:nvSpPr>
          <p:cNvPr id="7" name="Rectangle 6"/>
          <p:cNvSpPr/>
          <p:nvPr/>
        </p:nvSpPr>
        <p:spPr>
          <a:xfrm>
            <a:off x="5922005" y="1060903"/>
            <a:ext cx="2412648" cy="276999"/>
          </a:xfrm>
          <a:prstGeom prst="rect">
            <a:avLst/>
          </a:prstGeom>
        </p:spPr>
        <p:txBody>
          <a:bodyPr wrap="none">
            <a:spAutoFit/>
          </a:bodyPr>
          <a:lstStyle/>
          <a:p>
            <a:r>
              <a:rPr lang="nb-NO" sz="1200" b="1" dirty="0" smtClean="0">
                <a:solidFill>
                  <a:schemeClr val="bg1"/>
                </a:solidFill>
              </a:rPr>
              <a:t>Tall </a:t>
            </a:r>
            <a:r>
              <a:rPr lang="nb-NO" sz="1200" b="1" dirty="0">
                <a:solidFill>
                  <a:schemeClr val="bg1"/>
                </a:solidFill>
              </a:rPr>
              <a:t>fra 2018, MN fakultetsnivå </a:t>
            </a:r>
          </a:p>
        </p:txBody>
      </p:sp>
      <p:pic>
        <p:nvPicPr>
          <p:cNvPr id="8" name="Picture 7"/>
          <p:cNvPicPr/>
          <p:nvPr/>
        </p:nvPicPr>
        <p:blipFill rotWithShape="1">
          <a:blip r:embed="rId2"/>
          <a:srcRect l="35723" t="23371" r="3834" b="42171"/>
          <a:stretch/>
        </p:blipFill>
        <p:spPr bwMode="auto">
          <a:xfrm>
            <a:off x="3460045" y="1451564"/>
            <a:ext cx="5337719" cy="904508"/>
          </a:xfrm>
          <a:prstGeom prst="rect">
            <a:avLst/>
          </a:prstGeom>
          <a:ln>
            <a:noFill/>
          </a:ln>
          <a:extLst>
            <a:ext uri="{53640926-AAD7-44D8-BBD7-CCE9431645EC}">
              <a14:shadowObscured xmlns:a14="http://schemas.microsoft.com/office/drawing/2010/main"/>
            </a:ext>
          </a:extLst>
        </p:spPr>
      </p:pic>
      <p:sp>
        <p:nvSpPr>
          <p:cNvPr id="9" name="Rectangle 8"/>
          <p:cNvSpPr/>
          <p:nvPr/>
        </p:nvSpPr>
        <p:spPr>
          <a:xfrm>
            <a:off x="757085" y="2829099"/>
            <a:ext cx="2702960" cy="7603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b="1" dirty="0" smtClean="0"/>
              <a:t>4,2</a:t>
            </a:r>
            <a:endParaRPr lang="nb-NO" sz="2800" b="1" dirty="0"/>
          </a:p>
        </p:txBody>
      </p:sp>
      <p:sp>
        <p:nvSpPr>
          <p:cNvPr id="10" name="Rectangle 9"/>
          <p:cNvSpPr/>
          <p:nvPr/>
        </p:nvSpPr>
        <p:spPr>
          <a:xfrm>
            <a:off x="3818347" y="2781568"/>
            <a:ext cx="4979417" cy="2346796"/>
          </a:xfrm>
          <a:prstGeom prst="rect">
            <a:avLst/>
          </a:prstGeom>
        </p:spPr>
        <p:txBody>
          <a:bodyPr wrap="square">
            <a:spAutoFit/>
          </a:bodyPr>
          <a:lstStyle/>
          <a:p>
            <a:r>
              <a:rPr lang="nb-NO" sz="1400" b="1" dirty="0" smtClean="0"/>
              <a:t>Alt </a:t>
            </a:r>
            <a:r>
              <a:rPr lang="nb-NO" sz="1400" b="1" dirty="0"/>
              <a:t>i alt hvor fornøyd/misfornøyd er du med det faglige utbyttet av utdanningen du har tatt på UiO</a:t>
            </a:r>
            <a:r>
              <a:rPr lang="nb-NO" sz="1400" b="1" dirty="0" smtClean="0"/>
              <a:t>?</a:t>
            </a:r>
            <a:br>
              <a:rPr lang="nb-NO" sz="1400" b="1" dirty="0" smtClean="0"/>
            </a:br>
            <a:endParaRPr lang="nb-NO" sz="1050" b="1" dirty="0"/>
          </a:p>
          <a:p>
            <a:pPr marL="285750" indent="-285750">
              <a:buFont typeface="Arial" panose="020B0604020202020204" pitchFamily="34" charset="0"/>
              <a:buChar char="•"/>
            </a:pPr>
            <a:r>
              <a:rPr lang="nb-NO" dirty="0" smtClean="0"/>
              <a:t>På en skala </a:t>
            </a:r>
            <a:r>
              <a:rPr lang="nb-NO" dirty="0"/>
              <a:t>fra 1- 5, svarer MN-kandidatene i snitt </a:t>
            </a:r>
            <a:r>
              <a:rPr lang="nb-NO" dirty="0" smtClean="0"/>
              <a:t>4,2.</a:t>
            </a:r>
            <a:br>
              <a:rPr lang="nb-NO" dirty="0" smtClean="0"/>
            </a:br>
            <a:endParaRPr lang="nb-NO" dirty="0" smtClean="0"/>
          </a:p>
          <a:p>
            <a:pPr marL="285750" indent="-285750">
              <a:buFont typeface="Arial" panose="020B0604020202020204" pitchFamily="34" charset="0"/>
              <a:buChar char="•"/>
            </a:pPr>
            <a:r>
              <a:rPr lang="nb-NO" dirty="0"/>
              <a:t>Våre kandidater er tilfredse med det faglige utbytte på utdanningen og ligger på snittet med </a:t>
            </a:r>
            <a:r>
              <a:rPr lang="nb-NO" dirty="0" smtClean="0"/>
              <a:t>UiO.</a:t>
            </a:r>
          </a:p>
          <a:p>
            <a:endParaRPr lang="nb-NO" dirty="0" smtClean="0"/>
          </a:p>
          <a:p>
            <a:pPr marL="285750" indent="-285750">
              <a:buFont typeface="Arial" panose="020B0604020202020204" pitchFamily="34" charset="0"/>
              <a:buChar char="•"/>
            </a:pPr>
            <a:r>
              <a:rPr lang="nb-NO" dirty="0" smtClean="0"/>
              <a:t>Bachelor har tilfredshet på 4,1</a:t>
            </a:r>
            <a:r>
              <a:rPr lang="nb-NO" dirty="0"/>
              <a:t>. (UiO-snitt: 3,9). </a:t>
            </a:r>
          </a:p>
          <a:p>
            <a:endParaRPr lang="nb-NO" dirty="0" smtClean="0"/>
          </a:p>
          <a:p>
            <a:endParaRPr lang="nb-NO" dirty="0"/>
          </a:p>
        </p:txBody>
      </p:sp>
      <p:sp>
        <p:nvSpPr>
          <p:cNvPr id="11" name="Rectangle 10"/>
          <p:cNvSpPr/>
          <p:nvPr/>
        </p:nvSpPr>
        <p:spPr>
          <a:xfrm>
            <a:off x="576072" y="682324"/>
            <a:ext cx="3499104" cy="357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050" b="1" dirty="0" smtClean="0">
                <a:solidFill>
                  <a:schemeClr val="tx1"/>
                </a:solidFill>
              </a:rPr>
              <a:t>Tabellen er fra Kandidatundersøkelsen 2018</a:t>
            </a:r>
            <a:endParaRPr lang="nb-NO" sz="1050" b="1" dirty="0">
              <a:solidFill>
                <a:schemeClr val="tx1"/>
              </a:solidFill>
            </a:endParaRPr>
          </a:p>
        </p:txBody>
      </p:sp>
    </p:spTree>
    <p:extLst>
      <p:ext uri="{BB962C8B-B14F-4D97-AF65-F5344CB8AC3E}">
        <p14:creationId xmlns:p14="http://schemas.microsoft.com/office/powerpoint/2010/main" val="338708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6FDBBEF-462C-406B-8627-EA265564F7DE}"/>
              </a:ext>
            </a:extLst>
          </p:cNvPr>
          <p:cNvSpPr>
            <a:spLocks noGrp="1"/>
          </p:cNvSpPr>
          <p:nvPr>
            <p:ph type="body" sz="quarter" idx="13"/>
          </p:nvPr>
        </p:nvSpPr>
        <p:spPr>
          <a:xfrm>
            <a:off x="1296162" y="1689104"/>
            <a:ext cx="1908000" cy="1908000"/>
          </a:xfrm>
        </p:spPr>
        <p:txBody>
          <a:bodyPr/>
          <a:lstStyle/>
          <a:p>
            <a:r>
              <a:rPr lang="nb-NO" dirty="0" smtClean="0"/>
              <a:t>Kandidat-undersøkelsen</a:t>
            </a:r>
          </a:p>
          <a:p>
            <a:r>
              <a:rPr lang="nb-NO" sz="1100" dirty="0" smtClean="0"/>
              <a:t>Hvert 4. år</a:t>
            </a:r>
            <a:br>
              <a:rPr lang="nb-NO" sz="1100" dirty="0" smtClean="0"/>
            </a:br>
            <a:r>
              <a:rPr lang="nb-NO" sz="1100" dirty="0" smtClean="0"/>
              <a:t>Ny i 2018</a:t>
            </a:r>
            <a:endParaRPr lang="nb-NO" sz="1100" dirty="0"/>
          </a:p>
        </p:txBody>
      </p:sp>
      <p:sp>
        <p:nvSpPr>
          <p:cNvPr id="14" name="Oval 13"/>
          <p:cNvSpPr/>
          <p:nvPr/>
        </p:nvSpPr>
        <p:spPr>
          <a:xfrm>
            <a:off x="205610" y="2855507"/>
            <a:ext cx="1543954" cy="1280217"/>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nb-NO" sz="800" b="1" dirty="0">
                <a:solidFill>
                  <a:schemeClr val="tx1"/>
                </a:solidFill>
              </a:rPr>
              <a:t>Uteksaminerte kandidater, fullført bachelor-, master- eller doktorgrad fra 2014 til våren 2018.</a:t>
            </a:r>
          </a:p>
        </p:txBody>
      </p:sp>
      <p:sp>
        <p:nvSpPr>
          <p:cNvPr id="2" name="Tittel 1">
            <a:extLst>
              <a:ext uri="{FF2B5EF4-FFF2-40B4-BE49-F238E27FC236}">
                <a16:creationId xmlns:a16="http://schemas.microsoft.com/office/drawing/2014/main" id="{C1052EDA-E776-4732-94DB-726567EFA97E}"/>
              </a:ext>
            </a:extLst>
          </p:cNvPr>
          <p:cNvSpPr>
            <a:spLocks noGrp="1"/>
          </p:cNvSpPr>
          <p:nvPr>
            <p:ph type="title"/>
          </p:nvPr>
        </p:nvSpPr>
        <p:spPr/>
        <p:txBody>
          <a:bodyPr/>
          <a:lstStyle/>
          <a:p>
            <a:r>
              <a:rPr lang="nb-NO" dirty="0" smtClean="0"/>
              <a:t>Målinger ved UiO</a:t>
            </a:r>
            <a:endParaRPr lang="nb-NO" dirty="0"/>
          </a:p>
        </p:txBody>
      </p:sp>
      <p:sp>
        <p:nvSpPr>
          <p:cNvPr id="4" name="Plassholder for tekst 3">
            <a:extLst>
              <a:ext uri="{FF2B5EF4-FFF2-40B4-BE49-F238E27FC236}">
                <a16:creationId xmlns:a16="http://schemas.microsoft.com/office/drawing/2014/main" id="{9FED081D-BCA1-4F0C-B4CF-11B4893AD25A}"/>
              </a:ext>
            </a:extLst>
          </p:cNvPr>
          <p:cNvSpPr>
            <a:spLocks noGrp="1"/>
          </p:cNvSpPr>
          <p:nvPr>
            <p:ph type="body" sz="quarter" idx="14"/>
          </p:nvPr>
        </p:nvSpPr>
        <p:spPr>
          <a:xfrm>
            <a:off x="3618000" y="1689104"/>
            <a:ext cx="1908000" cy="1908000"/>
          </a:xfrm>
        </p:spPr>
        <p:txBody>
          <a:bodyPr>
            <a:normAutofit/>
          </a:bodyPr>
          <a:lstStyle/>
          <a:p>
            <a:r>
              <a:rPr lang="nb-NO" dirty="0" smtClean="0"/>
              <a:t>SHOT-undersøkelsen</a:t>
            </a:r>
          </a:p>
          <a:p>
            <a:r>
              <a:rPr lang="nb-NO" sz="1000" dirty="0"/>
              <a:t>Studentenes </a:t>
            </a:r>
            <a:br>
              <a:rPr lang="nb-NO" sz="1000" dirty="0"/>
            </a:br>
            <a:r>
              <a:rPr lang="nb-NO" sz="1000" dirty="0"/>
              <a:t>helse- og </a:t>
            </a:r>
            <a:r>
              <a:rPr lang="nb-NO" sz="1000" dirty="0" smtClean="0"/>
              <a:t>trivselsundersøkelse</a:t>
            </a:r>
            <a:endParaRPr lang="nb-NO" sz="1000" dirty="0"/>
          </a:p>
        </p:txBody>
      </p:sp>
      <p:sp>
        <p:nvSpPr>
          <p:cNvPr id="5" name="Plassholder for tekst 4">
            <a:extLst>
              <a:ext uri="{FF2B5EF4-FFF2-40B4-BE49-F238E27FC236}">
                <a16:creationId xmlns:a16="http://schemas.microsoft.com/office/drawing/2014/main" id="{9ABD966B-C265-4834-9441-699E5D6645D0}"/>
              </a:ext>
            </a:extLst>
          </p:cNvPr>
          <p:cNvSpPr>
            <a:spLocks noGrp="1"/>
          </p:cNvSpPr>
          <p:nvPr>
            <p:ph type="body" sz="quarter" idx="15"/>
          </p:nvPr>
        </p:nvSpPr>
        <p:spPr>
          <a:xfrm>
            <a:off x="5939838" y="1689104"/>
            <a:ext cx="1908000" cy="1908000"/>
          </a:xfrm>
        </p:spPr>
        <p:txBody>
          <a:bodyPr/>
          <a:lstStyle/>
          <a:p>
            <a:r>
              <a:rPr lang="nb-NO" dirty="0" smtClean="0"/>
              <a:t>Studiebarometeret</a:t>
            </a:r>
          </a:p>
          <a:p>
            <a:r>
              <a:rPr lang="nb-NO" sz="1000" dirty="0" smtClean="0"/>
              <a:t>Hvert år. NOKUT </a:t>
            </a:r>
            <a:r>
              <a:rPr lang="nb-NO" sz="1000" dirty="0"/>
              <a:t>om </a:t>
            </a:r>
            <a:r>
              <a:rPr lang="nb-NO" sz="1000" dirty="0" smtClean="0"/>
              <a:t>studiekvalitet</a:t>
            </a:r>
            <a:endParaRPr lang="nb-NO" sz="1000" dirty="0"/>
          </a:p>
        </p:txBody>
      </p:sp>
      <p:sp>
        <p:nvSpPr>
          <p:cNvPr id="13" name="Oval 12"/>
          <p:cNvSpPr/>
          <p:nvPr/>
        </p:nvSpPr>
        <p:spPr>
          <a:xfrm>
            <a:off x="415421" y="743380"/>
            <a:ext cx="1669115" cy="1396122"/>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nb-NO" sz="800" b="1" dirty="0">
                <a:solidFill>
                  <a:schemeClr val="tx1"/>
                </a:solidFill>
              </a:rPr>
              <a:t>Hvordan opplever våre kandidater møtet med arbeidslivet? </a:t>
            </a:r>
            <a:endParaRPr lang="nb-NO" sz="800" b="1" dirty="0" smtClean="0">
              <a:solidFill>
                <a:schemeClr val="tx1"/>
              </a:solidFill>
            </a:endParaRPr>
          </a:p>
          <a:p>
            <a:pPr algn="ctr"/>
            <a:endParaRPr lang="nb-NO" sz="800" b="1" dirty="0">
              <a:solidFill>
                <a:schemeClr val="tx1"/>
              </a:solidFill>
            </a:endParaRPr>
          </a:p>
          <a:p>
            <a:pPr algn="ctr"/>
            <a:r>
              <a:rPr lang="nb-NO" sz="800" b="1" dirty="0" smtClean="0">
                <a:solidFill>
                  <a:schemeClr val="tx1"/>
                </a:solidFill>
              </a:rPr>
              <a:t>Hvordan </a:t>
            </a:r>
            <a:r>
              <a:rPr lang="nb-NO" sz="800" b="1" dirty="0">
                <a:solidFill>
                  <a:schemeClr val="tx1"/>
                </a:solidFill>
              </a:rPr>
              <a:t>vurderer de utdanningen sin?</a:t>
            </a:r>
          </a:p>
        </p:txBody>
      </p:sp>
      <p:sp>
        <p:nvSpPr>
          <p:cNvPr id="15" name="Oval 14"/>
          <p:cNvSpPr/>
          <p:nvPr/>
        </p:nvSpPr>
        <p:spPr>
          <a:xfrm>
            <a:off x="2872910" y="1525996"/>
            <a:ext cx="1249416" cy="9737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dirty="0"/>
              <a:t>UiO: </a:t>
            </a:r>
            <a:r>
              <a:rPr lang="nb-NO" sz="800" b="1" dirty="0" smtClean="0"/>
              <a:t>6253 </a:t>
            </a:r>
            <a:r>
              <a:rPr lang="nb-NO" sz="800" b="1" dirty="0"/>
              <a:t>svar </a:t>
            </a:r>
            <a:r>
              <a:rPr lang="nb-NO" sz="800" b="1" dirty="0" smtClean="0"/>
              <a:t/>
            </a:r>
            <a:br>
              <a:rPr lang="nb-NO" sz="800" b="1" dirty="0" smtClean="0"/>
            </a:br>
            <a:r>
              <a:rPr lang="nb-NO" sz="800" b="1" dirty="0" smtClean="0"/>
              <a:t>= </a:t>
            </a:r>
            <a:r>
              <a:rPr lang="nb-NO" sz="800" b="1" dirty="0"/>
              <a:t>38 </a:t>
            </a:r>
            <a:r>
              <a:rPr lang="nb-NO" sz="800" b="1" dirty="0" smtClean="0"/>
              <a:t>%</a:t>
            </a:r>
          </a:p>
          <a:p>
            <a:pPr algn="ctr"/>
            <a:r>
              <a:rPr lang="nb-NO" sz="800" b="1" dirty="0" smtClean="0"/>
              <a:t>MN</a:t>
            </a:r>
            <a:r>
              <a:rPr lang="nb-NO" sz="800" b="1" dirty="0"/>
              <a:t>: </a:t>
            </a:r>
            <a:r>
              <a:rPr lang="nb-NO" sz="800" b="1" dirty="0" smtClean="0"/>
              <a:t>1067 </a:t>
            </a:r>
            <a:r>
              <a:rPr lang="nb-NO" sz="800" b="1" dirty="0"/>
              <a:t>svar </a:t>
            </a:r>
            <a:r>
              <a:rPr lang="nb-NO" sz="800" b="1" dirty="0" smtClean="0"/>
              <a:t/>
            </a:r>
            <a:br>
              <a:rPr lang="nb-NO" sz="800" b="1" dirty="0" smtClean="0"/>
            </a:br>
            <a:r>
              <a:rPr lang="nb-NO" sz="800" b="1" dirty="0" smtClean="0"/>
              <a:t>= </a:t>
            </a:r>
            <a:r>
              <a:rPr lang="nb-NO" sz="800" b="1" dirty="0"/>
              <a:t>36</a:t>
            </a:r>
            <a:r>
              <a:rPr lang="nb-NO" sz="800" b="1" dirty="0" smtClean="0"/>
              <a:t>%</a:t>
            </a:r>
            <a:endParaRPr lang="nb-NO" sz="800" b="1" dirty="0"/>
          </a:p>
        </p:txBody>
      </p:sp>
      <p:sp>
        <p:nvSpPr>
          <p:cNvPr id="16" name="Oval 15"/>
          <p:cNvSpPr/>
          <p:nvPr/>
        </p:nvSpPr>
        <p:spPr>
          <a:xfrm>
            <a:off x="2366674" y="3200386"/>
            <a:ext cx="1904427" cy="1333787"/>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nb-NO" sz="800" b="1">
                <a:solidFill>
                  <a:schemeClr val="tx1"/>
                </a:solidFill>
              </a:rPr>
              <a:t>Flest masterkandidater som har svart.</a:t>
            </a:r>
          </a:p>
          <a:p>
            <a:pPr algn="ctr"/>
            <a:r>
              <a:rPr lang="nb-NO" sz="800" b="1">
                <a:solidFill>
                  <a:schemeClr val="tx1"/>
                </a:solidFill>
              </a:rPr>
              <a:t>Studenter ved Institutt for informatikk utgjør ca. 1/4 av MN-rapporten: </a:t>
            </a:r>
            <a:endParaRPr lang="nb-NO" sz="800" b="1" dirty="0">
              <a:solidFill>
                <a:schemeClr val="tx1"/>
              </a:solidFill>
            </a:endParaRPr>
          </a:p>
        </p:txBody>
      </p:sp>
    </p:spTree>
    <p:extLst>
      <p:ext uri="{BB962C8B-B14F-4D97-AF65-F5344CB8AC3E}">
        <p14:creationId xmlns:p14="http://schemas.microsoft.com/office/powerpoint/2010/main" val="98486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5"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smtClean="0"/>
              <a:t>Det går stort sett bra med UiOs kandidater!</a:t>
            </a:r>
            <a:endParaRPr lang="nb-NO" dirty="0"/>
          </a:p>
        </p:txBody>
      </p:sp>
      <p:sp>
        <p:nvSpPr>
          <p:cNvPr id="3" name="Content Placeholder 2"/>
          <p:cNvSpPr>
            <a:spLocks noGrp="1"/>
          </p:cNvSpPr>
          <p:nvPr>
            <p:ph idx="1"/>
          </p:nvPr>
        </p:nvSpPr>
        <p:spPr>
          <a:xfrm>
            <a:off x="893405" y="1122941"/>
            <a:ext cx="7920990" cy="689081"/>
          </a:xfrm>
        </p:spPr>
        <p:txBody>
          <a:bodyPr>
            <a:normAutofit/>
          </a:bodyPr>
          <a:lstStyle/>
          <a:p>
            <a:r>
              <a:rPr lang="nb-NO" sz="1200" b="1" dirty="0" smtClean="0"/>
              <a:t>Generelle trekk ved UiO: </a:t>
            </a:r>
            <a:r>
              <a:rPr lang="nb-NO" sz="1200" dirty="0">
                <a:latin typeface="Arial" charset="0"/>
                <a:ea typeface="ヒラギノ角ゴ Pro W3" charset="-128"/>
                <a:cs typeface="ヒラギノ角ゴ Pro W3" charset="-128"/>
              </a:rPr>
              <a:t>Kandidatene fra UiO har hatt en positiv utvikling når det gjelder andelen yrkesaktive, samtidig som andelen sysselsatte i Norge generelt har hatt en nedgang. </a:t>
            </a:r>
            <a:r>
              <a:rPr lang="nb-NO" sz="1200" dirty="0" smtClean="0">
                <a:latin typeface="Arial" charset="0"/>
                <a:ea typeface="ヒラギノ角ゴ Pro W3" charset="-128"/>
                <a:cs typeface="ヒラギノ角ゴ Pro W3" charset="-128"/>
              </a:rPr>
              <a:t>Dette </a:t>
            </a:r>
            <a:r>
              <a:rPr lang="nb-NO" sz="1200" dirty="0">
                <a:latin typeface="Arial" charset="0"/>
                <a:ea typeface="ヒラギノ角ゴ Pro W3" charset="-128"/>
                <a:cs typeface="ヒラギノ角ゴ Pro W3" charset="-128"/>
              </a:rPr>
              <a:t>indikerer at UiOs kandidater i stor grad er etterspurt i </a:t>
            </a:r>
            <a:r>
              <a:rPr lang="nb-NO" sz="1200" dirty="0" smtClean="0">
                <a:latin typeface="Arial" charset="0"/>
                <a:ea typeface="ヒラギノ角ゴ Pro W3" charset="-128"/>
                <a:cs typeface="ヒラギノ角ゴ Pro W3" charset="-128"/>
              </a:rPr>
              <a:t>arbeidsmarkedet. </a:t>
            </a:r>
            <a:r>
              <a:rPr lang="nb-NO" sz="1200" dirty="0" smtClean="0"/>
              <a:t>	</a:t>
            </a:r>
          </a:p>
        </p:txBody>
      </p:sp>
      <p:sp>
        <p:nvSpPr>
          <p:cNvPr id="4" name="Date Placeholder 3"/>
          <p:cNvSpPr>
            <a:spLocks noGrp="1"/>
          </p:cNvSpPr>
          <p:nvPr>
            <p:ph type="dt" sz="half" idx="10"/>
          </p:nvPr>
        </p:nvSpPr>
        <p:spPr/>
        <p:txBody>
          <a:bodyPr/>
          <a:lstStyle/>
          <a:p>
            <a:pPr>
              <a:defRPr/>
            </a:pPr>
            <a:fld id="{C30E862B-79CF-F94D-B10C-D9E36ADC4C08}" type="datetime1">
              <a:rPr lang="nb-NO" smtClean="0"/>
              <a:pPr>
                <a:defRPr/>
              </a:pPr>
              <a:t>08.07.2019</a:t>
            </a:fld>
            <a:endParaRPr lang="nb-NO" dirty="0"/>
          </a:p>
        </p:txBody>
      </p:sp>
      <p:sp>
        <p:nvSpPr>
          <p:cNvPr id="7" name="Content Placeholder 6"/>
          <p:cNvSpPr>
            <a:spLocks noGrp="1"/>
          </p:cNvSpPr>
          <p:nvPr>
            <p:ph sz="quarter" idx="4294967295"/>
          </p:nvPr>
        </p:nvSpPr>
        <p:spPr>
          <a:xfrm>
            <a:off x="1037408" y="1964034"/>
            <a:ext cx="7212564" cy="2356506"/>
          </a:xfrm>
        </p:spPr>
        <p:txBody>
          <a:bodyPr>
            <a:noAutofit/>
          </a:bodyPr>
          <a:lstStyle/>
          <a:p>
            <a:pPr marL="171450" indent="-171450">
              <a:buFont typeface="Arial" panose="020B0604020202020204" pitchFamily="34" charset="0"/>
              <a:buChar char="•"/>
            </a:pPr>
            <a:r>
              <a:rPr lang="nb-NO" sz="1100" dirty="0"/>
              <a:t>Lang utdanning lønner seg både hva gjelder lønn, relevans, sysselsettingsgrad og hvordan man opplever jobbsøking. </a:t>
            </a:r>
          </a:p>
          <a:p>
            <a:pPr marL="171450" lvl="0" indent="-171450">
              <a:buFont typeface="Arial" panose="020B0604020202020204" pitchFamily="34" charset="0"/>
              <a:buChar char="•"/>
            </a:pPr>
            <a:r>
              <a:rPr lang="nb-NO" sz="1100" dirty="0"/>
              <a:t>UiOs kandidater får jobb og tjener godt. </a:t>
            </a:r>
            <a:endParaRPr lang="nb-NO" sz="1100" dirty="0" smtClean="0"/>
          </a:p>
          <a:p>
            <a:pPr marL="171450" indent="-171450">
              <a:buFont typeface="Arial" panose="020B0604020202020204" pitchFamily="34" charset="0"/>
              <a:buChar char="•"/>
            </a:pPr>
            <a:r>
              <a:rPr lang="nb-NO" sz="1100" dirty="0"/>
              <a:t>Flere enn tidligere er yrkesaktive </a:t>
            </a:r>
            <a:r>
              <a:rPr lang="nb-NO" sz="1100" dirty="0" smtClean="0"/>
              <a:t>og flere er </a:t>
            </a:r>
            <a:r>
              <a:rPr lang="nb-NO" sz="1100" dirty="0"/>
              <a:t>i fast stilling. </a:t>
            </a:r>
            <a:endParaRPr lang="nb-NO" sz="1100" dirty="0" smtClean="0"/>
          </a:p>
          <a:p>
            <a:pPr marL="171450" indent="-171450">
              <a:buFont typeface="Arial" panose="020B0604020202020204" pitchFamily="34" charset="0"/>
              <a:buChar char="•"/>
            </a:pPr>
            <a:r>
              <a:rPr lang="nb-NO" sz="1100" dirty="0" smtClean="0"/>
              <a:t>En </a:t>
            </a:r>
            <a:r>
              <a:rPr lang="nb-NO" sz="1100" dirty="0"/>
              <a:t>større andel enn tidligere (71%) opplever at de har en relevant utdanning i forhold til arbeidsoppgavene</a:t>
            </a:r>
            <a:r>
              <a:rPr lang="nb-NO" sz="1100" dirty="0" smtClean="0"/>
              <a:t>.</a:t>
            </a:r>
          </a:p>
          <a:p>
            <a:pPr marL="171450" indent="-171450">
              <a:buFont typeface="Arial" panose="020B0604020202020204" pitchFamily="34" charset="0"/>
              <a:buChar char="•"/>
            </a:pPr>
            <a:r>
              <a:rPr lang="nb-NO" sz="1100" dirty="0"/>
              <a:t>73% bruker i stor/ svært stor grad kompetanse og ferdigheter fra utdanningen sin i jobb</a:t>
            </a:r>
            <a:r>
              <a:rPr lang="nb-NO" sz="1100" dirty="0" smtClean="0"/>
              <a:t>. (</a:t>
            </a:r>
            <a:r>
              <a:rPr lang="nb-NO" sz="1100" dirty="0"/>
              <a:t>MN: 69%) </a:t>
            </a:r>
          </a:p>
          <a:p>
            <a:pPr marL="171450" lvl="0" indent="-171450">
              <a:buFont typeface="Arial" panose="020B0604020202020204" pitchFamily="34" charset="0"/>
              <a:buChar char="•"/>
            </a:pPr>
            <a:r>
              <a:rPr lang="nb-NO" sz="1100" dirty="0" smtClean="0"/>
              <a:t>De </a:t>
            </a:r>
            <a:r>
              <a:rPr lang="nb-NO" sz="1100" dirty="0"/>
              <a:t>fleste er godt fornøyde med det faglige utbyttet de har fått og opplever at UiO er en attraktiv utdanningsinstitusjon sammenlignet med andre universitet og høyskoler i Norge</a:t>
            </a:r>
            <a:r>
              <a:rPr lang="nb-NO" sz="1100" dirty="0" smtClean="0"/>
              <a:t>. </a:t>
            </a:r>
            <a:endParaRPr lang="nb-NO" sz="1100" dirty="0"/>
          </a:p>
        </p:txBody>
      </p:sp>
    </p:spTree>
    <p:extLst>
      <p:ext uri="{BB962C8B-B14F-4D97-AF65-F5344CB8AC3E}">
        <p14:creationId xmlns:p14="http://schemas.microsoft.com/office/powerpoint/2010/main" val="85405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53846" y="-232200"/>
            <a:ext cx="4025540" cy="5931157"/>
          </a:xfrm>
        </p:spPr>
      </p:pic>
      <p:sp>
        <p:nvSpPr>
          <p:cNvPr id="2" name="Title 1"/>
          <p:cNvSpPr>
            <a:spLocks noGrp="1"/>
          </p:cNvSpPr>
          <p:nvPr>
            <p:ph type="title"/>
          </p:nvPr>
        </p:nvSpPr>
        <p:spPr>
          <a:xfrm>
            <a:off x="702195" y="254139"/>
            <a:ext cx="7922703" cy="360045"/>
          </a:xfrm>
        </p:spPr>
        <p:txBody>
          <a:bodyPr/>
          <a:lstStyle/>
          <a:p>
            <a:r>
              <a:rPr lang="nb-NO" dirty="0" smtClean="0"/>
              <a:t>I jobb etter studiene?</a:t>
            </a:r>
            <a:endParaRPr lang="nb-NO" dirty="0"/>
          </a:p>
        </p:txBody>
      </p:sp>
      <p:sp>
        <p:nvSpPr>
          <p:cNvPr id="4" name="Rounded Rectangular Callout 3"/>
          <p:cNvSpPr/>
          <p:nvPr/>
        </p:nvSpPr>
        <p:spPr>
          <a:xfrm>
            <a:off x="7079321" y="2733378"/>
            <a:ext cx="1901165" cy="1586374"/>
          </a:xfrm>
          <a:prstGeom prst="wedgeRoundRectCallout">
            <a:avLst>
              <a:gd name="adj1" fmla="val -32237"/>
              <a:gd name="adj2" fmla="val -71681"/>
              <a:gd name="adj3" fmla="val 16667"/>
            </a:avLst>
          </a:prstGeom>
          <a:ln>
            <a:noFill/>
          </a:ln>
        </p:spPr>
        <p:style>
          <a:lnRef idx="3">
            <a:schemeClr val="lt1"/>
          </a:lnRef>
          <a:fillRef idx="1">
            <a:schemeClr val="accent3"/>
          </a:fillRef>
          <a:effectRef idx="1">
            <a:schemeClr val="accent3"/>
          </a:effectRef>
          <a:fontRef idx="minor">
            <a:schemeClr val="lt1"/>
          </a:fontRef>
        </p:style>
        <p:txBody>
          <a:bodyPr rtlCol="0" anchor="ctr"/>
          <a:lstStyle/>
          <a:p>
            <a:r>
              <a:rPr lang="nb-NO" sz="1100" b="1" dirty="0" smtClean="0"/>
              <a:t>FØRSTE JOBB</a:t>
            </a:r>
          </a:p>
          <a:p>
            <a:r>
              <a:rPr lang="nb-NO" sz="1100" dirty="0" smtClean="0"/>
              <a:t>Jeg, og 78</a:t>
            </a:r>
            <a:r>
              <a:rPr lang="nb-NO" sz="1100" dirty="0"/>
              <a:t>% av </a:t>
            </a:r>
            <a:r>
              <a:rPr lang="nb-NO" sz="1100" dirty="0" smtClean="0"/>
              <a:t>de andre MN-kandidatene var </a:t>
            </a:r>
            <a:r>
              <a:rPr lang="nb-NO" sz="1100" dirty="0"/>
              <a:t>i jobb </a:t>
            </a:r>
            <a:r>
              <a:rPr lang="nb-NO" sz="1100" dirty="0" smtClean="0"/>
              <a:t>innen </a:t>
            </a:r>
            <a:r>
              <a:rPr lang="nb-NO" sz="1100" dirty="0"/>
              <a:t>3 måneder etter fullført utdanning. </a:t>
            </a:r>
            <a:r>
              <a:rPr lang="nb-NO" sz="1000" dirty="0" smtClean="0"/>
              <a:t>(Det inkluderer </a:t>
            </a:r>
            <a:r>
              <a:rPr lang="nb-NO" sz="1000" dirty="0"/>
              <a:t>jobb vi fortsatte i etter studiene</a:t>
            </a:r>
            <a:r>
              <a:rPr lang="nb-NO" sz="1000" dirty="0" smtClean="0"/>
              <a:t>). </a:t>
            </a:r>
            <a:endParaRPr lang="nb-NO" sz="1000" dirty="0"/>
          </a:p>
        </p:txBody>
      </p:sp>
      <p:sp>
        <p:nvSpPr>
          <p:cNvPr id="6" name="Rounded Rectangular Callout 5"/>
          <p:cNvSpPr/>
          <p:nvPr/>
        </p:nvSpPr>
        <p:spPr>
          <a:xfrm>
            <a:off x="7325709" y="506823"/>
            <a:ext cx="1654777" cy="1584735"/>
          </a:xfrm>
          <a:prstGeom prst="wedgeRoundRectCallout">
            <a:avLst>
              <a:gd name="adj1" fmla="val -65514"/>
              <a:gd name="adj2" fmla="val -470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nb-NO" sz="1100" b="1" dirty="0" smtClean="0"/>
              <a:t/>
            </a:r>
            <a:br>
              <a:rPr lang="nb-NO" sz="1100" b="1" dirty="0" smtClean="0"/>
            </a:br>
            <a:r>
              <a:rPr lang="nb-NO" sz="1100" b="1" dirty="0" smtClean="0"/>
              <a:t>YRKESAKTIVE</a:t>
            </a:r>
          </a:p>
          <a:p>
            <a:r>
              <a:rPr lang="nb-NO" sz="1100" dirty="0" smtClean="0"/>
              <a:t>Jeg og </a:t>
            </a:r>
            <a:r>
              <a:rPr lang="nb-NO" sz="1100" b="1" dirty="0" smtClean="0"/>
              <a:t>86%</a:t>
            </a:r>
            <a:r>
              <a:rPr lang="nb-NO" sz="1100" dirty="0" smtClean="0"/>
              <a:t> </a:t>
            </a:r>
            <a:r>
              <a:rPr lang="nb-NO" sz="1100" dirty="0"/>
              <a:t>av </a:t>
            </a:r>
            <a:r>
              <a:rPr lang="nb-NO" sz="1100" dirty="0" smtClean="0"/>
              <a:t>de andre fra MN er yrkesaktive. </a:t>
            </a:r>
            <a:endParaRPr lang="nb-NO" sz="1100" dirty="0"/>
          </a:p>
          <a:p>
            <a:endParaRPr lang="nb-NO" sz="1100" b="1" dirty="0" smtClean="0"/>
          </a:p>
          <a:p>
            <a:r>
              <a:rPr lang="nb-NO" sz="1100" b="1" dirty="0" smtClean="0"/>
              <a:t>94</a:t>
            </a:r>
            <a:r>
              <a:rPr lang="nb-NO" sz="1100" b="1" dirty="0"/>
              <a:t>% </a:t>
            </a:r>
            <a:r>
              <a:rPr lang="nb-NO" sz="1100" dirty="0"/>
              <a:t>av oss jobber heltid i en stilling</a:t>
            </a:r>
          </a:p>
          <a:p>
            <a:endParaRPr lang="nb-NO" sz="1100" dirty="0" smtClean="0"/>
          </a:p>
        </p:txBody>
      </p:sp>
      <p:sp>
        <p:nvSpPr>
          <p:cNvPr id="9" name="Rectangle 8"/>
          <p:cNvSpPr/>
          <p:nvPr/>
        </p:nvSpPr>
        <p:spPr>
          <a:xfrm>
            <a:off x="588501" y="849152"/>
            <a:ext cx="4917153" cy="3785652"/>
          </a:xfrm>
          <a:prstGeom prst="rect">
            <a:avLst/>
          </a:prstGeom>
        </p:spPr>
        <p:txBody>
          <a:bodyPr wrap="square">
            <a:spAutoFit/>
          </a:bodyPr>
          <a:lstStyle/>
          <a:p>
            <a:r>
              <a:rPr lang="nb-NO" sz="1200" b="1" u="sng" dirty="0" smtClean="0"/>
              <a:t>MN-fakultetet: </a:t>
            </a:r>
            <a:br>
              <a:rPr lang="nb-NO" sz="1200" b="1" u="sng" dirty="0" smtClean="0"/>
            </a:br>
            <a:endParaRPr lang="nb-NO" sz="1200" b="1" u="sng" dirty="0"/>
          </a:p>
          <a:p>
            <a:pPr marL="171450" indent="-171450">
              <a:buFont typeface="Arial" panose="020B0604020202020204" pitchFamily="34" charset="0"/>
              <a:buChar char="•"/>
            </a:pPr>
            <a:r>
              <a:rPr lang="nb-NO" sz="1200" dirty="0"/>
              <a:t>MN er fakultetet som har </a:t>
            </a:r>
            <a:r>
              <a:rPr lang="nb-NO" sz="1200" b="1" dirty="0"/>
              <a:t>størst andel i fast stilling på UiO (81%)</a:t>
            </a:r>
            <a:r>
              <a:rPr lang="nb-NO" sz="1200" dirty="0"/>
              <a:t>. </a:t>
            </a:r>
            <a:r>
              <a:rPr lang="nb-NO" sz="1200" dirty="0" smtClean="0"/>
              <a:t/>
            </a:r>
            <a:br>
              <a:rPr lang="nb-NO" sz="1200" dirty="0" smtClean="0"/>
            </a:br>
            <a:r>
              <a:rPr lang="nb-NO" sz="1200" dirty="0"/>
              <a:t>Ø</a:t>
            </a:r>
            <a:r>
              <a:rPr lang="nb-NO" sz="1200" dirty="0" smtClean="0"/>
              <a:t>kt </a:t>
            </a:r>
            <a:r>
              <a:rPr lang="nb-NO" sz="1200" dirty="0"/>
              <a:t>med 7% siden 2014</a:t>
            </a:r>
            <a:r>
              <a:rPr lang="nb-NO" sz="1200" dirty="0" smtClean="0"/>
              <a:t>.</a:t>
            </a:r>
            <a:br>
              <a:rPr lang="nb-NO" sz="1200" dirty="0" smtClean="0"/>
            </a:br>
            <a:endParaRPr lang="nb-NO" sz="1200" dirty="0"/>
          </a:p>
          <a:p>
            <a:pPr marL="171450" indent="-171450">
              <a:buFont typeface="Arial" panose="020B0604020202020204" pitchFamily="34" charset="0"/>
              <a:buChar char="•"/>
            </a:pPr>
            <a:r>
              <a:rPr lang="nb-NO" sz="1200" dirty="0" smtClean="0"/>
              <a:t>Vi har </a:t>
            </a:r>
            <a:r>
              <a:rPr lang="nb-NO" sz="1200" b="1" dirty="0" smtClean="0"/>
              <a:t>størst </a:t>
            </a:r>
            <a:r>
              <a:rPr lang="nb-NO" sz="1200" b="1" dirty="0"/>
              <a:t>andel av yrkesaktive med bachelorgrad </a:t>
            </a:r>
            <a:r>
              <a:rPr lang="nb-NO" sz="1200" dirty="0"/>
              <a:t>på UiO, </a:t>
            </a:r>
            <a:r>
              <a:rPr lang="nb-NO" sz="1200" dirty="0" smtClean="0"/>
              <a:t/>
            </a:r>
            <a:br>
              <a:rPr lang="nb-NO" sz="1200" dirty="0" smtClean="0"/>
            </a:br>
            <a:r>
              <a:rPr lang="nb-NO" sz="1200" dirty="0" smtClean="0"/>
              <a:t>med </a:t>
            </a:r>
            <a:r>
              <a:rPr lang="nb-NO" sz="1200" dirty="0"/>
              <a:t>76%. </a:t>
            </a:r>
            <a:r>
              <a:rPr lang="nb-NO" sz="1200" dirty="0" smtClean="0"/>
              <a:t>Økt </a:t>
            </a:r>
            <a:r>
              <a:rPr lang="nb-NO" sz="1200" dirty="0"/>
              <a:t>fra </a:t>
            </a:r>
            <a:r>
              <a:rPr lang="nb-NO" sz="1200" dirty="0" smtClean="0"/>
              <a:t>61% </a:t>
            </a:r>
            <a:r>
              <a:rPr lang="nb-NO" sz="1200" dirty="0"/>
              <a:t>i </a:t>
            </a:r>
            <a:r>
              <a:rPr lang="nb-NO" sz="1200" dirty="0" smtClean="0"/>
              <a:t>2014.</a:t>
            </a:r>
            <a:br>
              <a:rPr lang="nb-NO" sz="1200" dirty="0" smtClean="0"/>
            </a:br>
            <a:endParaRPr lang="nb-NO" sz="1200" dirty="0"/>
          </a:p>
          <a:p>
            <a:pPr marL="171450" indent="-171450">
              <a:buFont typeface="Arial" panose="020B0604020202020204" pitchFamily="34" charset="0"/>
              <a:buChar char="•"/>
            </a:pPr>
            <a:r>
              <a:rPr lang="nb-NO" sz="1200" dirty="0"/>
              <a:t>En </a:t>
            </a:r>
            <a:r>
              <a:rPr lang="nb-NO" sz="1200" b="1" dirty="0"/>
              <a:t>doktorgrad sikrer stabil høy yrkesdeltagelse</a:t>
            </a:r>
            <a:r>
              <a:rPr lang="nb-NO" sz="1200" dirty="0"/>
              <a:t>. 98% er i jobb </a:t>
            </a:r>
            <a:br>
              <a:rPr lang="nb-NO" sz="1200" dirty="0"/>
            </a:br>
            <a:r>
              <a:rPr lang="nb-NO" sz="1200" dirty="0" smtClean="0"/>
              <a:t>– </a:t>
            </a:r>
            <a:r>
              <a:rPr lang="nb-NO" sz="1200" dirty="0"/>
              <a:t>av disse 95% i full stilling. </a:t>
            </a:r>
            <a:r>
              <a:rPr lang="nb-NO" sz="1200" dirty="0" smtClean="0"/>
              <a:t/>
            </a:r>
            <a:br>
              <a:rPr lang="nb-NO" sz="1200" dirty="0" smtClean="0"/>
            </a:br>
            <a:endParaRPr lang="nb-NO" sz="1200" dirty="0" smtClean="0"/>
          </a:p>
          <a:p>
            <a:pPr marL="171450" indent="-171450">
              <a:buFont typeface="Arial" panose="020B0604020202020204" pitchFamily="34" charset="0"/>
              <a:buChar char="•"/>
            </a:pPr>
            <a:r>
              <a:rPr lang="nb-NO" sz="1200" dirty="0" smtClean="0"/>
              <a:t>PHD: 1 </a:t>
            </a:r>
            <a:r>
              <a:rPr lang="nb-NO" sz="1200" dirty="0"/>
              <a:t>av 4 forsetter i postdoktor/åremålsstilling. </a:t>
            </a:r>
            <a:r>
              <a:rPr lang="nb-NO" sz="1200" dirty="0" smtClean="0"/>
              <a:t>Dette </a:t>
            </a:r>
            <a:r>
              <a:rPr lang="nb-NO" sz="1200" dirty="0"/>
              <a:t>gir utslag på en noe høy </a:t>
            </a:r>
            <a:r>
              <a:rPr lang="nb-NO" sz="1200" dirty="0" smtClean="0"/>
              <a:t>midlertidighet. Kun </a:t>
            </a:r>
            <a:r>
              <a:rPr lang="nb-NO" sz="1200" dirty="0"/>
              <a:t>66% har fast </a:t>
            </a:r>
            <a:r>
              <a:rPr lang="nb-NO" sz="1200" dirty="0" smtClean="0"/>
              <a:t>jobb. </a:t>
            </a:r>
            <a:br>
              <a:rPr lang="nb-NO" sz="1200" dirty="0" smtClean="0"/>
            </a:br>
            <a:r>
              <a:rPr lang="nb-NO" sz="1200" dirty="0" smtClean="0"/>
              <a:t> </a:t>
            </a:r>
            <a:endParaRPr lang="nb-NO" sz="1200" dirty="0"/>
          </a:p>
          <a:p>
            <a:r>
              <a:rPr lang="nb-NO" sz="1200" b="1" u="sng" dirty="0"/>
              <a:t>UiO generelt: </a:t>
            </a:r>
            <a:r>
              <a:rPr lang="nb-NO" sz="1200" b="1" u="sng" dirty="0" smtClean="0"/>
              <a:t/>
            </a:r>
            <a:br>
              <a:rPr lang="nb-NO" sz="1200" b="1" u="sng" dirty="0" smtClean="0"/>
            </a:br>
            <a:endParaRPr lang="nb-NO" sz="1200" b="1" u="sng" dirty="0"/>
          </a:p>
          <a:p>
            <a:pPr marL="285750" indent="-285750">
              <a:buFont typeface="Arial" panose="020B0604020202020204" pitchFamily="34" charset="0"/>
              <a:buChar char="•"/>
            </a:pPr>
            <a:r>
              <a:rPr lang="nb-NO" sz="1200" dirty="0"/>
              <a:t>Yrkesaktive: </a:t>
            </a:r>
            <a:r>
              <a:rPr lang="nb-NO" sz="1200" b="1" dirty="0"/>
              <a:t>84% </a:t>
            </a:r>
          </a:p>
          <a:p>
            <a:pPr marL="285750" indent="-285750">
              <a:buFont typeface="Arial" panose="020B0604020202020204" pitchFamily="34" charset="0"/>
              <a:buChar char="•"/>
            </a:pPr>
            <a:r>
              <a:rPr lang="nb-NO" sz="1200" dirty="0"/>
              <a:t>Jobber heltid i en stilling: </a:t>
            </a:r>
            <a:r>
              <a:rPr lang="nb-NO" sz="1200" b="1" dirty="0"/>
              <a:t>89% </a:t>
            </a:r>
          </a:p>
          <a:p>
            <a:pPr marL="285750" indent="-285750">
              <a:buFont typeface="Arial" panose="020B0604020202020204" pitchFamily="34" charset="0"/>
              <a:buChar char="•"/>
            </a:pPr>
            <a:r>
              <a:rPr lang="nb-NO" sz="1200" dirty="0"/>
              <a:t>Fast stilling: </a:t>
            </a:r>
            <a:r>
              <a:rPr lang="nb-NO" sz="1200" b="1" dirty="0"/>
              <a:t>72% </a:t>
            </a:r>
            <a:r>
              <a:rPr lang="nb-NO" sz="1200" dirty="0"/>
              <a:t>(+8%)</a:t>
            </a:r>
          </a:p>
          <a:p>
            <a:endParaRPr lang="nb-NO" sz="1200" dirty="0"/>
          </a:p>
        </p:txBody>
      </p:sp>
      <p:sp>
        <p:nvSpPr>
          <p:cNvPr id="3" name="Rounded Rectangular Callout 2"/>
          <p:cNvSpPr/>
          <p:nvPr/>
        </p:nvSpPr>
        <p:spPr>
          <a:xfrm>
            <a:off x="4753846" y="3482340"/>
            <a:ext cx="1761254" cy="988060"/>
          </a:xfrm>
          <a:prstGeom prst="wedgeRoundRectCallout">
            <a:avLst>
              <a:gd name="adj1" fmla="val 39737"/>
              <a:gd name="adj2" fmla="val -73082"/>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1000" b="1" dirty="0" smtClean="0"/>
              <a:t>Jeg tjener </a:t>
            </a:r>
            <a:r>
              <a:rPr lang="nb-NO" sz="1000" b="1" dirty="0" smtClean="0">
                <a:solidFill>
                  <a:schemeClr val="tx1"/>
                </a:solidFill>
              </a:rPr>
              <a:t>gjennomsnittslønnen på </a:t>
            </a:r>
          </a:p>
          <a:p>
            <a:pPr algn="ctr"/>
            <a:r>
              <a:rPr lang="nb-NO" sz="1000" b="1" dirty="0" smtClean="0">
                <a:solidFill>
                  <a:schemeClr val="tx1"/>
                </a:solidFill>
              </a:rPr>
              <a:t>561 </a:t>
            </a:r>
            <a:r>
              <a:rPr lang="nb-NO" sz="1000" b="1" dirty="0">
                <a:solidFill>
                  <a:schemeClr val="tx1"/>
                </a:solidFill>
              </a:rPr>
              <a:t>000 </a:t>
            </a:r>
            <a:r>
              <a:rPr lang="nb-NO" sz="1000" b="1" dirty="0" smtClean="0">
                <a:solidFill>
                  <a:schemeClr val="tx1"/>
                </a:solidFill>
              </a:rPr>
              <a:t>kr. </a:t>
            </a:r>
          </a:p>
          <a:p>
            <a:pPr algn="ctr"/>
            <a:r>
              <a:rPr lang="nb-NO" sz="1000" b="1" dirty="0" smtClean="0"/>
              <a:t>1 av 3 har en </a:t>
            </a:r>
            <a:r>
              <a:rPr lang="nb-NO" sz="1000" b="1" dirty="0"/>
              <a:t>årslønn på over 600 000 kroner.</a:t>
            </a:r>
          </a:p>
        </p:txBody>
      </p:sp>
    </p:spTree>
    <p:extLst>
      <p:ext uri="{BB962C8B-B14F-4D97-AF65-F5344CB8AC3E}">
        <p14:creationId xmlns:p14="http://schemas.microsoft.com/office/powerpoint/2010/main" val="301671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Sektor og jobbsøkerprosess</a:t>
            </a:r>
            <a:endParaRPr lang="nb-NO" dirty="0"/>
          </a:p>
        </p:txBody>
      </p:sp>
      <p:sp>
        <p:nvSpPr>
          <p:cNvPr id="3" name="Content Placeholder 2"/>
          <p:cNvSpPr>
            <a:spLocks noGrp="1"/>
          </p:cNvSpPr>
          <p:nvPr>
            <p:ph idx="1"/>
          </p:nvPr>
        </p:nvSpPr>
        <p:spPr>
          <a:xfrm>
            <a:off x="576072" y="1440181"/>
            <a:ext cx="8252618" cy="3457640"/>
          </a:xfrm>
        </p:spPr>
        <p:txBody>
          <a:bodyPr>
            <a:normAutofit/>
          </a:bodyPr>
          <a:lstStyle/>
          <a:p>
            <a:pPr marL="0" lvl="0" indent="0">
              <a:buNone/>
            </a:pPr>
            <a:r>
              <a:rPr lang="nb-NO" b="1" dirty="0"/>
              <a:t>Privat og offentlig </a:t>
            </a:r>
            <a:r>
              <a:rPr lang="nb-NO" b="1" dirty="0" smtClean="0"/>
              <a:t>sektor </a:t>
            </a:r>
          </a:p>
          <a:p>
            <a:r>
              <a:rPr lang="nb-NO" dirty="0" smtClean="0"/>
              <a:t>MN </a:t>
            </a:r>
            <a:r>
              <a:rPr lang="nb-NO" dirty="0"/>
              <a:t>er fakultetet med </a:t>
            </a:r>
            <a:r>
              <a:rPr lang="nb-NO" b="1" dirty="0"/>
              <a:t>høyest andel i privat </a:t>
            </a:r>
            <a:r>
              <a:rPr lang="nb-NO" b="1" dirty="0" smtClean="0"/>
              <a:t>sektor</a:t>
            </a:r>
            <a:r>
              <a:rPr lang="nb-NO" dirty="0" smtClean="0"/>
              <a:t>, hvor 64</a:t>
            </a:r>
            <a:r>
              <a:rPr lang="nb-NO" dirty="0"/>
              <a:t>% </a:t>
            </a:r>
            <a:r>
              <a:rPr lang="nb-NO" dirty="0" smtClean="0"/>
              <a:t>jobber i privat </a:t>
            </a:r>
            <a:r>
              <a:rPr lang="nb-NO" dirty="0"/>
              <a:t>og 35% </a:t>
            </a:r>
            <a:r>
              <a:rPr lang="nb-NO" dirty="0" smtClean="0"/>
              <a:t>i offentlig</a:t>
            </a:r>
            <a:r>
              <a:rPr lang="nb-NO" dirty="0"/>
              <a:t> </a:t>
            </a:r>
            <a:r>
              <a:rPr lang="nb-NO" dirty="0" smtClean="0"/>
              <a:t>sektor. Andelen har økt fra sist undersøkelse. </a:t>
            </a:r>
            <a:r>
              <a:rPr lang="nb-NO" dirty="0"/>
              <a:t>F</a:t>
            </a:r>
            <a:r>
              <a:rPr lang="nb-NO" dirty="0" smtClean="0"/>
              <a:t>lere </a:t>
            </a:r>
            <a:r>
              <a:rPr lang="nb-NO" dirty="0" err="1"/>
              <a:t>Ifi</a:t>
            </a:r>
            <a:r>
              <a:rPr lang="nb-NO" dirty="0"/>
              <a:t>-kandidater hadde sin første jobb i privat sektor. </a:t>
            </a:r>
            <a:endParaRPr lang="nb-NO" dirty="0" smtClean="0"/>
          </a:p>
          <a:p>
            <a:pPr marL="0" indent="0">
              <a:buNone/>
            </a:pPr>
            <a:endParaRPr lang="nb-NO" dirty="0"/>
          </a:p>
          <a:p>
            <a:pPr marL="0" lvl="0" indent="0">
              <a:buNone/>
            </a:pPr>
            <a:r>
              <a:rPr lang="nb-NO" b="1" dirty="0" smtClean="0"/>
              <a:t>Søkeprosess</a:t>
            </a:r>
            <a:endParaRPr lang="nb-NO" dirty="0" smtClean="0"/>
          </a:p>
          <a:p>
            <a:pPr lvl="0"/>
            <a:r>
              <a:rPr lang="nb-NO" dirty="0" smtClean="0"/>
              <a:t>MN-kandidatene </a:t>
            </a:r>
            <a:r>
              <a:rPr lang="nb-NO" dirty="0"/>
              <a:t>søker færre jobber før de får sin første jobb enn UiO-snittet. </a:t>
            </a:r>
            <a:endParaRPr lang="nb-NO" dirty="0" smtClean="0"/>
          </a:p>
          <a:p>
            <a:r>
              <a:rPr lang="nb-NO" dirty="0"/>
              <a:t>58% får jobb etter 1-5 søknader, hvor 50% på UiO. </a:t>
            </a:r>
          </a:p>
          <a:p>
            <a:pPr marL="0" lvl="0" indent="0">
              <a:buNone/>
            </a:pPr>
            <a:r>
              <a:rPr lang="nb-NO" dirty="0"/>
              <a:t/>
            </a:r>
            <a:br>
              <a:rPr lang="nb-NO" dirty="0"/>
            </a:br>
            <a:endParaRPr lang="nb-NO" dirty="0"/>
          </a:p>
        </p:txBody>
      </p:sp>
    </p:spTree>
    <p:extLst>
      <p:ext uri="{BB962C8B-B14F-4D97-AF65-F5344CB8AC3E}">
        <p14:creationId xmlns:p14="http://schemas.microsoft.com/office/powerpoint/2010/main" val="3811629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43825" y="1193265"/>
            <a:ext cx="6562060" cy="2369880"/>
          </a:xfrm>
        </p:spPr>
        <p:txBody>
          <a:bodyPr/>
          <a:lstStyle/>
          <a:p>
            <a:r>
              <a:rPr lang="nb-NO" dirty="0" smtClean="0"/>
              <a:t>Hva slags kunnskap har utdanningen gitt? </a:t>
            </a:r>
            <a:br>
              <a:rPr lang="nb-NO" dirty="0" smtClean="0"/>
            </a:br>
            <a:r>
              <a:rPr lang="nb-NO" sz="2400" dirty="0" smtClean="0"/>
              <a:t>Hva fikk de mest bruk for i arbeidslivet? </a:t>
            </a:r>
            <a:br>
              <a:rPr lang="nb-NO" sz="2400" dirty="0" smtClean="0"/>
            </a:br>
            <a:r>
              <a:rPr lang="nb-NO" sz="2400" dirty="0" smtClean="0"/>
              <a:t>Hva var bra? </a:t>
            </a:r>
            <a:br>
              <a:rPr lang="nb-NO" sz="2400" dirty="0" smtClean="0"/>
            </a:br>
            <a:r>
              <a:rPr lang="nb-NO" sz="2400" dirty="0" smtClean="0"/>
              <a:t>Hva savnet de? </a:t>
            </a:r>
            <a:endParaRPr lang="nb-NO" dirty="0"/>
          </a:p>
        </p:txBody>
      </p:sp>
    </p:spTree>
    <p:extLst>
      <p:ext uri="{BB962C8B-B14F-4D97-AF65-F5344CB8AC3E}">
        <p14:creationId xmlns:p14="http://schemas.microsoft.com/office/powerpoint/2010/main" val="33539247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nb-NO"/>
          </a:p>
        </p:txBody>
      </p:sp>
      <p:sp>
        <p:nvSpPr>
          <p:cNvPr id="9" name="Content Placeholder 8"/>
          <p:cNvSpPr>
            <a:spLocks noGrp="1"/>
          </p:cNvSpPr>
          <p:nvPr>
            <p:ph idx="1"/>
          </p:nvPr>
        </p:nvSpPr>
        <p:spPr/>
        <p:txBody>
          <a:bodyPr/>
          <a:lstStyle/>
          <a:p>
            <a:endParaRPr lang="nb-NO"/>
          </a:p>
        </p:txBody>
      </p:sp>
      <p:pic>
        <p:nvPicPr>
          <p:cNvPr id="4" name="Picture 3"/>
          <p:cNvPicPr>
            <a:picLocks noChangeAspect="1"/>
          </p:cNvPicPr>
          <p:nvPr/>
        </p:nvPicPr>
        <p:blipFill>
          <a:blip r:embed="rId2"/>
          <a:stretch>
            <a:fillRect/>
          </a:stretch>
        </p:blipFill>
        <p:spPr>
          <a:xfrm>
            <a:off x="573579" y="268363"/>
            <a:ext cx="8348057" cy="4608362"/>
          </a:xfrm>
          <a:prstGeom prst="rect">
            <a:avLst/>
          </a:prstGeom>
        </p:spPr>
      </p:pic>
      <p:sp>
        <p:nvSpPr>
          <p:cNvPr id="5" name="TextBox 4"/>
          <p:cNvSpPr txBox="1"/>
          <p:nvPr/>
        </p:nvSpPr>
        <p:spPr>
          <a:xfrm>
            <a:off x="4426528" y="4691533"/>
            <a:ext cx="3651962" cy="248209"/>
          </a:xfrm>
          <a:prstGeom prst="rect">
            <a:avLst/>
          </a:prstGeom>
          <a:noFill/>
        </p:spPr>
        <p:txBody>
          <a:bodyPr wrap="none" rtlCol="0">
            <a:spAutoFit/>
          </a:bodyPr>
          <a:lstStyle/>
          <a:p>
            <a:r>
              <a:rPr lang="nb-NO" sz="1013" dirty="0"/>
              <a:t>Hentet fra presentasjon til Morten Aase Løver, LOS/AF/SKS</a:t>
            </a:r>
          </a:p>
        </p:txBody>
      </p:sp>
    </p:spTree>
    <p:extLst>
      <p:ext uri="{BB962C8B-B14F-4D97-AF65-F5344CB8AC3E}">
        <p14:creationId xmlns:p14="http://schemas.microsoft.com/office/powerpoint/2010/main" val="23400582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b-NO" sz="1800" dirty="0"/>
              <a:t>Vurdering av egen </a:t>
            </a:r>
            <a:r>
              <a:rPr lang="nb-NO" sz="1800" dirty="0" smtClean="0"/>
              <a:t>utdanning</a:t>
            </a:r>
            <a:br>
              <a:rPr lang="nb-NO" sz="1800" dirty="0" smtClean="0"/>
            </a:br>
            <a:r>
              <a:rPr lang="nb-NO" sz="1400" dirty="0" smtClean="0"/>
              <a:t>Hva slags </a:t>
            </a:r>
            <a:r>
              <a:rPr lang="nb-NO" sz="1400" dirty="0"/>
              <a:t>ferdigheter og </a:t>
            </a:r>
            <a:r>
              <a:rPr lang="nb-NO" sz="1400" dirty="0" smtClean="0"/>
              <a:t>kompetanse svarer kandidatene at utdanningen har gitt dem? </a:t>
            </a:r>
            <a:endParaRPr lang="nb-NO" sz="1400" dirty="0"/>
          </a:p>
        </p:txBody>
      </p:sp>
      <p:pic>
        <p:nvPicPr>
          <p:cNvPr id="4" name="Content Placeholder 3"/>
          <p:cNvPicPr>
            <a:picLocks noGrp="1" noChangeAspect="1"/>
          </p:cNvPicPr>
          <p:nvPr>
            <p:ph idx="1"/>
          </p:nvPr>
        </p:nvPicPr>
        <p:blipFill rotWithShape="1">
          <a:blip r:embed="rId3"/>
          <a:srcRect t="4139"/>
          <a:stretch/>
        </p:blipFill>
        <p:spPr>
          <a:xfrm>
            <a:off x="1241742" y="999159"/>
            <a:ext cx="6591362" cy="2981195"/>
          </a:xfrm>
          <a:prstGeom prst="rect">
            <a:avLst/>
          </a:prstGeom>
        </p:spPr>
      </p:pic>
      <p:sp>
        <p:nvSpPr>
          <p:cNvPr id="5" name="Oval 4"/>
          <p:cNvSpPr/>
          <p:nvPr/>
        </p:nvSpPr>
        <p:spPr bwMode="auto">
          <a:xfrm>
            <a:off x="6889177" y="1700303"/>
            <a:ext cx="324136" cy="259309"/>
          </a:xfrm>
          <a:prstGeom prst="ellipse">
            <a:avLst/>
          </a:prstGeom>
          <a:noFill/>
          <a:ln w="28575" cap="flat" cmpd="sng" algn="ctr">
            <a:solidFill>
              <a:srgbClr val="FF0000"/>
            </a:solidFill>
            <a:prstDash val="solid"/>
            <a:round/>
            <a:headEnd type="none" w="med" len="med"/>
            <a:tailEnd type="none" w="med" len="med"/>
          </a:ln>
          <a:effectLst/>
        </p:spPr>
        <p:txBody>
          <a:bodyPr vert="horz" wrap="square" lIns="82321" tIns="41161" rIns="82321" bIns="41161" numCol="1" rtlCol="0" anchor="t" anchorCtr="0" compatLnSpc="1">
            <a:prstTxWarp prst="textNoShape">
              <a:avLst/>
            </a:prstTxWarp>
          </a:bodyPr>
          <a:lstStyle/>
          <a:p>
            <a:pPr defTabSz="823234" eaLnBrk="0" fontAlgn="base" hangingPunct="0">
              <a:spcBef>
                <a:spcPct val="0"/>
              </a:spcBef>
              <a:spcAft>
                <a:spcPct val="0"/>
              </a:spcAft>
            </a:pPr>
            <a:endParaRPr lang="nb-NO" sz="1801">
              <a:latin typeface="Arial" charset="0"/>
              <a:ea typeface="ヒラギノ角ゴ Pro W3" charset="-128"/>
              <a:cs typeface="ヒラギノ角ゴ Pro W3" charset="-128"/>
            </a:endParaRPr>
          </a:p>
        </p:txBody>
      </p:sp>
      <p:sp>
        <p:nvSpPr>
          <p:cNvPr id="6" name="Oval 5"/>
          <p:cNvSpPr/>
          <p:nvPr/>
        </p:nvSpPr>
        <p:spPr bwMode="auto">
          <a:xfrm>
            <a:off x="6527463" y="2563711"/>
            <a:ext cx="324136" cy="259309"/>
          </a:xfrm>
          <a:prstGeom prst="ellipse">
            <a:avLst/>
          </a:prstGeom>
          <a:noFill/>
          <a:ln w="28575" cap="flat" cmpd="sng" algn="ctr">
            <a:solidFill>
              <a:srgbClr val="FF0000"/>
            </a:solidFill>
            <a:prstDash val="solid"/>
            <a:round/>
            <a:headEnd type="none" w="med" len="med"/>
            <a:tailEnd type="none" w="med" len="med"/>
          </a:ln>
          <a:effectLst/>
        </p:spPr>
        <p:txBody>
          <a:bodyPr vert="horz" wrap="square" lIns="82321" tIns="41161" rIns="82321" bIns="41161" numCol="1" rtlCol="0" anchor="t" anchorCtr="0" compatLnSpc="1">
            <a:prstTxWarp prst="textNoShape">
              <a:avLst/>
            </a:prstTxWarp>
          </a:bodyPr>
          <a:lstStyle/>
          <a:p>
            <a:pPr defTabSz="823234" eaLnBrk="0" fontAlgn="base" hangingPunct="0">
              <a:spcBef>
                <a:spcPct val="0"/>
              </a:spcBef>
              <a:spcAft>
                <a:spcPct val="0"/>
              </a:spcAft>
            </a:pPr>
            <a:endParaRPr lang="nb-NO" sz="1801">
              <a:latin typeface="Arial" charset="0"/>
              <a:ea typeface="ヒラギノ角ゴ Pro W3" charset="-128"/>
              <a:cs typeface="ヒラギノ角ゴ Pro W3" charset="-128"/>
            </a:endParaRPr>
          </a:p>
        </p:txBody>
      </p:sp>
      <p:sp>
        <p:nvSpPr>
          <p:cNvPr id="7" name="Rectangle 6"/>
          <p:cNvSpPr/>
          <p:nvPr/>
        </p:nvSpPr>
        <p:spPr>
          <a:xfrm>
            <a:off x="6162806" y="1430047"/>
            <a:ext cx="340996" cy="24250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Content Placeholder 6"/>
          <p:cNvSpPr txBox="1">
            <a:spLocks/>
          </p:cNvSpPr>
          <p:nvPr/>
        </p:nvSpPr>
        <p:spPr>
          <a:xfrm>
            <a:off x="576072" y="3760640"/>
            <a:ext cx="8195653" cy="1049355"/>
          </a:xfrm>
          <a:prstGeom prst="rect">
            <a:avLst/>
          </a:prstGeom>
        </p:spPr>
        <p:txBody>
          <a:bodyPr vert="horz" lIns="0" tIns="0" rIns="0" bIns="0" rtlCol="0">
            <a:normAutofit/>
          </a:bodyPr>
          <a:lstStyle>
            <a:lvl1pPr marL="171450" indent="-180000" algn="l" defTabSz="685800" rtl="0" eaLnBrk="1" latinLnBrk="0" hangingPunct="1">
              <a:lnSpc>
                <a:spcPct val="100000"/>
              </a:lnSpc>
              <a:spcBef>
                <a:spcPts val="750"/>
              </a:spcBef>
              <a:buClr>
                <a:schemeClr val="accent1"/>
              </a:buClr>
              <a:buFont typeface="Verdana" panose="020B0604030504040204" pitchFamily="34" charset="0"/>
              <a:buChar char="•"/>
              <a:defRPr sz="1400" kern="1200">
                <a:solidFill>
                  <a:schemeClr val="tx1"/>
                </a:solidFill>
                <a:latin typeface="+mn-lt"/>
                <a:ea typeface="+mn-ea"/>
                <a:cs typeface="+mn-cs"/>
              </a:defRPr>
            </a:lvl1pPr>
            <a:lvl2pPr marL="360000" indent="-180000" algn="l" defTabSz="685800" rtl="0" eaLnBrk="1" latinLnBrk="0" hangingPunct="1">
              <a:lnSpc>
                <a:spcPct val="100000"/>
              </a:lnSpc>
              <a:spcBef>
                <a:spcPts val="0"/>
              </a:spcBef>
              <a:spcAft>
                <a:spcPts val="300"/>
              </a:spcAft>
              <a:buFont typeface="Arial" panose="020B0604020202020204" pitchFamily="34" charset="0"/>
              <a:buChar char="•"/>
              <a:defRPr lang="nb-NO" sz="1200" kern="1200" dirty="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300"/>
              </a:spcAft>
              <a:buFont typeface="Arial" panose="020B0604020202020204" pitchFamily="34" charset="0"/>
              <a:buChar char="•"/>
              <a:defRPr lang="nb-NO" sz="1200" kern="1200" dirty="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300"/>
              </a:spcAft>
              <a:buFont typeface="Arial" panose="020B0604020202020204" pitchFamily="34" charset="0"/>
              <a:buChar char="•"/>
              <a:defRPr lang="nb-NO" sz="1100" kern="1200" dirty="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300"/>
              </a:spcAft>
              <a:buFont typeface="Arial" panose="020B0604020202020204" pitchFamily="34" charset="0"/>
              <a:buChar char="•"/>
              <a:defRPr lang="nb-NO" sz="11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nb-NO" sz="2500" dirty="0" smtClean="0"/>
          </a:p>
          <a:p>
            <a:endParaRPr lang="nb-NO" dirty="0"/>
          </a:p>
        </p:txBody>
      </p:sp>
      <p:sp>
        <p:nvSpPr>
          <p:cNvPr id="3" name="Rectangle 2"/>
          <p:cNvSpPr/>
          <p:nvPr/>
        </p:nvSpPr>
        <p:spPr>
          <a:xfrm>
            <a:off x="768648" y="4131605"/>
            <a:ext cx="7810500" cy="492443"/>
          </a:xfrm>
          <a:prstGeom prst="rect">
            <a:avLst/>
          </a:prstGeom>
        </p:spPr>
        <p:txBody>
          <a:bodyPr wrap="square">
            <a:spAutoFit/>
          </a:bodyPr>
          <a:lstStyle/>
          <a:p>
            <a:r>
              <a:rPr lang="nb-NO" sz="1200" dirty="0" smtClean="0"/>
              <a:t>MN-kandidatene skårer høyest </a:t>
            </a:r>
            <a:r>
              <a:rPr lang="nb-NO" sz="1200" dirty="0"/>
              <a:t>på teoretisk kunnskap, sammen med evne til å arbeide selvstendig (4,1). Deretter kommer evne til refleksjon og kritisk tenking. Lavest er yrkes- og fagspesifikke ferdigheter</a:t>
            </a:r>
            <a:r>
              <a:rPr lang="nb-NO" sz="1400" dirty="0"/>
              <a:t>. </a:t>
            </a:r>
          </a:p>
        </p:txBody>
      </p:sp>
      <p:sp>
        <p:nvSpPr>
          <p:cNvPr id="9" name="TextBox 8"/>
          <p:cNvSpPr txBox="1"/>
          <p:nvPr/>
        </p:nvSpPr>
        <p:spPr>
          <a:xfrm>
            <a:off x="1241742" y="1187687"/>
            <a:ext cx="5036820" cy="230832"/>
          </a:xfrm>
          <a:prstGeom prst="rect">
            <a:avLst/>
          </a:prstGeom>
          <a:noFill/>
        </p:spPr>
        <p:txBody>
          <a:bodyPr wrap="square" rtlCol="0">
            <a:spAutoFit/>
          </a:bodyPr>
          <a:lstStyle/>
          <a:p>
            <a:r>
              <a:rPr lang="nb-NO" sz="900" dirty="0"/>
              <a:t>Tallene måles i en skala fra 1-5 hvor 5 er best og 1 dårligst</a:t>
            </a:r>
          </a:p>
        </p:txBody>
      </p:sp>
      <p:sp>
        <p:nvSpPr>
          <p:cNvPr id="10" name="Rectangle 9"/>
          <p:cNvSpPr/>
          <p:nvPr/>
        </p:nvSpPr>
        <p:spPr>
          <a:xfrm>
            <a:off x="576072" y="814967"/>
            <a:ext cx="3035808" cy="26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dirty="0" smtClean="0">
                <a:solidFill>
                  <a:schemeClr val="tx1"/>
                </a:solidFill>
              </a:rPr>
              <a:t>Fra Kandidatundersøkelsen 2018</a:t>
            </a:r>
            <a:endParaRPr lang="nb-NO" sz="800" b="1" dirty="0">
              <a:solidFill>
                <a:schemeClr val="tx1"/>
              </a:solidFill>
            </a:endParaRPr>
          </a:p>
        </p:txBody>
      </p:sp>
    </p:spTree>
    <p:extLst>
      <p:ext uri="{BB962C8B-B14F-4D97-AF65-F5344CB8AC3E}">
        <p14:creationId xmlns:p14="http://schemas.microsoft.com/office/powerpoint/2010/main" val="22760563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Relevant jobb</a:t>
            </a:r>
            <a:endParaRPr lang="nb-NO" dirty="0"/>
          </a:p>
        </p:txBody>
      </p:sp>
      <p:pic>
        <p:nvPicPr>
          <p:cNvPr id="6" name="Content Placeholder 5"/>
          <p:cNvPicPr>
            <a:picLocks noGrp="1" noChangeAspect="1"/>
          </p:cNvPicPr>
          <p:nvPr>
            <p:ph idx="1"/>
          </p:nvPr>
        </p:nvPicPr>
        <p:blipFill>
          <a:blip r:embed="rId3"/>
          <a:stretch>
            <a:fillRect/>
          </a:stretch>
        </p:blipFill>
        <p:spPr>
          <a:xfrm>
            <a:off x="1030139" y="960351"/>
            <a:ext cx="7134521" cy="3019118"/>
          </a:xfrm>
          <a:prstGeom prst="rect">
            <a:avLst/>
          </a:prstGeom>
        </p:spPr>
      </p:pic>
      <p:sp>
        <p:nvSpPr>
          <p:cNvPr id="4" name="Date Placeholder 3"/>
          <p:cNvSpPr>
            <a:spLocks noGrp="1"/>
          </p:cNvSpPr>
          <p:nvPr>
            <p:ph type="dt" sz="half" idx="10"/>
          </p:nvPr>
        </p:nvSpPr>
        <p:spPr/>
        <p:txBody>
          <a:bodyPr/>
          <a:lstStyle/>
          <a:p>
            <a:pPr>
              <a:defRPr/>
            </a:pPr>
            <a:fld id="{C30E862B-79CF-F94D-B10C-D9E36ADC4C08}" type="datetime1">
              <a:rPr lang="nb-NO" smtClean="0"/>
              <a:pPr>
                <a:defRPr/>
              </a:pPr>
              <a:t>08.07.2019</a:t>
            </a:fld>
            <a:endParaRPr lang="nb-NO" dirty="0"/>
          </a:p>
        </p:txBody>
      </p:sp>
      <p:sp>
        <p:nvSpPr>
          <p:cNvPr id="8" name="Oval 7"/>
          <p:cNvSpPr/>
          <p:nvPr/>
        </p:nvSpPr>
        <p:spPr bwMode="auto">
          <a:xfrm>
            <a:off x="4383971" y="3233809"/>
            <a:ext cx="324136" cy="259309"/>
          </a:xfrm>
          <a:prstGeom prst="ellipse">
            <a:avLst/>
          </a:prstGeom>
          <a:noFill/>
          <a:ln w="28575" cap="flat" cmpd="sng" algn="ctr">
            <a:solidFill>
              <a:srgbClr val="FF0000"/>
            </a:solidFill>
            <a:prstDash val="solid"/>
            <a:round/>
            <a:headEnd type="none" w="med" len="med"/>
            <a:tailEnd type="none" w="med" len="med"/>
          </a:ln>
          <a:effectLst/>
        </p:spPr>
        <p:txBody>
          <a:bodyPr vert="horz" wrap="square" lIns="82321" tIns="41161" rIns="82321" bIns="41161" numCol="1" rtlCol="0" anchor="t" anchorCtr="0" compatLnSpc="1">
            <a:prstTxWarp prst="textNoShape">
              <a:avLst/>
            </a:prstTxWarp>
          </a:bodyPr>
          <a:lstStyle/>
          <a:p>
            <a:pPr defTabSz="823234" eaLnBrk="0" fontAlgn="base" hangingPunct="0">
              <a:spcBef>
                <a:spcPct val="0"/>
              </a:spcBef>
              <a:spcAft>
                <a:spcPct val="0"/>
              </a:spcAft>
            </a:pPr>
            <a:endParaRPr lang="nb-NO" sz="1801">
              <a:latin typeface="Arial" charset="0"/>
              <a:ea typeface="ヒラギノ角ゴ Pro W3" charset="-128"/>
              <a:cs typeface="ヒラギノ角ゴ Pro W3" charset="-128"/>
            </a:endParaRPr>
          </a:p>
        </p:txBody>
      </p:sp>
      <p:sp>
        <p:nvSpPr>
          <p:cNvPr id="9" name="Oval 8"/>
          <p:cNvSpPr/>
          <p:nvPr/>
        </p:nvSpPr>
        <p:spPr bwMode="auto">
          <a:xfrm>
            <a:off x="6905779" y="2520710"/>
            <a:ext cx="324136" cy="259309"/>
          </a:xfrm>
          <a:prstGeom prst="ellipse">
            <a:avLst/>
          </a:prstGeom>
          <a:noFill/>
          <a:ln w="28575" cap="flat" cmpd="sng" algn="ctr">
            <a:solidFill>
              <a:srgbClr val="FF0000"/>
            </a:solidFill>
            <a:prstDash val="solid"/>
            <a:round/>
            <a:headEnd type="none" w="med" len="med"/>
            <a:tailEnd type="none" w="med" len="med"/>
          </a:ln>
          <a:effectLst/>
        </p:spPr>
        <p:txBody>
          <a:bodyPr vert="horz" wrap="square" lIns="82321" tIns="41161" rIns="82321" bIns="41161" numCol="1" rtlCol="0" anchor="t" anchorCtr="0" compatLnSpc="1">
            <a:prstTxWarp prst="textNoShape">
              <a:avLst/>
            </a:prstTxWarp>
          </a:bodyPr>
          <a:lstStyle/>
          <a:p>
            <a:pPr defTabSz="823234" eaLnBrk="0" fontAlgn="base" hangingPunct="0">
              <a:spcBef>
                <a:spcPct val="0"/>
              </a:spcBef>
              <a:spcAft>
                <a:spcPct val="0"/>
              </a:spcAft>
            </a:pPr>
            <a:endParaRPr lang="nb-NO" sz="1801">
              <a:latin typeface="Arial" charset="0"/>
              <a:ea typeface="ヒラギノ角ゴ Pro W3" charset="-128"/>
              <a:cs typeface="ヒラギノ角ゴ Pro W3" charset="-128"/>
            </a:endParaRPr>
          </a:p>
        </p:txBody>
      </p:sp>
      <p:sp>
        <p:nvSpPr>
          <p:cNvPr id="11" name="Oval 10"/>
          <p:cNvSpPr/>
          <p:nvPr/>
        </p:nvSpPr>
        <p:spPr bwMode="auto">
          <a:xfrm>
            <a:off x="5738890" y="1820354"/>
            <a:ext cx="324136" cy="259309"/>
          </a:xfrm>
          <a:prstGeom prst="ellipse">
            <a:avLst/>
          </a:prstGeom>
          <a:noFill/>
          <a:ln w="28575" cap="flat" cmpd="sng" algn="ctr">
            <a:solidFill>
              <a:srgbClr val="FF0000"/>
            </a:solidFill>
            <a:prstDash val="solid"/>
            <a:round/>
            <a:headEnd type="none" w="med" len="med"/>
            <a:tailEnd type="none" w="med" len="med"/>
          </a:ln>
          <a:effectLst/>
        </p:spPr>
        <p:txBody>
          <a:bodyPr vert="horz" wrap="square" lIns="82321" tIns="41161" rIns="82321" bIns="41161" numCol="1" rtlCol="0" anchor="t" anchorCtr="0" compatLnSpc="1">
            <a:prstTxWarp prst="textNoShape">
              <a:avLst/>
            </a:prstTxWarp>
          </a:bodyPr>
          <a:lstStyle/>
          <a:p>
            <a:pPr defTabSz="823234" eaLnBrk="0" fontAlgn="base" hangingPunct="0">
              <a:spcBef>
                <a:spcPct val="0"/>
              </a:spcBef>
              <a:spcAft>
                <a:spcPct val="0"/>
              </a:spcAft>
            </a:pPr>
            <a:endParaRPr lang="nb-NO" sz="1801">
              <a:latin typeface="Arial" charset="0"/>
              <a:ea typeface="ヒラギノ角ゴ Pro W3" charset="-128"/>
              <a:cs typeface="ヒラギノ角ゴ Pro W3" charset="-128"/>
            </a:endParaRPr>
          </a:p>
        </p:txBody>
      </p:sp>
      <p:sp>
        <p:nvSpPr>
          <p:cNvPr id="7" name="Rectangle 6"/>
          <p:cNvSpPr/>
          <p:nvPr/>
        </p:nvSpPr>
        <p:spPr>
          <a:xfrm>
            <a:off x="1306286" y="2823563"/>
            <a:ext cx="6627223" cy="1823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xtBox 2"/>
          <p:cNvSpPr txBox="1"/>
          <p:nvPr/>
        </p:nvSpPr>
        <p:spPr>
          <a:xfrm>
            <a:off x="1210738" y="4186317"/>
            <a:ext cx="6903370" cy="577081"/>
          </a:xfrm>
          <a:prstGeom prst="rect">
            <a:avLst/>
          </a:prstGeom>
          <a:solidFill>
            <a:schemeClr val="accent2">
              <a:lumMod val="20000"/>
              <a:lumOff val="80000"/>
            </a:schemeClr>
          </a:solidFill>
        </p:spPr>
        <p:txBody>
          <a:bodyPr wrap="square" rtlCol="0">
            <a:spAutoFit/>
          </a:bodyPr>
          <a:lstStyle/>
          <a:p>
            <a:r>
              <a:rPr lang="nb-NO" sz="1050" b="1" dirty="0" smtClean="0"/>
              <a:t>NB. </a:t>
            </a:r>
            <a:r>
              <a:rPr lang="nb-NO" sz="1050" dirty="0" smtClean="0"/>
              <a:t>Tallet for PHD på MN samsvarer ikke helt med andre spørsmål. I undersøkelsen svarer </a:t>
            </a:r>
            <a:r>
              <a:rPr lang="nb-NO" sz="1050" dirty="0"/>
              <a:t>3 av 4 </a:t>
            </a:r>
            <a:r>
              <a:rPr lang="nb-NO" sz="1050" dirty="0" smtClean="0"/>
              <a:t>MN-kandidater at de mener </a:t>
            </a:r>
            <a:r>
              <a:rPr lang="nb-NO" sz="1050" dirty="0"/>
              <a:t>doktorgraden er nødvendig for jobben de </a:t>
            </a:r>
            <a:r>
              <a:rPr lang="nb-NO" sz="1050" dirty="0" smtClean="0"/>
              <a:t>utfører. En </a:t>
            </a:r>
            <a:r>
              <a:rPr lang="nb-NO" sz="1050" dirty="0"/>
              <a:t>doktorgrad utpeker seg som en viktig betingelse for å kunne jobbe med forskning. </a:t>
            </a:r>
          </a:p>
        </p:txBody>
      </p:sp>
      <p:sp>
        <p:nvSpPr>
          <p:cNvPr id="10" name="Rectangle 9"/>
          <p:cNvSpPr/>
          <p:nvPr/>
        </p:nvSpPr>
        <p:spPr>
          <a:xfrm>
            <a:off x="625057" y="757819"/>
            <a:ext cx="3035808" cy="26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dirty="0" smtClean="0">
                <a:solidFill>
                  <a:schemeClr val="tx1"/>
                </a:solidFill>
              </a:rPr>
              <a:t>Fra Kandidatundersøkelsen 2018</a:t>
            </a:r>
            <a:endParaRPr lang="nb-NO" sz="800" b="1" dirty="0">
              <a:solidFill>
                <a:schemeClr val="tx1"/>
              </a:solidFill>
            </a:endParaRPr>
          </a:p>
        </p:txBody>
      </p:sp>
    </p:spTree>
    <p:extLst>
      <p:ext uri="{BB962C8B-B14F-4D97-AF65-F5344CB8AC3E}">
        <p14:creationId xmlns:p14="http://schemas.microsoft.com/office/powerpoint/2010/main" val="1984260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8728" y="467238"/>
            <a:ext cx="7922703" cy="360045"/>
          </a:xfrm>
        </p:spPr>
        <p:txBody>
          <a:bodyPr>
            <a:normAutofit fontScale="90000"/>
          </a:bodyPr>
          <a:lstStyle/>
          <a:p>
            <a:r>
              <a:rPr lang="nb-NO" dirty="0" smtClean="0"/>
              <a:t>Mulighetene for å få jobb som svarer til forventningene</a:t>
            </a:r>
            <a:r>
              <a:rPr lang="nb-NO" dirty="0"/>
              <a:t/>
            </a:r>
            <a:br>
              <a:rPr lang="nb-NO" dirty="0"/>
            </a:br>
            <a:endParaRPr lang="nb-NO" dirty="0"/>
          </a:p>
        </p:txBody>
      </p:sp>
      <p:sp>
        <p:nvSpPr>
          <p:cNvPr id="10" name="Rectangle 9"/>
          <p:cNvSpPr/>
          <p:nvPr/>
        </p:nvSpPr>
        <p:spPr>
          <a:xfrm>
            <a:off x="5932339" y="886305"/>
            <a:ext cx="2412648" cy="276999"/>
          </a:xfrm>
          <a:prstGeom prst="rect">
            <a:avLst/>
          </a:prstGeom>
        </p:spPr>
        <p:txBody>
          <a:bodyPr wrap="none">
            <a:spAutoFit/>
          </a:bodyPr>
          <a:lstStyle/>
          <a:p>
            <a:r>
              <a:rPr lang="nb-NO" sz="1200" b="1" dirty="0" smtClean="0">
                <a:solidFill>
                  <a:schemeClr val="bg1"/>
                </a:solidFill>
              </a:rPr>
              <a:t>Tall </a:t>
            </a:r>
            <a:r>
              <a:rPr lang="nb-NO" sz="1200" b="1" dirty="0">
                <a:solidFill>
                  <a:schemeClr val="bg1"/>
                </a:solidFill>
              </a:rPr>
              <a:t>fra 2018, MN fakultetsnivå </a:t>
            </a:r>
          </a:p>
        </p:txBody>
      </p:sp>
      <p:pic>
        <p:nvPicPr>
          <p:cNvPr id="14" name="Picture 13"/>
          <p:cNvPicPr>
            <a:picLocks noChangeAspect="1"/>
          </p:cNvPicPr>
          <p:nvPr/>
        </p:nvPicPr>
        <p:blipFill rotWithShape="1">
          <a:blip r:embed="rId3"/>
          <a:srcRect r="4299"/>
          <a:stretch/>
        </p:blipFill>
        <p:spPr>
          <a:xfrm>
            <a:off x="903890" y="1388305"/>
            <a:ext cx="7552380" cy="2886054"/>
          </a:xfrm>
          <a:prstGeom prst="rect">
            <a:avLst/>
          </a:prstGeom>
        </p:spPr>
      </p:pic>
      <p:sp>
        <p:nvSpPr>
          <p:cNvPr id="13" name="Content Placeholder 6"/>
          <p:cNvSpPr txBox="1">
            <a:spLocks/>
          </p:cNvSpPr>
          <p:nvPr/>
        </p:nvSpPr>
        <p:spPr>
          <a:xfrm>
            <a:off x="520961" y="4499361"/>
            <a:ext cx="8394439" cy="415540"/>
          </a:xfrm>
          <a:prstGeom prst="rect">
            <a:avLst/>
          </a:prstGeom>
        </p:spPr>
        <p:txBody>
          <a:bodyPr vert="horz" lIns="0" tIns="0" rIns="0" bIns="0" rtlCol="0">
            <a:normAutofit/>
          </a:bodyPr>
          <a:lstStyle>
            <a:lvl1pPr marL="171450" indent="-180000" algn="l" defTabSz="685800" rtl="0" eaLnBrk="1" latinLnBrk="0" hangingPunct="1">
              <a:lnSpc>
                <a:spcPct val="100000"/>
              </a:lnSpc>
              <a:spcBef>
                <a:spcPts val="750"/>
              </a:spcBef>
              <a:buClr>
                <a:schemeClr val="accent1"/>
              </a:buClr>
              <a:buFont typeface="Verdana" panose="020B0604030504040204" pitchFamily="34" charset="0"/>
              <a:buChar char="•"/>
              <a:defRPr sz="1400" kern="1200">
                <a:solidFill>
                  <a:schemeClr val="tx1"/>
                </a:solidFill>
                <a:latin typeface="+mn-lt"/>
                <a:ea typeface="+mn-ea"/>
                <a:cs typeface="+mn-cs"/>
              </a:defRPr>
            </a:lvl1pPr>
            <a:lvl2pPr marL="360000" indent="-180000" algn="l" defTabSz="685800" rtl="0" eaLnBrk="1" latinLnBrk="0" hangingPunct="1">
              <a:lnSpc>
                <a:spcPct val="100000"/>
              </a:lnSpc>
              <a:spcBef>
                <a:spcPts val="0"/>
              </a:spcBef>
              <a:spcAft>
                <a:spcPts val="300"/>
              </a:spcAft>
              <a:buFont typeface="Arial" panose="020B0604020202020204" pitchFamily="34" charset="0"/>
              <a:buChar char="•"/>
              <a:defRPr lang="nb-NO" sz="1200" kern="1200" dirty="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300"/>
              </a:spcAft>
              <a:buFont typeface="Arial" panose="020B0604020202020204" pitchFamily="34" charset="0"/>
              <a:buChar char="•"/>
              <a:defRPr lang="nb-NO" sz="1200" kern="1200" dirty="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300"/>
              </a:spcAft>
              <a:buFont typeface="Arial" panose="020B0604020202020204" pitchFamily="34" charset="0"/>
              <a:buChar char="•"/>
              <a:defRPr lang="nb-NO" sz="1100" kern="1200" dirty="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300"/>
              </a:spcAft>
              <a:buFont typeface="Arial" panose="020B0604020202020204" pitchFamily="34" charset="0"/>
              <a:buChar char="•"/>
              <a:defRPr lang="nb-NO" sz="11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r>
              <a:rPr lang="nb-NO" sz="1100" dirty="0" smtClean="0"/>
              <a:t>Bachelorstudenter på MN opplever i noe større grad enn generelt på UiO at utdanningen gir mulighet til å få jobber som svarer til forventningene. Snittet er 3,5 på MN og 3,0 på UiO. På master ligger vårt snitt på 3,8, til sammenligning med UiO på 3,9.</a:t>
            </a:r>
            <a:endParaRPr lang="nb-NO" sz="1100" dirty="0"/>
          </a:p>
          <a:p>
            <a:pPr marL="0" indent="0">
              <a:lnSpc>
                <a:spcPct val="110000"/>
              </a:lnSpc>
              <a:buNone/>
            </a:pPr>
            <a:endParaRPr lang="nb-NO" sz="1100" dirty="0"/>
          </a:p>
          <a:p>
            <a:pPr marL="0" indent="0">
              <a:buFont typeface="Verdana" panose="020B0604030504040204" pitchFamily="34" charset="0"/>
              <a:buNone/>
            </a:pPr>
            <a:endParaRPr lang="nb-NO" sz="1100" dirty="0"/>
          </a:p>
        </p:txBody>
      </p:sp>
      <p:sp>
        <p:nvSpPr>
          <p:cNvPr id="3" name="Rectangle 2"/>
          <p:cNvSpPr/>
          <p:nvPr/>
        </p:nvSpPr>
        <p:spPr>
          <a:xfrm>
            <a:off x="1280160" y="2202180"/>
            <a:ext cx="7064827" cy="15240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ctangle 6"/>
          <p:cNvSpPr/>
          <p:nvPr/>
        </p:nvSpPr>
        <p:spPr>
          <a:xfrm>
            <a:off x="306650" y="1126177"/>
            <a:ext cx="3035808" cy="26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dirty="0" smtClean="0">
                <a:solidFill>
                  <a:schemeClr val="tx1"/>
                </a:solidFill>
              </a:rPr>
              <a:t>Fra Kandidatundersøkelsen 2018</a:t>
            </a:r>
            <a:endParaRPr lang="nb-NO" sz="800" b="1" dirty="0">
              <a:solidFill>
                <a:schemeClr val="tx1"/>
              </a:solidFill>
            </a:endParaRPr>
          </a:p>
        </p:txBody>
      </p:sp>
    </p:spTree>
    <p:extLst>
      <p:ext uri="{BB962C8B-B14F-4D97-AF65-F5344CB8AC3E}">
        <p14:creationId xmlns:p14="http://schemas.microsoft.com/office/powerpoint/2010/main" val="24479342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b-NO" dirty="0" smtClean="0"/>
              <a:t>Sammenheng mellom utdanning </a:t>
            </a:r>
            <a:r>
              <a:rPr lang="nb-NO" dirty="0"/>
              <a:t>og </a:t>
            </a:r>
            <a:r>
              <a:rPr lang="nb-NO" dirty="0" smtClean="0"/>
              <a:t>jobb</a:t>
            </a:r>
            <a:br>
              <a:rPr lang="nb-NO" dirty="0" smtClean="0"/>
            </a:br>
            <a:endParaRPr lang="nb-NO" sz="1300" dirty="0"/>
          </a:p>
        </p:txBody>
      </p:sp>
      <p:sp>
        <p:nvSpPr>
          <p:cNvPr id="5" name="Content Placeholder 4"/>
          <p:cNvSpPr>
            <a:spLocks noGrp="1"/>
          </p:cNvSpPr>
          <p:nvPr>
            <p:ph idx="1"/>
          </p:nvPr>
        </p:nvSpPr>
        <p:spPr>
          <a:xfrm>
            <a:off x="678897" y="1488102"/>
            <a:ext cx="4491228" cy="3060383"/>
          </a:xfrm>
        </p:spPr>
        <p:txBody>
          <a:bodyPr>
            <a:normAutofit fontScale="77500" lnSpcReduction="20000"/>
          </a:bodyPr>
          <a:lstStyle/>
          <a:p>
            <a:pPr marL="228600" indent="-228600">
              <a:lnSpc>
                <a:spcPct val="120000"/>
              </a:lnSpc>
              <a:buFont typeface="+mj-lt"/>
              <a:buAutoNum type="arabicPeriod"/>
            </a:pPr>
            <a:r>
              <a:rPr lang="nb-NO" dirty="0" smtClean="0"/>
              <a:t>Evne </a:t>
            </a:r>
            <a:r>
              <a:rPr lang="nb-NO" dirty="0"/>
              <a:t>til analyse/problemløsning/kritisk tenkning (62</a:t>
            </a:r>
            <a:r>
              <a:rPr lang="nb-NO" dirty="0" smtClean="0"/>
              <a:t>%) </a:t>
            </a:r>
            <a:endParaRPr lang="nb-NO" dirty="0"/>
          </a:p>
          <a:p>
            <a:pPr marL="228600" indent="-228600">
              <a:lnSpc>
                <a:spcPct val="120000"/>
              </a:lnSpc>
              <a:buFont typeface="+mj-lt"/>
              <a:buAutoNum type="arabicPeriod"/>
            </a:pPr>
            <a:r>
              <a:rPr lang="nb-NO" dirty="0"/>
              <a:t>Teoretisk-/fagkunnskap</a:t>
            </a:r>
          </a:p>
          <a:p>
            <a:pPr marL="228600" indent="-228600">
              <a:lnSpc>
                <a:spcPct val="120000"/>
              </a:lnSpc>
              <a:buFont typeface="+mj-lt"/>
              <a:buAutoNum type="arabicPeriod"/>
            </a:pPr>
            <a:r>
              <a:rPr lang="nb-NO" dirty="0"/>
              <a:t>IT-ferdigheter</a:t>
            </a:r>
          </a:p>
          <a:p>
            <a:pPr marL="228600" indent="-228600">
              <a:lnSpc>
                <a:spcPct val="120000"/>
              </a:lnSpc>
              <a:buFont typeface="+mj-lt"/>
              <a:buAutoNum type="arabicPeriod"/>
            </a:pPr>
            <a:r>
              <a:rPr lang="nb-NO" dirty="0"/>
              <a:t>Selvstendighet/tilegnelse av kunnskap (28%)</a:t>
            </a:r>
          </a:p>
          <a:p>
            <a:pPr marL="228600" indent="-228600">
              <a:lnSpc>
                <a:spcPct val="120000"/>
              </a:lnSpc>
              <a:buFont typeface="+mj-lt"/>
              <a:buAutoNum type="arabicPeriod"/>
            </a:pPr>
            <a:r>
              <a:rPr lang="nb-NO" dirty="0"/>
              <a:t>Metodekunnskap (23%) </a:t>
            </a:r>
            <a:endParaRPr lang="nb-NO" dirty="0" smtClean="0"/>
          </a:p>
          <a:p>
            <a:pPr marL="228600" indent="-228600">
              <a:lnSpc>
                <a:spcPct val="120000"/>
              </a:lnSpc>
              <a:buFont typeface="+mj-lt"/>
              <a:buAutoNum type="arabicPeriod"/>
            </a:pPr>
            <a:endParaRPr lang="nb-NO" dirty="0"/>
          </a:p>
          <a:p>
            <a:pPr marL="0" indent="0">
              <a:lnSpc>
                <a:spcPct val="120000"/>
              </a:lnSpc>
              <a:buNone/>
            </a:pPr>
            <a:r>
              <a:rPr lang="nb-NO" b="1" dirty="0" smtClean="0"/>
              <a:t>UiO-kandidater, generelt:</a:t>
            </a:r>
          </a:p>
          <a:p>
            <a:pPr indent="-171450">
              <a:lnSpc>
                <a:spcPct val="120000"/>
              </a:lnSpc>
              <a:buFont typeface="Arial" panose="020B0604020202020204" pitchFamily="34" charset="0"/>
              <a:buChar char="•"/>
            </a:pPr>
            <a:r>
              <a:rPr lang="nb-NO" dirty="0"/>
              <a:t>Over </a:t>
            </a:r>
            <a:r>
              <a:rPr lang="nb-NO" dirty="0" smtClean="0"/>
              <a:t>halvparten: Evne </a:t>
            </a:r>
            <a:r>
              <a:rPr lang="nb-NO" dirty="0"/>
              <a:t>til analyse/problemløsning/kritisk </a:t>
            </a:r>
            <a:r>
              <a:rPr lang="nb-NO" dirty="0" smtClean="0"/>
              <a:t>tenkning</a:t>
            </a:r>
          </a:p>
          <a:p>
            <a:pPr indent="-171450">
              <a:lnSpc>
                <a:spcPct val="120000"/>
              </a:lnSpc>
              <a:buFont typeface="Arial" panose="020B0604020202020204" pitchFamily="34" charset="0"/>
              <a:buChar char="•"/>
            </a:pPr>
            <a:r>
              <a:rPr lang="nb-NO" dirty="0" smtClean="0"/>
              <a:t>50%: Teoretisk/fagkunnskap </a:t>
            </a:r>
            <a:endParaRPr lang="nb-NO" dirty="0"/>
          </a:p>
          <a:p>
            <a:pPr indent="-171450">
              <a:lnSpc>
                <a:spcPct val="120000"/>
              </a:lnSpc>
              <a:buFont typeface="Arial" panose="020B0604020202020204" pitchFamily="34" charset="0"/>
              <a:buChar char="•"/>
            </a:pPr>
            <a:r>
              <a:rPr lang="nb-NO" dirty="0"/>
              <a:t>Selvstendighet/tilegnelse av kunnskap og metodekunnskap er valgt av henholdsvis 31 og 30 prosent av kandidatene. </a:t>
            </a:r>
          </a:p>
          <a:p>
            <a:pPr marL="0" indent="0">
              <a:buNone/>
            </a:pPr>
            <a:endParaRPr lang="nb-NO" dirty="0" smtClean="0"/>
          </a:p>
          <a:p>
            <a:pPr marL="0" indent="0">
              <a:buNone/>
            </a:pPr>
            <a:endParaRPr lang="nb-NO" dirty="0"/>
          </a:p>
          <a:p>
            <a:endParaRPr lang="nb-NO" dirty="0"/>
          </a:p>
        </p:txBody>
      </p:sp>
      <p:pic>
        <p:nvPicPr>
          <p:cNvPr id="4" name="Picture 3"/>
          <p:cNvPicPr>
            <a:picLocks noChangeAspect="1"/>
          </p:cNvPicPr>
          <p:nvPr/>
        </p:nvPicPr>
        <p:blipFill rotWithShape="1">
          <a:blip r:embed="rId3"/>
          <a:srcRect t="6895"/>
          <a:stretch/>
        </p:blipFill>
        <p:spPr>
          <a:xfrm>
            <a:off x="5248965" y="2464454"/>
            <a:ext cx="3776035" cy="2342678"/>
          </a:xfrm>
          <a:prstGeom prst="rect">
            <a:avLst/>
          </a:prstGeom>
        </p:spPr>
      </p:pic>
      <p:sp>
        <p:nvSpPr>
          <p:cNvPr id="12" name="Rectangle 11"/>
          <p:cNvSpPr/>
          <p:nvPr/>
        </p:nvSpPr>
        <p:spPr>
          <a:xfrm>
            <a:off x="5248965" y="2227843"/>
            <a:ext cx="2563522" cy="200055"/>
          </a:xfrm>
          <a:prstGeom prst="rect">
            <a:avLst/>
          </a:prstGeom>
        </p:spPr>
        <p:txBody>
          <a:bodyPr wrap="none">
            <a:spAutoFit/>
          </a:bodyPr>
          <a:lstStyle/>
          <a:p>
            <a:r>
              <a:rPr lang="nb-NO" sz="700" b="1" dirty="0" smtClean="0"/>
              <a:t>Tall fra Kandidatundersøkelsen 2018</a:t>
            </a:r>
            <a:r>
              <a:rPr lang="nb-NO" sz="700" b="1" dirty="0"/>
              <a:t>, MN fakultetsnivå </a:t>
            </a:r>
          </a:p>
        </p:txBody>
      </p:sp>
      <p:sp>
        <p:nvSpPr>
          <p:cNvPr id="6" name="Rounded Rectangular Callout 5"/>
          <p:cNvSpPr/>
          <p:nvPr/>
        </p:nvSpPr>
        <p:spPr>
          <a:xfrm>
            <a:off x="7538901" y="1414048"/>
            <a:ext cx="1135380" cy="777240"/>
          </a:xfrm>
          <a:prstGeom prst="wedgeRoundRectCallou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nb-NO" sz="800" dirty="0"/>
              <a:t>Hvilke kvalifikasjoner de har hatt mest nytte av i arbeidslivet? </a:t>
            </a:r>
          </a:p>
        </p:txBody>
      </p:sp>
      <p:sp>
        <p:nvSpPr>
          <p:cNvPr id="7" name="TextBox 6"/>
          <p:cNvSpPr txBox="1"/>
          <p:nvPr/>
        </p:nvSpPr>
        <p:spPr>
          <a:xfrm>
            <a:off x="518160" y="990600"/>
            <a:ext cx="6004560" cy="507831"/>
          </a:xfrm>
          <a:prstGeom prst="rect">
            <a:avLst/>
          </a:prstGeom>
          <a:noFill/>
        </p:spPr>
        <p:txBody>
          <a:bodyPr wrap="square" rtlCol="0">
            <a:spAutoFit/>
          </a:bodyPr>
          <a:lstStyle/>
          <a:p>
            <a:r>
              <a:rPr lang="nb-NO" b="1" dirty="0"/>
              <a:t>MN-kandidater har hatt mest nytte av følgende kvalifikasjoner i jobb: </a:t>
            </a:r>
          </a:p>
          <a:p>
            <a:endParaRPr lang="nb-NO" dirty="0"/>
          </a:p>
        </p:txBody>
      </p:sp>
    </p:spTree>
    <p:extLst>
      <p:ext uri="{BB962C8B-B14F-4D97-AF65-F5344CB8AC3E}">
        <p14:creationId xmlns:p14="http://schemas.microsoft.com/office/powerpoint/2010/main" val="337890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Ferdigheter ønsket av arbeidslivet</a:t>
            </a:r>
          </a:p>
        </p:txBody>
      </p:sp>
      <p:pic>
        <p:nvPicPr>
          <p:cNvPr id="4" name="Content Placeholder 3"/>
          <p:cNvPicPr>
            <a:picLocks noGrp="1" noChangeAspect="1"/>
          </p:cNvPicPr>
          <p:nvPr>
            <p:ph idx="1"/>
          </p:nvPr>
        </p:nvPicPr>
        <p:blipFill>
          <a:blip r:embed="rId3"/>
          <a:stretch>
            <a:fillRect/>
          </a:stretch>
        </p:blipFill>
        <p:spPr>
          <a:xfrm>
            <a:off x="1853183" y="1604208"/>
            <a:ext cx="5727247" cy="2880273"/>
          </a:xfrm>
          <a:prstGeom prst="rect">
            <a:avLst/>
          </a:prstGeom>
        </p:spPr>
      </p:pic>
      <p:sp>
        <p:nvSpPr>
          <p:cNvPr id="5" name="TextBox 4"/>
          <p:cNvSpPr txBox="1"/>
          <p:nvPr/>
        </p:nvSpPr>
        <p:spPr>
          <a:xfrm>
            <a:off x="636296" y="927100"/>
            <a:ext cx="8161019" cy="677108"/>
          </a:xfrm>
          <a:prstGeom prst="rect">
            <a:avLst/>
          </a:prstGeom>
          <a:noFill/>
        </p:spPr>
        <p:txBody>
          <a:bodyPr wrap="square" rtlCol="0">
            <a:spAutoFit/>
          </a:bodyPr>
          <a:lstStyle/>
          <a:p>
            <a:r>
              <a:rPr lang="nb-NO" sz="1100" dirty="0"/>
              <a:t>Både universitet og arbeidslivet verdsetter mest analytisk tenkning, </a:t>
            </a:r>
            <a:r>
              <a:rPr lang="nb-NO" sz="1100" dirty="0" smtClean="0"/>
              <a:t>samarbeidsevne</a:t>
            </a:r>
            <a:r>
              <a:rPr lang="nb-NO" sz="1100" dirty="0"/>
              <a:t>, tilpasningsevne og fagspesifikk ferdigheter</a:t>
            </a:r>
            <a:r>
              <a:rPr lang="nb-NO" sz="1100" dirty="0" smtClean="0"/>
              <a:t>.</a:t>
            </a:r>
            <a:br>
              <a:rPr lang="nb-NO" sz="1100" dirty="0" smtClean="0"/>
            </a:br>
            <a:r>
              <a:rPr lang="nb-NO" sz="500" dirty="0" smtClean="0"/>
              <a:t> </a:t>
            </a:r>
            <a:endParaRPr lang="nb-NO" sz="1100" dirty="0"/>
          </a:p>
          <a:p>
            <a:pPr marL="342900" indent="-342900">
              <a:buFont typeface="Arial" panose="020B0604020202020204" pitchFamily="34" charset="0"/>
              <a:buChar char="•"/>
            </a:pPr>
            <a:r>
              <a:rPr lang="nb-NO" sz="1100" dirty="0"/>
              <a:t>Universitetene verdsetter mer kritisk tenking.</a:t>
            </a:r>
          </a:p>
          <a:p>
            <a:pPr marL="342900" indent="-342900">
              <a:buFont typeface="Arial" panose="020B0604020202020204" pitchFamily="34" charset="0"/>
              <a:buChar char="•"/>
            </a:pPr>
            <a:r>
              <a:rPr lang="nb-NO" sz="1100" dirty="0"/>
              <a:t>Arbeidslivet verdsetter mer entreprenørskapsferdigheter og problemløsning</a:t>
            </a:r>
          </a:p>
        </p:txBody>
      </p:sp>
      <p:sp>
        <p:nvSpPr>
          <p:cNvPr id="6" name="Rectangle 5"/>
          <p:cNvSpPr/>
          <p:nvPr/>
        </p:nvSpPr>
        <p:spPr>
          <a:xfrm>
            <a:off x="576072" y="4705730"/>
            <a:ext cx="8809482" cy="215444"/>
          </a:xfrm>
          <a:prstGeom prst="rect">
            <a:avLst/>
          </a:prstGeom>
        </p:spPr>
        <p:txBody>
          <a:bodyPr wrap="square">
            <a:spAutoFit/>
          </a:bodyPr>
          <a:lstStyle/>
          <a:p>
            <a:r>
              <a:rPr lang="nb-NO" sz="800" dirty="0"/>
              <a:t>Hentet fra presentasjon av Anita Wold, arbeidslivskoordinator på SV</a:t>
            </a:r>
            <a:r>
              <a:rPr lang="nb-NO" sz="800" dirty="0" smtClean="0"/>
              <a:t>. Tabellen er hentet fra regjeringens NOU 2019 om fremtidens kompetansebehov II.  </a:t>
            </a:r>
            <a:endParaRPr lang="nb-NO" sz="800" dirty="0"/>
          </a:p>
        </p:txBody>
      </p:sp>
    </p:spTree>
    <p:extLst>
      <p:ext uri="{BB962C8B-B14F-4D97-AF65-F5344CB8AC3E}">
        <p14:creationId xmlns:p14="http://schemas.microsoft.com/office/powerpoint/2010/main" val="41502344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Arbeidsoppgaver</a:t>
            </a:r>
            <a:endParaRPr lang="nb-NO" dirty="0"/>
          </a:p>
        </p:txBody>
      </p:sp>
      <p:sp>
        <p:nvSpPr>
          <p:cNvPr id="3" name="Content Placeholder 2"/>
          <p:cNvSpPr>
            <a:spLocks noGrp="1"/>
          </p:cNvSpPr>
          <p:nvPr>
            <p:ph idx="1"/>
          </p:nvPr>
        </p:nvSpPr>
        <p:spPr>
          <a:xfrm>
            <a:off x="576072" y="1415557"/>
            <a:ext cx="4046728" cy="3395979"/>
          </a:xfrm>
        </p:spPr>
        <p:txBody>
          <a:bodyPr>
            <a:normAutofit/>
          </a:bodyPr>
          <a:lstStyle/>
          <a:p>
            <a:r>
              <a:rPr lang="nb-NO" sz="1440" dirty="0" smtClean="0"/>
              <a:t>Hovedoppgaver UiO (likt som i 2014): </a:t>
            </a:r>
            <a:br>
              <a:rPr lang="nb-NO" sz="1440" dirty="0" smtClean="0"/>
            </a:br>
            <a:endParaRPr lang="nb-NO" sz="1440" dirty="0" smtClean="0"/>
          </a:p>
          <a:p>
            <a:pPr marL="522900" lvl="1" indent="-342900">
              <a:buFont typeface="+mj-lt"/>
              <a:buAutoNum type="arabicParenR"/>
            </a:pPr>
            <a:r>
              <a:rPr lang="nb-NO" sz="1240" dirty="0" smtClean="0"/>
              <a:t>Rådgivning (22%)</a:t>
            </a:r>
          </a:p>
          <a:p>
            <a:pPr marL="522900" lvl="1" indent="-342900">
              <a:buFont typeface="+mj-lt"/>
              <a:buAutoNum type="arabicParenR"/>
            </a:pPr>
            <a:r>
              <a:rPr lang="nb-NO" sz="1240" dirty="0" smtClean="0"/>
              <a:t>Undervisning </a:t>
            </a:r>
            <a:r>
              <a:rPr lang="nb-NO" sz="1240" dirty="0"/>
              <a:t>og pedagogisk arbeid </a:t>
            </a:r>
            <a:r>
              <a:rPr lang="nb-NO" sz="1240" dirty="0" smtClean="0"/>
              <a:t>(19%)</a:t>
            </a:r>
          </a:p>
          <a:p>
            <a:pPr marL="522900" lvl="1" indent="-342900">
              <a:buFont typeface="+mj-lt"/>
              <a:buAutoNum type="arabicParenR"/>
            </a:pPr>
            <a:r>
              <a:rPr lang="nb-NO" sz="1240" dirty="0" smtClean="0"/>
              <a:t>Saksbehandling (17%) </a:t>
            </a:r>
          </a:p>
          <a:p>
            <a:r>
              <a:rPr lang="nb-NO" sz="1440" dirty="0" smtClean="0"/>
              <a:t>Hovedoppgaver MN-fakultetet: </a:t>
            </a:r>
            <a:br>
              <a:rPr lang="nb-NO" sz="1440" dirty="0" smtClean="0"/>
            </a:br>
            <a:endParaRPr lang="nb-NO" sz="1440" dirty="0"/>
          </a:p>
          <a:p>
            <a:pPr marL="522900" lvl="1" indent="-342900">
              <a:buAutoNum type="arabicParenR"/>
            </a:pPr>
            <a:r>
              <a:rPr lang="nb-NO" sz="1240" b="1" dirty="0" smtClean="0"/>
              <a:t>Produktutvikling/teknologiutvikling </a:t>
            </a:r>
            <a:r>
              <a:rPr lang="nb-NO" sz="1240" b="1" dirty="0"/>
              <a:t>(35</a:t>
            </a:r>
            <a:r>
              <a:rPr lang="nb-NO" sz="1240" b="1" dirty="0" smtClean="0"/>
              <a:t>%) </a:t>
            </a:r>
          </a:p>
          <a:p>
            <a:pPr lvl="2">
              <a:buFont typeface="Courier New" panose="02070309020205020404" pitchFamily="49" charset="0"/>
              <a:buChar char="o"/>
            </a:pPr>
            <a:r>
              <a:rPr lang="nb-NO" sz="1100" dirty="0" smtClean="0"/>
              <a:t>2014</a:t>
            </a:r>
            <a:r>
              <a:rPr lang="nb-NO" sz="1100" dirty="0"/>
              <a:t>: </a:t>
            </a:r>
            <a:r>
              <a:rPr lang="nb-NO" sz="1100" dirty="0" smtClean="0"/>
              <a:t>Forskning </a:t>
            </a:r>
            <a:r>
              <a:rPr lang="nb-NO" sz="1100" dirty="0"/>
              <a:t>(25%) </a:t>
            </a:r>
            <a:endParaRPr lang="nb-NO" sz="1100" dirty="0" smtClean="0"/>
          </a:p>
          <a:p>
            <a:pPr marL="522900" lvl="1" indent="-342900">
              <a:buAutoNum type="arabicParenR"/>
            </a:pPr>
            <a:r>
              <a:rPr lang="nb-NO" sz="1240" b="1" dirty="0" smtClean="0"/>
              <a:t>Forskning </a:t>
            </a:r>
            <a:r>
              <a:rPr lang="nb-NO" sz="1240" b="1" dirty="0"/>
              <a:t>(22</a:t>
            </a:r>
            <a:r>
              <a:rPr lang="nb-NO" sz="1240" b="1" dirty="0" smtClean="0"/>
              <a:t>%) </a:t>
            </a:r>
          </a:p>
          <a:p>
            <a:pPr lvl="2">
              <a:buFont typeface="Courier New" panose="02070309020205020404" pitchFamily="49" charset="0"/>
              <a:buChar char="o"/>
            </a:pPr>
            <a:r>
              <a:rPr lang="nb-NO" sz="1100" dirty="0"/>
              <a:t>2014: </a:t>
            </a:r>
            <a:r>
              <a:rPr lang="nb-NO" sz="1100" dirty="0" smtClean="0"/>
              <a:t>Programmering/systemdrift </a:t>
            </a:r>
            <a:r>
              <a:rPr lang="nb-NO" sz="1100" dirty="0"/>
              <a:t>(24%) </a:t>
            </a:r>
          </a:p>
          <a:p>
            <a:pPr marL="522900" lvl="1" indent="-342900">
              <a:buAutoNum type="arabicParenR"/>
            </a:pPr>
            <a:r>
              <a:rPr lang="nb-NO" sz="1240" b="1" dirty="0" smtClean="0"/>
              <a:t>Prosjektledelse/prosjektarbeid </a:t>
            </a:r>
            <a:r>
              <a:rPr lang="nb-NO" sz="1240" b="1" dirty="0"/>
              <a:t>(19%) og Konsulentvirksomhet/utredningsarbeid (19</a:t>
            </a:r>
            <a:r>
              <a:rPr lang="nb-NO" sz="1240" b="1" dirty="0" smtClean="0"/>
              <a:t>%)</a:t>
            </a:r>
          </a:p>
          <a:p>
            <a:pPr lvl="2">
              <a:buFont typeface="Courier New" panose="02070309020205020404" pitchFamily="49" charset="0"/>
              <a:buChar char="o"/>
            </a:pPr>
            <a:r>
              <a:rPr lang="nb-NO" sz="1100" dirty="0"/>
              <a:t>2014: </a:t>
            </a:r>
            <a:r>
              <a:rPr lang="nb-NO" sz="1100" dirty="0" smtClean="0"/>
              <a:t>Produktutvikling/teknologiutvikling </a:t>
            </a:r>
            <a:r>
              <a:rPr lang="nb-NO" sz="1100" dirty="0"/>
              <a:t>(20%) og </a:t>
            </a:r>
            <a:r>
              <a:rPr lang="nb-NO" sz="1100" dirty="0" smtClean="0"/>
              <a:t>Konsulentvirksomhet/utredningsarbeid </a:t>
            </a:r>
            <a:r>
              <a:rPr lang="nb-NO" sz="1100" dirty="0"/>
              <a:t>(18%) </a:t>
            </a:r>
            <a:endParaRPr lang="nb-NO" sz="1100" dirty="0" smtClean="0"/>
          </a:p>
          <a:p>
            <a:pPr marL="180000" lvl="1" indent="0">
              <a:buNone/>
            </a:pPr>
            <a:endParaRPr lang="nb-NO" dirty="0"/>
          </a:p>
          <a:p>
            <a:endParaRPr lang="nb-NO" dirty="0"/>
          </a:p>
          <a:p>
            <a:endParaRPr lang="nb-NO" dirty="0"/>
          </a:p>
        </p:txBody>
      </p:sp>
      <p:sp>
        <p:nvSpPr>
          <p:cNvPr id="5" name="TextBox 4"/>
          <p:cNvSpPr txBox="1"/>
          <p:nvPr/>
        </p:nvSpPr>
        <p:spPr>
          <a:xfrm>
            <a:off x="5007014" y="1440181"/>
            <a:ext cx="3491761" cy="3000821"/>
          </a:xfrm>
          <a:prstGeom prst="rect">
            <a:avLst/>
          </a:prstGeom>
          <a:solidFill>
            <a:schemeClr val="accent2">
              <a:lumMod val="20000"/>
              <a:lumOff val="80000"/>
            </a:schemeClr>
          </a:solidFill>
        </p:spPr>
        <p:txBody>
          <a:bodyPr wrap="square" rtlCol="0">
            <a:spAutoFit/>
          </a:bodyPr>
          <a:lstStyle/>
          <a:p>
            <a:r>
              <a:rPr lang="nb-NO" sz="1050" dirty="0" smtClean="0"/>
              <a:t>NB! Merk </a:t>
            </a:r>
            <a:r>
              <a:rPr lang="nb-NO" sz="1050" dirty="0"/>
              <a:t>at </a:t>
            </a:r>
            <a:r>
              <a:rPr lang="nb-NO" sz="1050" dirty="0" smtClean="0"/>
              <a:t>arbeidsoppgavene vil variere fra institutt. </a:t>
            </a:r>
            <a:endParaRPr lang="nb-NO" sz="1050" dirty="0"/>
          </a:p>
          <a:p>
            <a:r>
              <a:rPr lang="nb-NO" sz="1050" dirty="0" smtClean="0"/>
              <a:t>Under er det trukket frem noen eksempler fra andre institutt (hentet fra samlet instituttrapport).</a:t>
            </a:r>
          </a:p>
          <a:p>
            <a:endParaRPr lang="nb-NO" sz="1050" dirty="0" smtClean="0"/>
          </a:p>
          <a:p>
            <a:r>
              <a:rPr lang="nb-NO" sz="1050" b="1" dirty="0" smtClean="0"/>
              <a:t>Informatikk:</a:t>
            </a:r>
            <a:r>
              <a:rPr lang="nb-NO" sz="1050" dirty="0" smtClean="0"/>
              <a:t> </a:t>
            </a:r>
          </a:p>
          <a:p>
            <a:pPr marL="228600" indent="-228600">
              <a:buAutoNum type="arabicParenR"/>
            </a:pPr>
            <a:r>
              <a:rPr lang="nb-NO" sz="1050" dirty="0" smtClean="0"/>
              <a:t>Produktutvikling/teknologiutvikling (</a:t>
            </a:r>
            <a:r>
              <a:rPr lang="nb-NO" sz="1050" dirty="0"/>
              <a:t>64</a:t>
            </a:r>
            <a:r>
              <a:rPr lang="nb-NO" sz="1050" dirty="0" smtClean="0"/>
              <a:t>%). </a:t>
            </a:r>
          </a:p>
          <a:p>
            <a:pPr marL="228600" indent="-228600">
              <a:buAutoNum type="arabicParenR"/>
            </a:pPr>
            <a:r>
              <a:rPr lang="nb-NO" sz="1050" dirty="0" smtClean="0"/>
              <a:t>Tjenesteutvikling </a:t>
            </a:r>
            <a:r>
              <a:rPr lang="nb-NO" sz="1050" dirty="0"/>
              <a:t>(32</a:t>
            </a:r>
            <a:r>
              <a:rPr lang="nb-NO" sz="1050" dirty="0" smtClean="0"/>
              <a:t>%)</a:t>
            </a:r>
          </a:p>
          <a:p>
            <a:pPr marL="228600" indent="-228600">
              <a:buAutoNum type="arabicParenR"/>
            </a:pPr>
            <a:r>
              <a:rPr lang="nb-NO" sz="1050" dirty="0" smtClean="0"/>
              <a:t>Konsulentvirksomhet/utredningsarbeid </a:t>
            </a:r>
            <a:r>
              <a:rPr lang="nb-NO" sz="1050" dirty="0"/>
              <a:t>(29</a:t>
            </a:r>
            <a:r>
              <a:rPr lang="nb-NO" sz="1050" dirty="0" smtClean="0"/>
              <a:t>%).</a:t>
            </a:r>
          </a:p>
          <a:p>
            <a:r>
              <a:rPr lang="nb-NO" sz="1050" dirty="0" smtClean="0"/>
              <a:t> </a:t>
            </a:r>
          </a:p>
          <a:p>
            <a:r>
              <a:rPr lang="nb-NO" sz="1050" b="1" dirty="0" smtClean="0"/>
              <a:t>Fysisk </a:t>
            </a:r>
            <a:r>
              <a:rPr lang="nb-NO" sz="1050" b="1" dirty="0"/>
              <a:t>institutt:</a:t>
            </a:r>
            <a:r>
              <a:rPr lang="nb-NO" sz="1050" dirty="0"/>
              <a:t> </a:t>
            </a:r>
            <a:endParaRPr lang="nb-NO" sz="1050" dirty="0" smtClean="0"/>
          </a:p>
          <a:p>
            <a:pPr marL="228600" indent="-228600">
              <a:buAutoNum type="arabicParenR"/>
            </a:pPr>
            <a:r>
              <a:rPr lang="nb-NO" sz="1050" dirty="0" smtClean="0"/>
              <a:t>Produktutvikling/teknologiutvikling (36%)</a:t>
            </a:r>
          </a:p>
          <a:p>
            <a:pPr marL="228600" indent="-228600">
              <a:buAutoNum type="arabicParenR"/>
            </a:pPr>
            <a:r>
              <a:rPr lang="nb-NO" sz="1050" dirty="0" smtClean="0"/>
              <a:t>Forskning </a:t>
            </a:r>
            <a:r>
              <a:rPr lang="nb-NO" sz="1050" dirty="0"/>
              <a:t>(23</a:t>
            </a:r>
            <a:r>
              <a:rPr lang="nb-NO" sz="1050" dirty="0" smtClean="0"/>
              <a:t>%),</a:t>
            </a:r>
          </a:p>
          <a:p>
            <a:pPr marL="228600" indent="-228600">
              <a:buAutoNum type="arabicParenR"/>
            </a:pPr>
            <a:r>
              <a:rPr lang="nb-NO" sz="1050" dirty="0" smtClean="0"/>
              <a:t>Konsulentvirksomhet/utredningsarbeid (23%). </a:t>
            </a:r>
          </a:p>
          <a:p>
            <a:endParaRPr lang="nb-NO" sz="1050" dirty="0" smtClean="0"/>
          </a:p>
          <a:p>
            <a:r>
              <a:rPr lang="nb-NO" sz="1050" b="1" dirty="0" smtClean="0"/>
              <a:t>Geofag</a:t>
            </a:r>
            <a:r>
              <a:rPr lang="nb-NO" sz="1050" b="1" dirty="0"/>
              <a:t>:</a:t>
            </a:r>
            <a:r>
              <a:rPr lang="nb-NO" sz="1050" dirty="0"/>
              <a:t> </a:t>
            </a:r>
            <a:endParaRPr lang="nb-NO" sz="1050" dirty="0" smtClean="0"/>
          </a:p>
          <a:p>
            <a:pPr marL="228600" indent="-228600">
              <a:buFont typeface="+mj-lt"/>
              <a:buAutoNum type="arabicParenR"/>
            </a:pPr>
            <a:r>
              <a:rPr lang="nb-NO" sz="1050" dirty="0" smtClean="0"/>
              <a:t>Rådgivning</a:t>
            </a:r>
            <a:r>
              <a:rPr lang="nb-NO" sz="1050" dirty="0"/>
              <a:t>: </a:t>
            </a:r>
            <a:r>
              <a:rPr lang="nb-NO" sz="1050" dirty="0" smtClean="0"/>
              <a:t>28%</a:t>
            </a:r>
          </a:p>
          <a:p>
            <a:pPr marL="228600" indent="-228600">
              <a:buFont typeface="+mj-lt"/>
              <a:buAutoNum type="arabicParenR"/>
            </a:pPr>
            <a:r>
              <a:rPr lang="nb-NO" sz="1050" dirty="0" smtClean="0"/>
              <a:t>Prosjektledelse/prosjektarbeid (26%)</a:t>
            </a:r>
          </a:p>
          <a:p>
            <a:pPr marL="228600" indent="-228600">
              <a:buFont typeface="+mj-lt"/>
              <a:buAutoNum type="arabicParenR"/>
            </a:pPr>
            <a:r>
              <a:rPr lang="nb-NO" sz="1050" dirty="0" smtClean="0"/>
              <a:t>Konsulentvirksomhet/utredningsarbeid </a:t>
            </a:r>
            <a:r>
              <a:rPr lang="nb-NO" sz="1050" dirty="0"/>
              <a:t>(</a:t>
            </a:r>
            <a:r>
              <a:rPr lang="nb-NO" sz="1050" dirty="0" smtClean="0"/>
              <a:t>24%)</a:t>
            </a:r>
            <a:endParaRPr lang="nb-NO" sz="1800" dirty="0"/>
          </a:p>
        </p:txBody>
      </p:sp>
      <p:sp>
        <p:nvSpPr>
          <p:cNvPr id="6" name="TextBox 5"/>
          <p:cNvSpPr txBox="1"/>
          <p:nvPr/>
        </p:nvSpPr>
        <p:spPr>
          <a:xfrm>
            <a:off x="2016690" y="851770"/>
            <a:ext cx="5035463" cy="515526"/>
          </a:xfrm>
          <a:prstGeom prst="rect">
            <a:avLst/>
          </a:prstGeom>
          <a:noFill/>
        </p:spPr>
        <p:txBody>
          <a:bodyPr wrap="square" rtlCol="0">
            <a:spAutoFit/>
          </a:bodyPr>
          <a:lstStyle/>
          <a:p>
            <a:pPr algn="ctr"/>
            <a:r>
              <a:rPr lang="nb-NO" sz="1400" b="1" dirty="0"/>
              <a:t>MN-kandidatene skiller seg fra </a:t>
            </a:r>
            <a:r>
              <a:rPr lang="nb-NO" sz="1400" b="1" dirty="0" smtClean="0"/>
              <a:t>UiOs </a:t>
            </a:r>
            <a:r>
              <a:rPr lang="nb-NO" sz="1400" b="1" dirty="0"/>
              <a:t>på </a:t>
            </a:r>
            <a:r>
              <a:rPr lang="nb-NO" sz="1400" b="1" dirty="0" smtClean="0"/>
              <a:t>arbeidsoppgaver</a:t>
            </a:r>
            <a:endParaRPr lang="nb-NO" sz="1400" b="1" dirty="0"/>
          </a:p>
          <a:p>
            <a:endParaRPr lang="nb-NO" b="1" dirty="0"/>
          </a:p>
        </p:txBody>
      </p:sp>
      <p:sp>
        <p:nvSpPr>
          <p:cNvPr id="4" name="Oval 3"/>
          <p:cNvSpPr/>
          <p:nvPr/>
        </p:nvSpPr>
        <p:spPr>
          <a:xfrm>
            <a:off x="4531360" y="3566160"/>
            <a:ext cx="4114800" cy="11887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ctangle 6"/>
          <p:cNvSpPr/>
          <p:nvPr/>
        </p:nvSpPr>
        <p:spPr>
          <a:xfrm>
            <a:off x="4307150" y="4423643"/>
            <a:ext cx="3035808" cy="26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dirty="0" smtClean="0">
                <a:solidFill>
                  <a:schemeClr val="tx1"/>
                </a:solidFill>
              </a:rPr>
              <a:t>Fra Kandidatundersøkelsen 2018</a:t>
            </a:r>
            <a:endParaRPr lang="nb-NO" sz="800" b="1" dirty="0">
              <a:solidFill>
                <a:schemeClr val="tx1"/>
              </a:solidFill>
            </a:endParaRPr>
          </a:p>
        </p:txBody>
      </p:sp>
    </p:spTree>
    <p:extLst>
      <p:ext uri="{BB962C8B-B14F-4D97-AF65-F5344CB8AC3E}">
        <p14:creationId xmlns:p14="http://schemas.microsoft.com/office/powerpoint/2010/main" val="104345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7952BB-8B02-4804-AE14-E2B45B10A51E}"/>
              </a:ext>
            </a:extLst>
          </p:cNvPr>
          <p:cNvSpPr>
            <a:spLocks noGrp="1"/>
          </p:cNvSpPr>
          <p:nvPr>
            <p:ph type="title"/>
          </p:nvPr>
        </p:nvSpPr>
        <p:spPr/>
        <p:txBody>
          <a:bodyPr/>
          <a:lstStyle/>
          <a:p>
            <a:r>
              <a:rPr lang="nb-NO" dirty="0" smtClean="0"/>
              <a:t>Fire suksesskriterier for å få relevant jobb raskt</a:t>
            </a:r>
            <a:endParaRPr lang="nb-NO" dirty="0"/>
          </a:p>
        </p:txBody>
      </p:sp>
      <p:sp>
        <p:nvSpPr>
          <p:cNvPr id="3" name="Plassholder for tekst 2">
            <a:extLst>
              <a:ext uri="{FF2B5EF4-FFF2-40B4-BE49-F238E27FC236}">
                <a16:creationId xmlns:a16="http://schemas.microsoft.com/office/drawing/2014/main" id="{A77A3663-3D00-4C6C-B165-FA514F07FA3F}"/>
              </a:ext>
            </a:extLst>
          </p:cNvPr>
          <p:cNvSpPr>
            <a:spLocks noGrp="1"/>
          </p:cNvSpPr>
          <p:nvPr>
            <p:ph type="body" sz="quarter" idx="13"/>
          </p:nvPr>
        </p:nvSpPr>
        <p:spPr>
          <a:xfrm>
            <a:off x="2990445" y="1368171"/>
            <a:ext cx="1476000" cy="1476000"/>
          </a:xfrm>
        </p:spPr>
        <p:txBody>
          <a:bodyPr/>
          <a:lstStyle/>
          <a:p>
            <a:r>
              <a:rPr lang="nb-NO" dirty="0">
                <a:solidFill>
                  <a:srgbClr val="FF0000"/>
                </a:solidFill>
                <a:latin typeface="Arial" panose="020B0604020202020204" pitchFamily="34" charset="0"/>
              </a:rPr>
              <a:t>Studierelatert kontakt med arbeidslivet</a:t>
            </a:r>
            <a:endParaRPr lang="nb-NO" dirty="0">
              <a:solidFill>
                <a:srgbClr val="FF0000"/>
              </a:solidFill>
            </a:endParaRPr>
          </a:p>
        </p:txBody>
      </p:sp>
      <p:sp>
        <p:nvSpPr>
          <p:cNvPr id="4" name="Plassholder for tekst 3">
            <a:extLst>
              <a:ext uri="{FF2B5EF4-FFF2-40B4-BE49-F238E27FC236}">
                <a16:creationId xmlns:a16="http://schemas.microsoft.com/office/drawing/2014/main" id="{B298655F-6A82-42C3-99CC-1EAE75409146}"/>
              </a:ext>
            </a:extLst>
          </p:cNvPr>
          <p:cNvSpPr>
            <a:spLocks noGrp="1"/>
          </p:cNvSpPr>
          <p:nvPr>
            <p:ph type="body" sz="quarter" idx="14"/>
          </p:nvPr>
        </p:nvSpPr>
        <p:spPr>
          <a:xfrm>
            <a:off x="4664175" y="1368171"/>
            <a:ext cx="1476000" cy="1476000"/>
          </a:xfrm>
        </p:spPr>
        <p:txBody>
          <a:bodyPr/>
          <a:lstStyle/>
          <a:p>
            <a:r>
              <a:rPr lang="nb-NO" dirty="0">
                <a:solidFill>
                  <a:srgbClr val="FF0000"/>
                </a:solidFill>
              </a:rPr>
              <a:t>Deltakelse i </a:t>
            </a:r>
            <a:r>
              <a:rPr lang="nb-NO" dirty="0" smtClean="0">
                <a:solidFill>
                  <a:srgbClr val="FF0000"/>
                </a:solidFill>
              </a:rPr>
              <a:t>forsknings-nettverk</a:t>
            </a:r>
            <a:endParaRPr lang="nb-NO" dirty="0">
              <a:solidFill>
                <a:srgbClr val="FF0000"/>
              </a:solidFill>
            </a:endParaRPr>
          </a:p>
        </p:txBody>
      </p:sp>
      <p:sp>
        <p:nvSpPr>
          <p:cNvPr id="6" name="Plassholder for tekst 5">
            <a:extLst>
              <a:ext uri="{FF2B5EF4-FFF2-40B4-BE49-F238E27FC236}">
                <a16:creationId xmlns:a16="http://schemas.microsoft.com/office/drawing/2014/main" id="{F31BFAEC-8147-4F5F-8ADE-7A6355D4B14F}"/>
              </a:ext>
            </a:extLst>
          </p:cNvPr>
          <p:cNvSpPr>
            <a:spLocks noGrp="1"/>
          </p:cNvSpPr>
          <p:nvPr>
            <p:ph type="body" sz="quarter" idx="16"/>
          </p:nvPr>
        </p:nvSpPr>
        <p:spPr>
          <a:xfrm>
            <a:off x="2955868" y="2952369"/>
            <a:ext cx="1476000" cy="1476000"/>
          </a:xfrm>
        </p:spPr>
        <p:txBody>
          <a:bodyPr/>
          <a:lstStyle/>
          <a:p>
            <a:r>
              <a:rPr lang="nb-NO" dirty="0">
                <a:solidFill>
                  <a:srgbClr val="FF0000"/>
                </a:solidFill>
                <a:latin typeface="Arial" panose="020B0604020202020204" pitchFamily="34" charset="0"/>
              </a:rPr>
              <a:t>Evne til å kommunisere egen </a:t>
            </a:r>
            <a:r>
              <a:rPr lang="nb-NO" dirty="0" smtClean="0">
                <a:solidFill>
                  <a:srgbClr val="FF0000"/>
                </a:solidFill>
                <a:latin typeface="Arial" panose="020B0604020202020204" pitchFamily="34" charset="0"/>
              </a:rPr>
              <a:t>kompetanse</a:t>
            </a:r>
            <a:endParaRPr lang="nb-NO" dirty="0">
              <a:solidFill>
                <a:srgbClr val="FF0000"/>
              </a:solidFill>
              <a:latin typeface="Arial" panose="020B0604020202020204" pitchFamily="34" charset="0"/>
            </a:endParaRPr>
          </a:p>
        </p:txBody>
      </p:sp>
      <p:sp>
        <p:nvSpPr>
          <p:cNvPr id="7" name="Plassholder for tekst 6">
            <a:extLst>
              <a:ext uri="{FF2B5EF4-FFF2-40B4-BE49-F238E27FC236}">
                <a16:creationId xmlns:a16="http://schemas.microsoft.com/office/drawing/2014/main" id="{CB3F8247-AB94-492C-A0DA-511848B7E6DA}"/>
              </a:ext>
            </a:extLst>
          </p:cNvPr>
          <p:cNvSpPr>
            <a:spLocks noGrp="1"/>
          </p:cNvSpPr>
          <p:nvPr>
            <p:ph type="body" sz="quarter" idx="17"/>
          </p:nvPr>
        </p:nvSpPr>
        <p:spPr>
          <a:xfrm>
            <a:off x="4629598" y="2952369"/>
            <a:ext cx="1476000" cy="1476000"/>
          </a:xfrm>
        </p:spPr>
        <p:txBody>
          <a:bodyPr/>
          <a:lstStyle/>
          <a:p>
            <a:r>
              <a:rPr lang="nb-NO" dirty="0">
                <a:solidFill>
                  <a:srgbClr val="FF0000"/>
                </a:solidFill>
                <a:latin typeface="Arial" panose="020B0604020202020204" pitchFamily="34" charset="0"/>
              </a:rPr>
              <a:t>Søke jobb før ferdig </a:t>
            </a:r>
            <a:r>
              <a:rPr lang="nb-NO" dirty="0" smtClean="0">
                <a:solidFill>
                  <a:srgbClr val="FF0000"/>
                </a:solidFill>
                <a:latin typeface="Arial" panose="020B0604020202020204" pitchFamily="34" charset="0"/>
              </a:rPr>
              <a:t>utdannet</a:t>
            </a:r>
            <a:endParaRPr lang="nb-NO" dirty="0">
              <a:solidFill>
                <a:srgbClr val="FF0000"/>
              </a:solidFill>
              <a:latin typeface="Arial" panose="020B0604020202020204" pitchFamily="34" charset="0"/>
            </a:endParaRPr>
          </a:p>
        </p:txBody>
      </p:sp>
      <p:sp>
        <p:nvSpPr>
          <p:cNvPr id="9" name="TextBox 8"/>
          <p:cNvSpPr txBox="1"/>
          <p:nvPr/>
        </p:nvSpPr>
        <p:spPr>
          <a:xfrm>
            <a:off x="6337905" y="1575256"/>
            <a:ext cx="2653304" cy="1061829"/>
          </a:xfrm>
          <a:prstGeom prst="rect">
            <a:avLst/>
          </a:prstGeom>
          <a:noFill/>
        </p:spPr>
        <p:txBody>
          <a:bodyPr wrap="square" rtlCol="0">
            <a:spAutoFit/>
          </a:bodyPr>
          <a:lstStyle/>
          <a:p>
            <a:r>
              <a:rPr lang="nb-NO" sz="105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Var du underveis i studiene del av et forskningsnettverk eller deltok du i større forskningsprosjekter? </a:t>
            </a:r>
            <a:br>
              <a:rPr lang="nb-NO" sz="105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br>
            <a:endParaRPr lang="nb-NO" sz="105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nb-NO" sz="105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81</a:t>
            </a:r>
            <a:r>
              <a:rPr lang="nb-NO" sz="105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på BA og 53% på MA svarer </a:t>
            </a:r>
            <a:r>
              <a:rPr lang="nb-NO" sz="105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nei</a:t>
            </a:r>
          </a:p>
          <a:p>
            <a:pPr marL="171450" indent="-171450">
              <a:buFont typeface="Arial" panose="020B0604020202020204" pitchFamily="34" charset="0"/>
              <a:buChar char="•"/>
            </a:pPr>
            <a:r>
              <a:rPr lang="nb-NO" sz="105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Vi ligger høyere enn </a:t>
            </a:r>
            <a:r>
              <a:rPr lang="nb-NO" sz="105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UiO-snittet</a:t>
            </a:r>
            <a:endParaRPr lang="nb-NO" dirty="0"/>
          </a:p>
        </p:txBody>
      </p:sp>
      <p:sp>
        <p:nvSpPr>
          <p:cNvPr id="10" name="TextBox 9"/>
          <p:cNvSpPr txBox="1"/>
          <p:nvPr/>
        </p:nvSpPr>
        <p:spPr>
          <a:xfrm>
            <a:off x="6337905" y="3159454"/>
            <a:ext cx="2531775" cy="1384995"/>
          </a:xfrm>
          <a:prstGeom prst="rect">
            <a:avLst/>
          </a:prstGeom>
          <a:noFill/>
        </p:spPr>
        <p:txBody>
          <a:bodyPr wrap="square" rtlCol="0">
            <a:spAutoFit/>
          </a:bodyPr>
          <a:lstStyle/>
          <a:p>
            <a:pPr marL="171450" indent="-171450">
              <a:buFont typeface="Arial" panose="020B0604020202020204" pitchFamily="34" charset="0"/>
              <a:buChar char="•"/>
            </a:pPr>
            <a:r>
              <a:rPr lang="nb-NO" sz="105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Nesten 90 % av MN-studentene </a:t>
            </a:r>
            <a:r>
              <a:rPr lang="nb-NO" sz="105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begynner </a:t>
            </a:r>
            <a:r>
              <a:rPr lang="nb-NO" sz="105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å undersøke jobbmulighetene før de er ferdig med utdanningen</a:t>
            </a:r>
            <a:r>
              <a:rPr lang="nb-NO" sz="105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t>
            </a:r>
          </a:p>
          <a:p>
            <a:pPr marL="171450" indent="-171450">
              <a:buFont typeface="Arial" panose="020B0604020202020204" pitchFamily="34" charset="0"/>
              <a:buChar char="•"/>
            </a:pPr>
            <a:endParaRPr lang="nb-NO" sz="105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nb-NO" sz="105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58</a:t>
            </a:r>
            <a:r>
              <a:rPr lang="nb-NO" sz="105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nb-NO" sz="105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sier de </a:t>
            </a:r>
            <a:r>
              <a:rPr lang="nb-NO" sz="105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søkte 1-5 stilinger før de fikk sin første </a:t>
            </a:r>
            <a:r>
              <a:rPr lang="nb-NO" sz="105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jobb. Det er 8% mer enn UiO generelt. (21</a:t>
            </a:r>
            <a:r>
              <a:rPr lang="nb-NO" sz="105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svarer </a:t>
            </a:r>
            <a:r>
              <a:rPr lang="nb-NO" sz="105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6-15). </a:t>
            </a:r>
            <a:endParaRPr lang="nb-NO" sz="105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398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Kontakt med arbeidslivet</a:t>
            </a:r>
            <a:endParaRPr lang="nb-NO" dirty="0"/>
          </a:p>
        </p:txBody>
      </p:sp>
      <p:pic>
        <p:nvPicPr>
          <p:cNvPr id="4" name="Picture 3"/>
          <p:cNvPicPr>
            <a:picLocks noChangeAspect="1"/>
          </p:cNvPicPr>
          <p:nvPr/>
        </p:nvPicPr>
        <p:blipFill rotWithShape="1">
          <a:blip r:embed="rId3"/>
          <a:srcRect t="4003" b="5867"/>
          <a:stretch/>
        </p:blipFill>
        <p:spPr>
          <a:xfrm>
            <a:off x="1002794" y="1384663"/>
            <a:ext cx="6883400" cy="3021875"/>
          </a:xfrm>
          <a:prstGeom prst="rect">
            <a:avLst/>
          </a:prstGeom>
        </p:spPr>
      </p:pic>
      <p:sp>
        <p:nvSpPr>
          <p:cNvPr id="5" name="TextBox 4"/>
          <p:cNvSpPr txBox="1"/>
          <p:nvPr/>
        </p:nvSpPr>
        <p:spPr>
          <a:xfrm>
            <a:off x="1165814" y="816168"/>
            <a:ext cx="6743218" cy="669414"/>
          </a:xfrm>
          <a:prstGeom prst="rect">
            <a:avLst/>
          </a:prstGeom>
          <a:noFill/>
        </p:spPr>
        <p:txBody>
          <a:bodyPr wrap="square" rtlCol="0">
            <a:spAutoFit/>
          </a:bodyPr>
          <a:lstStyle/>
          <a:p>
            <a:pPr algn="ctr"/>
            <a:r>
              <a:rPr lang="nb-NO" sz="1200" dirty="0"/>
              <a:t>Kandidatundersøkelsen viser at de kandidatene som kommer raskest ut i jobb er kandidater </a:t>
            </a:r>
            <a:r>
              <a:rPr lang="nb-NO" sz="1200" dirty="0" smtClean="0"/>
              <a:t>som </a:t>
            </a:r>
            <a:r>
              <a:rPr lang="nb-NO" sz="1200" b="1" dirty="0" smtClean="0"/>
              <a:t>har </a:t>
            </a:r>
            <a:r>
              <a:rPr lang="nb-NO" sz="1200" b="1" dirty="0"/>
              <a:t>hatt studierelatert kontakt med arbeidslivet</a:t>
            </a:r>
          </a:p>
          <a:p>
            <a:endParaRPr lang="nb-NO" dirty="0"/>
          </a:p>
        </p:txBody>
      </p:sp>
      <p:sp>
        <p:nvSpPr>
          <p:cNvPr id="8" name="Rectangle 7"/>
          <p:cNvSpPr/>
          <p:nvPr/>
        </p:nvSpPr>
        <p:spPr>
          <a:xfrm>
            <a:off x="5409824" y="1384663"/>
            <a:ext cx="2412648" cy="276999"/>
          </a:xfrm>
          <a:prstGeom prst="rect">
            <a:avLst/>
          </a:prstGeom>
        </p:spPr>
        <p:txBody>
          <a:bodyPr wrap="none">
            <a:spAutoFit/>
          </a:bodyPr>
          <a:lstStyle/>
          <a:p>
            <a:r>
              <a:rPr lang="nb-NO" sz="1200" b="1" dirty="0" smtClean="0">
                <a:solidFill>
                  <a:schemeClr val="bg1"/>
                </a:solidFill>
              </a:rPr>
              <a:t>Tall </a:t>
            </a:r>
            <a:r>
              <a:rPr lang="nb-NO" sz="1200" b="1" dirty="0">
                <a:solidFill>
                  <a:schemeClr val="bg1"/>
                </a:solidFill>
              </a:rPr>
              <a:t>fra 2018, MN fakultetsnivå </a:t>
            </a:r>
          </a:p>
        </p:txBody>
      </p:sp>
      <p:sp>
        <p:nvSpPr>
          <p:cNvPr id="9" name="Right Arrow 8"/>
          <p:cNvSpPr/>
          <p:nvPr/>
        </p:nvSpPr>
        <p:spPr>
          <a:xfrm rot="11470673">
            <a:off x="3649493" y="2037175"/>
            <a:ext cx="329029" cy="36998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Box 9"/>
          <p:cNvSpPr txBox="1"/>
          <p:nvPr/>
        </p:nvSpPr>
        <p:spPr>
          <a:xfrm>
            <a:off x="4230485" y="2005469"/>
            <a:ext cx="2358677" cy="1154162"/>
          </a:xfrm>
          <a:prstGeom prst="rect">
            <a:avLst/>
          </a:prstGeom>
          <a:solidFill>
            <a:schemeClr val="accent3">
              <a:lumMod val="20000"/>
              <a:lumOff val="80000"/>
            </a:schemeClr>
          </a:solidFill>
        </p:spPr>
        <p:txBody>
          <a:bodyPr wrap="square" rtlCol="0">
            <a:spAutoFit/>
          </a:bodyPr>
          <a:lstStyle/>
          <a:p>
            <a:r>
              <a:rPr lang="nb-NO" sz="1200" dirty="0" smtClean="0"/>
              <a:t>Kun 12</a:t>
            </a:r>
            <a:r>
              <a:rPr lang="nb-NO" sz="1200" dirty="0"/>
              <a:t>% </a:t>
            </a:r>
            <a:r>
              <a:rPr lang="nb-NO" sz="1200" dirty="0" smtClean="0"/>
              <a:t>på MN svarer </a:t>
            </a:r>
            <a:r>
              <a:rPr lang="nb-NO" sz="1200" dirty="0"/>
              <a:t>at de har hatt integrert praksis som del av graden. </a:t>
            </a:r>
            <a:endParaRPr lang="nb-NO" sz="1200" dirty="0" smtClean="0"/>
          </a:p>
          <a:p>
            <a:endParaRPr lang="nb-NO" sz="1200" dirty="0"/>
          </a:p>
          <a:p>
            <a:r>
              <a:rPr lang="nb-NO" sz="1050" dirty="0" smtClean="0"/>
              <a:t>Til </a:t>
            </a:r>
            <a:r>
              <a:rPr lang="nb-NO" sz="1050" dirty="0"/>
              <a:t>sammenligning har HF 13%, Jus 18%, SV 21% og TF 44%. </a:t>
            </a:r>
          </a:p>
        </p:txBody>
      </p:sp>
      <p:sp>
        <p:nvSpPr>
          <p:cNvPr id="11" name="Rectangle 10"/>
          <p:cNvSpPr/>
          <p:nvPr/>
        </p:nvSpPr>
        <p:spPr>
          <a:xfrm>
            <a:off x="5523629" y="4406538"/>
            <a:ext cx="3035808" cy="26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dirty="0" smtClean="0">
                <a:solidFill>
                  <a:schemeClr val="tx1"/>
                </a:solidFill>
              </a:rPr>
              <a:t>Fra Kandidatundersøkelsen 2018</a:t>
            </a:r>
            <a:endParaRPr lang="nb-NO" sz="800" b="1" dirty="0">
              <a:solidFill>
                <a:schemeClr val="tx1"/>
              </a:solidFill>
            </a:endParaRPr>
          </a:p>
        </p:txBody>
      </p:sp>
    </p:spTree>
    <p:extLst>
      <p:ext uri="{BB962C8B-B14F-4D97-AF65-F5344CB8AC3E}">
        <p14:creationId xmlns:p14="http://schemas.microsoft.com/office/powerpoint/2010/main" val="16644836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pic>
        <p:nvPicPr>
          <p:cNvPr id="4" name="Content Placeholder 3"/>
          <p:cNvPicPr>
            <a:picLocks noGrp="1" noChangeAspect="1"/>
          </p:cNvPicPr>
          <p:nvPr>
            <p:ph idx="1"/>
          </p:nvPr>
        </p:nvPicPr>
        <p:blipFill>
          <a:blip r:embed="rId2"/>
          <a:stretch>
            <a:fillRect/>
          </a:stretch>
        </p:blipFill>
        <p:spPr>
          <a:xfrm>
            <a:off x="661730" y="157140"/>
            <a:ext cx="7751386" cy="4987948"/>
          </a:xfrm>
          <a:prstGeom prst="rect">
            <a:avLst/>
          </a:prstGeom>
        </p:spPr>
      </p:pic>
      <p:sp>
        <p:nvSpPr>
          <p:cNvPr id="5" name="Oval 4"/>
          <p:cNvSpPr/>
          <p:nvPr/>
        </p:nvSpPr>
        <p:spPr>
          <a:xfrm>
            <a:off x="182879" y="3596640"/>
            <a:ext cx="8315895" cy="14097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589581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6031" y="1769859"/>
            <a:ext cx="2582744" cy="1721829"/>
          </a:xfrm>
          <a:prstGeom prst="rect">
            <a:avLst/>
          </a:prstGeom>
        </p:spPr>
      </p:pic>
      <p:sp>
        <p:nvSpPr>
          <p:cNvPr id="15" name="Rounded Rectangular Callout 14"/>
          <p:cNvSpPr/>
          <p:nvPr/>
        </p:nvSpPr>
        <p:spPr>
          <a:xfrm>
            <a:off x="5916031" y="844519"/>
            <a:ext cx="2819970" cy="801624"/>
          </a:xfrm>
          <a:prstGeom prst="wedgeRoundRectCallout">
            <a:avLst>
              <a:gd name="adj1" fmla="val 3636"/>
              <a:gd name="adj2" fmla="val 102866"/>
              <a:gd name="adj3" fmla="val 16667"/>
            </a:avLst>
          </a:prstGeom>
          <a:ln>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214313" indent="-214313">
              <a:buFontTx/>
              <a:buChar char="-"/>
            </a:pPr>
            <a:endParaRPr lang="nb-NO" sz="500" dirty="0"/>
          </a:p>
          <a:p>
            <a:pPr marL="214313" indent="-214313">
              <a:buFontTx/>
              <a:buChar char="-"/>
            </a:pPr>
            <a:r>
              <a:rPr lang="nb-NO" sz="1000" dirty="0"/>
              <a:t>Studenter må bli mer relevante for arbeidslivet. Derfor må høyere utdanning og arbeidslivet involvere seg mer med hverandre.</a:t>
            </a:r>
          </a:p>
          <a:p>
            <a:r>
              <a:rPr lang="nb-NO" sz="500" dirty="0"/>
              <a:t> </a:t>
            </a:r>
          </a:p>
        </p:txBody>
      </p:sp>
      <p:sp>
        <p:nvSpPr>
          <p:cNvPr id="6" name="Rectangle 5"/>
          <p:cNvSpPr/>
          <p:nvPr/>
        </p:nvSpPr>
        <p:spPr>
          <a:xfrm>
            <a:off x="0" y="4123358"/>
            <a:ext cx="9144000" cy="1021729"/>
          </a:xfrm>
          <a:prstGeom prst="rect">
            <a:avLst/>
          </a:prstGeom>
          <a:solidFill>
            <a:srgbClr val="F5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p:cNvSpPr>
            <a:spLocks noGrp="1"/>
          </p:cNvSpPr>
          <p:nvPr>
            <p:ph type="title"/>
          </p:nvPr>
        </p:nvSpPr>
        <p:spPr>
          <a:xfrm>
            <a:off x="-810331" y="484474"/>
            <a:ext cx="5633792" cy="360045"/>
          </a:xfrm>
        </p:spPr>
        <p:txBody>
          <a:bodyPr/>
          <a:lstStyle/>
          <a:p>
            <a:r>
              <a:rPr lang="nb-NO" dirty="0" smtClean="0"/>
              <a:t>Hva sier forskning?</a:t>
            </a:r>
            <a:endParaRPr lang="nb-NO" dirty="0"/>
          </a:p>
        </p:txBody>
      </p:sp>
      <p:sp>
        <p:nvSpPr>
          <p:cNvPr id="5" name="TextBox 4"/>
          <p:cNvSpPr txBox="1"/>
          <p:nvPr/>
        </p:nvSpPr>
        <p:spPr>
          <a:xfrm>
            <a:off x="628650" y="4630301"/>
            <a:ext cx="7989570" cy="404085"/>
          </a:xfrm>
          <a:prstGeom prst="rect">
            <a:avLst/>
          </a:prstGeom>
          <a:noFill/>
        </p:spPr>
        <p:txBody>
          <a:bodyPr wrap="square" rtlCol="0">
            <a:spAutoFit/>
          </a:bodyPr>
          <a:lstStyle/>
          <a:p>
            <a:r>
              <a:rPr lang="nb-NO" sz="1013" dirty="0"/>
              <a:t>Kilde</a:t>
            </a:r>
            <a:r>
              <a:rPr lang="nb-NO" sz="1013" dirty="0" smtClean="0"/>
              <a:t>: Tune</a:t>
            </a:r>
            <a:r>
              <a:rPr lang="nb-NO" sz="1013" dirty="0"/>
              <a:t>, </a:t>
            </a:r>
            <a:r>
              <a:rPr lang="nb-NO" sz="1013" dirty="0" err="1"/>
              <a:t>Tharan</a:t>
            </a:r>
            <a:r>
              <a:rPr lang="nb-NO" sz="1013" dirty="0"/>
              <a:t> og Støren, Liv Anne (2015</a:t>
            </a:r>
            <a:r>
              <a:rPr lang="nb-NO" sz="1013" dirty="0" smtClean="0"/>
              <a:t>): </a:t>
            </a:r>
            <a:r>
              <a:rPr lang="nb-NO" sz="1013" dirty="0" err="1" smtClean="0"/>
              <a:t>Study</a:t>
            </a:r>
            <a:r>
              <a:rPr lang="nb-NO" sz="1013" dirty="0" smtClean="0"/>
              <a:t> </a:t>
            </a:r>
            <a:r>
              <a:rPr lang="nb-NO" sz="1013" dirty="0"/>
              <a:t>and labour market effects of graduate students´ interaction with work organisations during education: A cohort study. </a:t>
            </a:r>
            <a:r>
              <a:rPr lang="nb-NO" sz="1013" i="1" dirty="0"/>
              <a:t>Education + Training, Vol 57, No 7</a:t>
            </a:r>
            <a:r>
              <a:rPr lang="nb-NO" sz="1013" dirty="0"/>
              <a:t>, Esmerald Group Publishing Ltd</a:t>
            </a:r>
            <a:r>
              <a:rPr lang="nb-NO" sz="1013" dirty="0" smtClean="0"/>
              <a:t>.</a:t>
            </a:r>
            <a:endParaRPr lang="nb-NO" sz="1013" dirty="0"/>
          </a:p>
        </p:txBody>
      </p:sp>
      <p:sp>
        <p:nvSpPr>
          <p:cNvPr id="4" name="Rectangle 3"/>
          <p:cNvSpPr/>
          <p:nvPr/>
        </p:nvSpPr>
        <p:spPr>
          <a:xfrm>
            <a:off x="628650" y="4305929"/>
            <a:ext cx="8868918" cy="261610"/>
          </a:xfrm>
          <a:prstGeom prst="rect">
            <a:avLst/>
          </a:prstGeom>
        </p:spPr>
        <p:txBody>
          <a:bodyPr wrap="square">
            <a:spAutoFit/>
          </a:bodyPr>
          <a:lstStyle/>
          <a:p>
            <a:r>
              <a:rPr lang="nb-NO" sz="1100" dirty="0" smtClean="0"/>
              <a:t>Informasjonen om forskning og stortingsmeldingen er hentet </a:t>
            </a:r>
            <a:r>
              <a:rPr lang="nb-NO" sz="1100" dirty="0"/>
              <a:t>fra presentasjon av Anita Wold, arbeidslivskoordinator på SV. </a:t>
            </a:r>
          </a:p>
        </p:txBody>
      </p:sp>
      <p:sp>
        <p:nvSpPr>
          <p:cNvPr id="9" name="Content Placeholder 8"/>
          <p:cNvSpPr>
            <a:spLocks noGrp="1"/>
          </p:cNvSpPr>
          <p:nvPr>
            <p:ph idx="1"/>
          </p:nvPr>
        </p:nvSpPr>
        <p:spPr>
          <a:xfrm>
            <a:off x="721995" y="1245565"/>
            <a:ext cx="4478655" cy="3060383"/>
          </a:xfrm>
        </p:spPr>
        <p:txBody>
          <a:bodyPr/>
          <a:lstStyle/>
          <a:p>
            <a:pPr marL="0" indent="0">
              <a:buNone/>
            </a:pPr>
            <a:r>
              <a:rPr lang="nb-NO" dirty="0"/>
              <a:t>Samhandling med arbeidslivet i løpet av utdanningen </a:t>
            </a:r>
            <a:r>
              <a:rPr lang="nb-NO" dirty="0" smtClean="0"/>
              <a:t/>
            </a:r>
            <a:br>
              <a:rPr lang="nb-NO" dirty="0" smtClean="0"/>
            </a:br>
            <a:r>
              <a:rPr lang="nb-NO" dirty="0" smtClean="0"/>
              <a:t>har </a:t>
            </a:r>
            <a:r>
              <a:rPr lang="nb-NO" dirty="0"/>
              <a:t>positiv påvirkning på: </a:t>
            </a:r>
          </a:p>
          <a:p>
            <a:pPr marL="342900" indent="-342900">
              <a:buFont typeface="Arial" panose="020B0604020202020204" pitchFamily="34" charset="0"/>
              <a:buChar char="•"/>
            </a:pPr>
            <a:r>
              <a:rPr lang="nb-NO" sz="1200" dirty="0"/>
              <a:t>gjennomføring av studiene. </a:t>
            </a:r>
          </a:p>
          <a:p>
            <a:pPr marL="342900" indent="-342900">
              <a:buFont typeface="Arial" panose="020B0604020202020204" pitchFamily="34" charset="0"/>
              <a:buChar char="•"/>
            </a:pPr>
            <a:r>
              <a:rPr lang="nb-NO" sz="1200" dirty="0"/>
              <a:t>studentene kommer lettere i jobb og får relevante </a:t>
            </a:r>
            <a:r>
              <a:rPr lang="nb-NO" sz="1200" dirty="0" smtClean="0"/>
              <a:t>jobber</a:t>
            </a:r>
            <a:endParaRPr lang="nb-NO" sz="1200" dirty="0"/>
          </a:p>
          <a:p>
            <a:pPr marL="342900" indent="-342900">
              <a:buFont typeface="Arial" panose="020B0604020202020204" pitchFamily="34" charset="0"/>
              <a:buChar char="•"/>
            </a:pPr>
            <a:r>
              <a:rPr lang="nb-NO" sz="1200" dirty="0"/>
              <a:t>gjelder særlig samarbeid som varer over tid, slik som praksis og </a:t>
            </a:r>
            <a:r>
              <a:rPr lang="nb-NO" sz="1200" dirty="0" smtClean="0"/>
              <a:t>prosjektsamarbeid</a:t>
            </a:r>
            <a:r>
              <a:rPr lang="nb-NO" sz="1200" dirty="0"/>
              <a:t>. </a:t>
            </a:r>
          </a:p>
          <a:p>
            <a:endParaRPr lang="nb-NO" dirty="0"/>
          </a:p>
        </p:txBody>
      </p:sp>
      <p:sp>
        <p:nvSpPr>
          <p:cNvPr id="10" name="Rectangle 9"/>
          <p:cNvSpPr/>
          <p:nvPr/>
        </p:nvSpPr>
        <p:spPr>
          <a:xfrm>
            <a:off x="5766827" y="363800"/>
            <a:ext cx="4257675" cy="253916"/>
          </a:xfrm>
          <a:prstGeom prst="rect">
            <a:avLst/>
          </a:prstGeom>
        </p:spPr>
        <p:txBody>
          <a:bodyPr wrap="square">
            <a:spAutoFit/>
          </a:bodyPr>
          <a:lstStyle/>
          <a:p>
            <a:r>
              <a:rPr lang="nb-NO" sz="1000" b="1" dirty="0"/>
              <a:t>Stortingsmelding om </a:t>
            </a:r>
            <a:r>
              <a:rPr lang="nb-NO" sz="1000" b="1" dirty="0" smtClean="0"/>
              <a:t>praksis i </a:t>
            </a:r>
            <a:r>
              <a:rPr lang="nb-NO" sz="1000" b="1" dirty="0"/>
              <a:t>utdanning </a:t>
            </a:r>
            <a:r>
              <a:rPr lang="nb-NO" sz="1000" b="1" dirty="0" smtClean="0"/>
              <a:t>kommer</a:t>
            </a:r>
            <a:endParaRPr lang="nb-NO" sz="1000" b="1" dirty="0"/>
          </a:p>
        </p:txBody>
      </p:sp>
      <p:cxnSp>
        <p:nvCxnSpPr>
          <p:cNvPr id="12" name="Straight Connector 11"/>
          <p:cNvCxnSpPr/>
          <p:nvPr/>
        </p:nvCxnSpPr>
        <p:spPr>
          <a:xfrm>
            <a:off x="5631180" y="1209302"/>
            <a:ext cx="0" cy="2352836"/>
          </a:xfrm>
          <a:prstGeom prst="line">
            <a:avLst/>
          </a:prstGeom>
          <a:ln w="381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832210" y="3519583"/>
            <a:ext cx="3312758" cy="404085"/>
          </a:xfrm>
          <a:prstGeom prst="rect">
            <a:avLst/>
          </a:prstGeom>
          <a:noFill/>
        </p:spPr>
        <p:txBody>
          <a:bodyPr wrap="square" rtlCol="0">
            <a:spAutoFit/>
          </a:bodyPr>
          <a:lstStyle/>
          <a:p>
            <a:r>
              <a:rPr lang="nb-NO" sz="1013" dirty="0"/>
              <a:t>Iselin Nybø</a:t>
            </a:r>
          </a:p>
          <a:p>
            <a:r>
              <a:rPr lang="nb-NO" sz="1013" dirty="0"/>
              <a:t>Forsknings- og høyere utdanningsminister </a:t>
            </a:r>
          </a:p>
        </p:txBody>
      </p:sp>
      <p:sp>
        <p:nvSpPr>
          <p:cNvPr id="3" name="Rectangle 2"/>
          <p:cNvSpPr/>
          <p:nvPr/>
        </p:nvSpPr>
        <p:spPr>
          <a:xfrm>
            <a:off x="628650" y="2976880"/>
            <a:ext cx="4572000" cy="7721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1200" dirty="0" smtClean="0"/>
              <a:t>UiO gjorde en omverdensanalyse 2017. Svarene fra aktører i privat og offentlig sektor, som kjenner UiO, støtter oppunder </a:t>
            </a:r>
            <a:br>
              <a:rPr lang="nb-NO" sz="1200" dirty="0" smtClean="0"/>
            </a:br>
            <a:r>
              <a:rPr lang="nb-NO" sz="1200" dirty="0" smtClean="0"/>
              <a:t>funnene fra kandidatundersøkelsen og forskningen. </a:t>
            </a:r>
            <a:endParaRPr lang="nb-NO" sz="1200" dirty="0"/>
          </a:p>
        </p:txBody>
      </p:sp>
    </p:spTree>
    <p:extLst>
      <p:ext uri="{BB962C8B-B14F-4D97-AF65-F5344CB8AC3E}">
        <p14:creationId xmlns:p14="http://schemas.microsoft.com/office/powerpoint/2010/main" val="233816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 </a:t>
            </a:r>
            <a:endParaRPr lang="nb-NO" dirty="0"/>
          </a:p>
        </p:txBody>
      </p:sp>
      <p:sp>
        <p:nvSpPr>
          <p:cNvPr id="3" name="Content Placeholder 2"/>
          <p:cNvSpPr>
            <a:spLocks noGrp="1"/>
          </p:cNvSpPr>
          <p:nvPr>
            <p:ph idx="1"/>
          </p:nvPr>
        </p:nvSpPr>
        <p:spPr/>
        <p:txBody>
          <a:bodyPr/>
          <a:lstStyle/>
          <a:p>
            <a:pPr marL="0" indent="0">
              <a:buNone/>
            </a:pPr>
            <a:r>
              <a:rPr lang="nb-NO" dirty="0" smtClean="0"/>
              <a:t> </a:t>
            </a:r>
            <a:endParaRPr lang="nb-NO" dirty="0"/>
          </a:p>
        </p:txBody>
      </p:sp>
      <p:pic>
        <p:nvPicPr>
          <p:cNvPr id="4" name="Picture 3"/>
          <p:cNvPicPr>
            <a:picLocks noChangeAspect="1"/>
          </p:cNvPicPr>
          <p:nvPr/>
        </p:nvPicPr>
        <p:blipFill>
          <a:blip r:embed="rId2"/>
          <a:stretch>
            <a:fillRect/>
          </a:stretch>
        </p:blipFill>
        <p:spPr>
          <a:xfrm>
            <a:off x="667396" y="221922"/>
            <a:ext cx="7809209" cy="4701244"/>
          </a:xfrm>
          <a:prstGeom prst="rect">
            <a:avLst/>
          </a:prstGeom>
        </p:spPr>
      </p:pic>
      <p:sp>
        <p:nvSpPr>
          <p:cNvPr id="5" name="TextBox 4"/>
          <p:cNvSpPr txBox="1"/>
          <p:nvPr/>
        </p:nvSpPr>
        <p:spPr>
          <a:xfrm>
            <a:off x="4426528" y="4691533"/>
            <a:ext cx="3651962" cy="248209"/>
          </a:xfrm>
          <a:prstGeom prst="rect">
            <a:avLst/>
          </a:prstGeom>
          <a:noFill/>
        </p:spPr>
        <p:txBody>
          <a:bodyPr wrap="none" rtlCol="0">
            <a:spAutoFit/>
          </a:bodyPr>
          <a:lstStyle/>
          <a:p>
            <a:r>
              <a:rPr lang="nb-NO" sz="1013" dirty="0"/>
              <a:t>Hentet fra presentasjon til Morten Aase Løver, LOS/AF/SKS</a:t>
            </a:r>
          </a:p>
        </p:txBody>
      </p:sp>
    </p:spTree>
    <p:extLst>
      <p:ext uri="{BB962C8B-B14F-4D97-AF65-F5344CB8AC3E}">
        <p14:creationId xmlns:p14="http://schemas.microsoft.com/office/powerpoint/2010/main" val="17941259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9918" y="319390"/>
            <a:ext cx="3337156" cy="491690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294" y="729476"/>
            <a:ext cx="2966545" cy="4370851"/>
          </a:xfrm>
          <a:prstGeom prst="rect">
            <a:avLst/>
          </a:prstGeom>
        </p:spPr>
      </p:pic>
      <p:sp>
        <p:nvSpPr>
          <p:cNvPr id="2" name="Title 1"/>
          <p:cNvSpPr>
            <a:spLocks noGrp="1"/>
          </p:cNvSpPr>
          <p:nvPr>
            <p:ph type="title"/>
          </p:nvPr>
        </p:nvSpPr>
        <p:spPr>
          <a:xfrm>
            <a:off x="576071" y="159423"/>
            <a:ext cx="7922703" cy="360045"/>
          </a:xfrm>
        </p:spPr>
        <p:txBody>
          <a:bodyPr/>
          <a:lstStyle/>
          <a:p>
            <a:r>
              <a:rPr lang="nb-NO" dirty="0" smtClean="0"/>
              <a:t>Kontakt med arbeidslivet</a:t>
            </a:r>
            <a:endParaRPr lang="nb-NO" dirty="0"/>
          </a:p>
        </p:txBody>
      </p:sp>
      <p:sp>
        <p:nvSpPr>
          <p:cNvPr id="5" name="TextBox 4"/>
          <p:cNvSpPr txBox="1"/>
          <p:nvPr/>
        </p:nvSpPr>
        <p:spPr>
          <a:xfrm>
            <a:off x="1165814" y="511183"/>
            <a:ext cx="6743218" cy="276999"/>
          </a:xfrm>
          <a:prstGeom prst="rect">
            <a:avLst/>
          </a:prstGeom>
          <a:noFill/>
        </p:spPr>
        <p:txBody>
          <a:bodyPr wrap="square" rtlCol="0">
            <a:spAutoFit/>
          </a:bodyPr>
          <a:lstStyle/>
          <a:p>
            <a:pPr algn="ctr"/>
            <a:r>
              <a:rPr lang="nb-NO" sz="1200" b="1" dirty="0"/>
              <a:t>Hvordan kunne vi rustet deg bedre for arbeidslivets krav</a:t>
            </a:r>
            <a:r>
              <a:rPr lang="nb-NO" sz="1200" b="1" dirty="0" smtClean="0"/>
              <a:t>? (Tall fra MN-fakultetet)</a:t>
            </a:r>
            <a:endParaRPr lang="nb-NO" b="1" dirty="0"/>
          </a:p>
        </p:txBody>
      </p:sp>
      <p:sp>
        <p:nvSpPr>
          <p:cNvPr id="8" name="Rectangle 7"/>
          <p:cNvSpPr/>
          <p:nvPr/>
        </p:nvSpPr>
        <p:spPr>
          <a:xfrm>
            <a:off x="5409824" y="1384663"/>
            <a:ext cx="2412648" cy="276999"/>
          </a:xfrm>
          <a:prstGeom prst="rect">
            <a:avLst/>
          </a:prstGeom>
        </p:spPr>
        <p:txBody>
          <a:bodyPr wrap="none">
            <a:spAutoFit/>
          </a:bodyPr>
          <a:lstStyle/>
          <a:p>
            <a:r>
              <a:rPr lang="nb-NO" sz="1200" b="1" dirty="0" smtClean="0">
                <a:solidFill>
                  <a:schemeClr val="bg1"/>
                </a:solidFill>
              </a:rPr>
              <a:t>Tall </a:t>
            </a:r>
            <a:r>
              <a:rPr lang="nb-NO" sz="1200" b="1" dirty="0">
                <a:solidFill>
                  <a:schemeClr val="bg1"/>
                </a:solidFill>
              </a:rPr>
              <a:t>fra 2018, MN fakultetsnivå </a:t>
            </a:r>
          </a:p>
        </p:txBody>
      </p:sp>
      <p:grpSp>
        <p:nvGrpSpPr>
          <p:cNvPr id="24" name="Group 23"/>
          <p:cNvGrpSpPr/>
          <p:nvPr/>
        </p:nvGrpSpPr>
        <p:grpSpPr>
          <a:xfrm>
            <a:off x="4614915" y="867786"/>
            <a:ext cx="3047126" cy="1087138"/>
            <a:chOff x="4614915" y="867786"/>
            <a:chExt cx="2781261" cy="826926"/>
          </a:xfrm>
        </p:grpSpPr>
        <p:sp>
          <p:nvSpPr>
            <p:cNvPr id="14" name="Isosceles Triangle 13"/>
            <p:cNvSpPr/>
            <p:nvPr/>
          </p:nvSpPr>
          <p:spPr>
            <a:xfrm rot="5146305">
              <a:off x="6915496" y="1023683"/>
              <a:ext cx="534147" cy="427213"/>
            </a:xfrm>
            <a:prstGeom prst="triangl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nb-NO" dirty="0"/>
            </a:p>
          </p:txBody>
        </p:sp>
        <p:sp>
          <p:nvSpPr>
            <p:cNvPr id="9" name="Rounded Rectangular Callout 8"/>
            <p:cNvSpPr/>
            <p:nvPr/>
          </p:nvSpPr>
          <p:spPr>
            <a:xfrm flipH="1">
              <a:off x="4614915" y="867786"/>
              <a:ext cx="2434286" cy="826926"/>
            </a:xfrm>
            <a:prstGeom prst="wedgeRoundRectCallout">
              <a:avLst>
                <a:gd name="adj1" fmla="val 177448"/>
                <a:gd name="adj2" fmla="val 2764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nb-NO" sz="1200" b="1" dirty="0" smtClean="0"/>
                <a:t>Vi ønsker oppgaveløsning </a:t>
              </a:r>
              <a:r>
                <a:rPr lang="nb-NO" sz="1200" b="1" dirty="0"/>
                <a:t>i samarbeid med </a:t>
              </a:r>
              <a:r>
                <a:rPr lang="nb-NO" sz="1200" b="1" dirty="0" smtClean="0"/>
                <a:t>virksomheter</a:t>
              </a:r>
              <a:r>
                <a:rPr lang="nb-NO" sz="1200" dirty="0" smtClean="0"/>
                <a:t/>
              </a:r>
              <a:br>
                <a:rPr lang="nb-NO" sz="1200" dirty="0" smtClean="0"/>
              </a:br>
              <a:r>
                <a:rPr lang="nb-NO" sz="900" dirty="0" smtClean="0"/>
                <a:t>(BA 48%, MA 39%, PHD 28%. UiO: 28%)</a:t>
              </a:r>
              <a:endParaRPr lang="nb-NO" sz="900" dirty="0"/>
            </a:p>
          </p:txBody>
        </p:sp>
      </p:grpSp>
      <p:sp>
        <p:nvSpPr>
          <p:cNvPr id="10" name="Rectangle 9"/>
          <p:cNvSpPr/>
          <p:nvPr/>
        </p:nvSpPr>
        <p:spPr>
          <a:xfrm>
            <a:off x="1594833" y="4204096"/>
            <a:ext cx="1203921" cy="4528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100" dirty="0" smtClean="0"/>
              <a:t>Pia, bachelorstudent</a:t>
            </a:r>
            <a:endParaRPr lang="nb-NO" sz="1100" dirty="0"/>
          </a:p>
        </p:txBody>
      </p:sp>
      <p:sp>
        <p:nvSpPr>
          <p:cNvPr id="23" name="Rectangle 22"/>
          <p:cNvSpPr/>
          <p:nvPr/>
        </p:nvSpPr>
        <p:spPr>
          <a:xfrm>
            <a:off x="6653922" y="3926440"/>
            <a:ext cx="1203921" cy="4528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100" dirty="0" err="1" smtClean="0"/>
              <a:t>Shira</a:t>
            </a:r>
            <a:r>
              <a:rPr lang="nb-NO" sz="1100" dirty="0" smtClean="0"/>
              <a:t>, PHD</a:t>
            </a:r>
            <a:endParaRPr lang="nb-NO" sz="11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3796" y="649682"/>
            <a:ext cx="3002769" cy="4424223"/>
          </a:xfrm>
          <a:prstGeom prst="rect">
            <a:avLst/>
          </a:prstGeom>
        </p:spPr>
      </p:pic>
      <p:grpSp>
        <p:nvGrpSpPr>
          <p:cNvPr id="21" name="Group 20"/>
          <p:cNvGrpSpPr/>
          <p:nvPr/>
        </p:nvGrpSpPr>
        <p:grpSpPr>
          <a:xfrm>
            <a:off x="1238721" y="1736241"/>
            <a:ext cx="2301329" cy="1178659"/>
            <a:chOff x="1663527" y="2056752"/>
            <a:chExt cx="2301329" cy="1178659"/>
          </a:xfrm>
        </p:grpSpPr>
        <p:sp>
          <p:nvSpPr>
            <p:cNvPr id="19" name="Isosceles Triangle 18"/>
            <p:cNvSpPr/>
            <p:nvPr/>
          </p:nvSpPr>
          <p:spPr>
            <a:xfrm rot="2940455">
              <a:off x="3645303" y="2041884"/>
              <a:ext cx="304685" cy="334421"/>
            </a:xfrm>
            <a:prstGeom prst="triangle">
              <a:avLst>
                <a:gd name="adj" fmla="val 61896"/>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nb-NO" dirty="0"/>
            </a:p>
          </p:txBody>
        </p:sp>
        <p:sp>
          <p:nvSpPr>
            <p:cNvPr id="20" name="Rounded Rectangular Callout 19"/>
            <p:cNvSpPr/>
            <p:nvPr/>
          </p:nvSpPr>
          <p:spPr>
            <a:xfrm flipH="1">
              <a:off x="1663527" y="2169124"/>
              <a:ext cx="2146459" cy="1066287"/>
            </a:xfrm>
            <a:prstGeom prst="wedgeRoundRectCallout">
              <a:avLst>
                <a:gd name="adj1" fmla="val 57974"/>
                <a:gd name="adj2" fmla="val 19790"/>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nb-NO" sz="1200" b="1" dirty="0" smtClean="0"/>
                <a:t>Vi ønsker mer </a:t>
              </a:r>
              <a:r>
                <a:rPr lang="nb-NO" sz="1200" b="1" dirty="0"/>
                <a:t>eller bedre mulighet for praksis i </a:t>
              </a:r>
              <a:r>
                <a:rPr lang="nb-NO" sz="1200" b="1" dirty="0" smtClean="0"/>
                <a:t>utdannelsen! </a:t>
              </a:r>
              <a:r>
                <a:rPr lang="nb-NO" sz="1050" b="1" dirty="0" smtClean="0"/>
                <a:t/>
              </a:r>
              <a:br>
                <a:rPr lang="nb-NO" sz="1050" b="1" dirty="0" smtClean="0"/>
              </a:br>
              <a:r>
                <a:rPr lang="nb-NO" sz="900" dirty="0" smtClean="0"/>
                <a:t>(BA 47%, MA 33%. UiO: 41%)</a:t>
              </a:r>
              <a:endParaRPr lang="nb-NO" sz="900" dirty="0"/>
            </a:p>
          </p:txBody>
        </p:sp>
      </p:grpSp>
      <p:sp>
        <p:nvSpPr>
          <p:cNvPr id="12" name="Rectangle 11"/>
          <p:cNvSpPr/>
          <p:nvPr/>
        </p:nvSpPr>
        <p:spPr>
          <a:xfrm>
            <a:off x="4142952" y="3926439"/>
            <a:ext cx="1203921" cy="4528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100" dirty="0" smtClean="0"/>
              <a:t>Gunnar, masterstudent</a:t>
            </a:r>
            <a:endParaRPr lang="nb-NO" sz="1100" dirty="0"/>
          </a:p>
        </p:txBody>
      </p:sp>
      <p:sp>
        <p:nvSpPr>
          <p:cNvPr id="25" name="Rounded Rectangular Callout 24"/>
          <p:cNvSpPr/>
          <p:nvPr/>
        </p:nvSpPr>
        <p:spPr>
          <a:xfrm>
            <a:off x="148823" y="146379"/>
            <a:ext cx="1639247" cy="686255"/>
          </a:xfrm>
          <a:prstGeom prst="wedgeRoundRectCallout">
            <a:avLst>
              <a:gd name="adj1" fmla="val -14421"/>
              <a:gd name="adj2" fmla="val 90068"/>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1100" b="1" dirty="0" smtClean="0"/>
              <a:t>Jeg ønsker mer arbeidslivsrettet undervisning (31%)</a:t>
            </a:r>
            <a:endParaRPr lang="nb-NO" sz="1100" b="1" dirty="0"/>
          </a:p>
        </p:txBody>
      </p:sp>
      <p:sp>
        <p:nvSpPr>
          <p:cNvPr id="26" name="Rounded Rectangular Callout 25"/>
          <p:cNvSpPr/>
          <p:nvPr/>
        </p:nvSpPr>
        <p:spPr>
          <a:xfrm>
            <a:off x="4710734" y="2018896"/>
            <a:ext cx="1639247" cy="816022"/>
          </a:xfrm>
          <a:prstGeom prst="wedgeRoundRectCallout">
            <a:avLst>
              <a:gd name="adj1" fmla="val -90720"/>
              <a:gd name="adj2" fmla="val -62436"/>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1050" b="1" dirty="0" smtClean="0"/>
              <a:t>Jeg ønsker </a:t>
            </a:r>
            <a:r>
              <a:rPr lang="nb-NO" sz="1050" b="1" dirty="0"/>
              <a:t>f</a:t>
            </a:r>
            <a:r>
              <a:rPr lang="nb-NO" sz="1050" b="1" dirty="0" smtClean="0"/>
              <a:t>lere </a:t>
            </a:r>
            <a:r>
              <a:rPr lang="nb-NO" sz="1050" b="1" dirty="0"/>
              <a:t>valgfag som retter seg direkte mot arbeidslivet </a:t>
            </a:r>
            <a:r>
              <a:rPr lang="nb-NO" sz="1050" b="1" dirty="0" smtClean="0"/>
              <a:t>(25%)</a:t>
            </a:r>
            <a:endParaRPr lang="nb-NO" sz="1050" b="1" dirty="0"/>
          </a:p>
        </p:txBody>
      </p:sp>
      <p:sp>
        <p:nvSpPr>
          <p:cNvPr id="27" name="Rounded Rectangular Callout 26"/>
          <p:cNvSpPr/>
          <p:nvPr/>
        </p:nvSpPr>
        <p:spPr>
          <a:xfrm>
            <a:off x="5010809" y="2914901"/>
            <a:ext cx="2171760" cy="816022"/>
          </a:xfrm>
          <a:prstGeom prst="wedgeRoundRectCallout">
            <a:avLst>
              <a:gd name="adj1" fmla="val 72211"/>
              <a:gd name="adj2" fmla="val -48268"/>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1050" b="1" dirty="0"/>
              <a:t>Jeg ønsker </a:t>
            </a:r>
            <a:r>
              <a:rPr lang="nb-NO" sz="1050" b="1" dirty="0" smtClean="0"/>
              <a:t>bedre </a:t>
            </a:r>
            <a:r>
              <a:rPr lang="nb-NO" sz="1050" b="1" dirty="0"/>
              <a:t>veiledning om mulighetene i </a:t>
            </a:r>
            <a:r>
              <a:rPr lang="nb-NO" sz="1050" b="1" dirty="0" smtClean="0"/>
              <a:t>arbeidsmarkedet (26%)</a:t>
            </a:r>
            <a:endParaRPr lang="nb-NO" sz="1050" b="1" dirty="0"/>
          </a:p>
        </p:txBody>
      </p:sp>
      <p:sp>
        <p:nvSpPr>
          <p:cNvPr id="28" name="Rounded Rectangular Callout 27"/>
          <p:cNvSpPr/>
          <p:nvPr/>
        </p:nvSpPr>
        <p:spPr>
          <a:xfrm>
            <a:off x="5845150" y="3796085"/>
            <a:ext cx="2171760" cy="816022"/>
          </a:xfrm>
          <a:prstGeom prst="wedgeRoundRectCallout">
            <a:avLst>
              <a:gd name="adj1" fmla="val 29623"/>
              <a:gd name="adj2" fmla="val -70164"/>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1050" b="1" dirty="0" smtClean="0"/>
              <a:t>- Og mer kontakt med vitenskapelig ansatte (17%)</a:t>
            </a:r>
            <a:endParaRPr lang="nb-NO" sz="1050" b="1" dirty="0"/>
          </a:p>
        </p:txBody>
      </p:sp>
    </p:spTree>
    <p:extLst>
      <p:ext uri="{BB962C8B-B14F-4D97-AF65-F5344CB8AC3E}">
        <p14:creationId xmlns:p14="http://schemas.microsoft.com/office/powerpoint/2010/main" val="21393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9918" y="319390"/>
            <a:ext cx="3337156" cy="491690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294" y="729476"/>
            <a:ext cx="2966545" cy="4370851"/>
          </a:xfrm>
          <a:prstGeom prst="rect">
            <a:avLst/>
          </a:prstGeom>
        </p:spPr>
      </p:pic>
      <p:sp>
        <p:nvSpPr>
          <p:cNvPr id="2" name="Title 1"/>
          <p:cNvSpPr>
            <a:spLocks noGrp="1"/>
          </p:cNvSpPr>
          <p:nvPr>
            <p:ph type="title"/>
          </p:nvPr>
        </p:nvSpPr>
        <p:spPr>
          <a:xfrm>
            <a:off x="576071" y="159423"/>
            <a:ext cx="7922703" cy="360045"/>
          </a:xfrm>
        </p:spPr>
        <p:txBody>
          <a:bodyPr/>
          <a:lstStyle/>
          <a:p>
            <a:r>
              <a:rPr lang="nb-NO" dirty="0" smtClean="0"/>
              <a:t>Kontakt med arbeidslivet</a:t>
            </a:r>
            <a:endParaRPr lang="nb-NO" dirty="0"/>
          </a:p>
        </p:txBody>
      </p:sp>
      <p:sp>
        <p:nvSpPr>
          <p:cNvPr id="5" name="TextBox 4"/>
          <p:cNvSpPr txBox="1"/>
          <p:nvPr/>
        </p:nvSpPr>
        <p:spPr>
          <a:xfrm>
            <a:off x="1165814" y="511183"/>
            <a:ext cx="6743218" cy="276999"/>
          </a:xfrm>
          <a:prstGeom prst="rect">
            <a:avLst/>
          </a:prstGeom>
          <a:noFill/>
        </p:spPr>
        <p:txBody>
          <a:bodyPr wrap="square" rtlCol="0">
            <a:spAutoFit/>
          </a:bodyPr>
          <a:lstStyle/>
          <a:p>
            <a:pPr algn="ctr"/>
            <a:r>
              <a:rPr lang="nb-NO" sz="1200" b="1" dirty="0"/>
              <a:t>Hvordan kunne vi rustet deg bedre for arbeidslivets krav</a:t>
            </a:r>
            <a:r>
              <a:rPr lang="nb-NO" sz="1200" b="1" dirty="0" smtClean="0"/>
              <a:t>? (Tall fra MN-fakultetet)</a:t>
            </a:r>
            <a:endParaRPr lang="nb-NO" b="1" dirty="0"/>
          </a:p>
        </p:txBody>
      </p:sp>
      <p:sp>
        <p:nvSpPr>
          <p:cNvPr id="8" name="Rectangle 7"/>
          <p:cNvSpPr/>
          <p:nvPr/>
        </p:nvSpPr>
        <p:spPr>
          <a:xfrm>
            <a:off x="5409824" y="1384663"/>
            <a:ext cx="2412648" cy="276999"/>
          </a:xfrm>
          <a:prstGeom prst="rect">
            <a:avLst/>
          </a:prstGeom>
        </p:spPr>
        <p:txBody>
          <a:bodyPr wrap="none">
            <a:spAutoFit/>
          </a:bodyPr>
          <a:lstStyle/>
          <a:p>
            <a:r>
              <a:rPr lang="nb-NO" sz="1200" b="1" dirty="0" smtClean="0">
                <a:solidFill>
                  <a:schemeClr val="bg1"/>
                </a:solidFill>
              </a:rPr>
              <a:t>Tall </a:t>
            </a:r>
            <a:r>
              <a:rPr lang="nb-NO" sz="1200" b="1" dirty="0">
                <a:solidFill>
                  <a:schemeClr val="bg1"/>
                </a:solidFill>
              </a:rPr>
              <a:t>fra 2018, MN fakultetsnivå </a:t>
            </a:r>
          </a:p>
        </p:txBody>
      </p:sp>
      <p:grpSp>
        <p:nvGrpSpPr>
          <p:cNvPr id="24" name="Group 23"/>
          <p:cNvGrpSpPr/>
          <p:nvPr/>
        </p:nvGrpSpPr>
        <p:grpSpPr>
          <a:xfrm>
            <a:off x="4614915" y="867786"/>
            <a:ext cx="3047126" cy="1087138"/>
            <a:chOff x="4614915" y="867786"/>
            <a:chExt cx="2781261" cy="826926"/>
          </a:xfrm>
        </p:grpSpPr>
        <p:sp>
          <p:nvSpPr>
            <p:cNvPr id="14" name="Isosceles Triangle 13"/>
            <p:cNvSpPr/>
            <p:nvPr/>
          </p:nvSpPr>
          <p:spPr>
            <a:xfrm rot="5146305">
              <a:off x="6915496" y="1023683"/>
              <a:ext cx="534147" cy="427213"/>
            </a:xfrm>
            <a:prstGeom prst="triangl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nb-NO" dirty="0"/>
            </a:p>
          </p:txBody>
        </p:sp>
        <p:sp>
          <p:nvSpPr>
            <p:cNvPr id="9" name="Rounded Rectangular Callout 8"/>
            <p:cNvSpPr/>
            <p:nvPr/>
          </p:nvSpPr>
          <p:spPr>
            <a:xfrm flipH="1">
              <a:off x="4614915" y="867786"/>
              <a:ext cx="2434286" cy="826926"/>
            </a:xfrm>
            <a:prstGeom prst="wedgeRoundRectCallout">
              <a:avLst>
                <a:gd name="adj1" fmla="val 177448"/>
                <a:gd name="adj2" fmla="val 2764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nb-NO" sz="1200" b="1" dirty="0" smtClean="0"/>
                <a:t>Vi ønsker oppgaveløsning </a:t>
              </a:r>
              <a:r>
                <a:rPr lang="nb-NO" sz="1200" b="1" dirty="0"/>
                <a:t>i samarbeid med </a:t>
              </a:r>
              <a:r>
                <a:rPr lang="nb-NO" sz="1200" b="1" dirty="0" smtClean="0"/>
                <a:t>virksomheter</a:t>
              </a:r>
              <a:r>
                <a:rPr lang="nb-NO" sz="1200" dirty="0" smtClean="0"/>
                <a:t/>
              </a:r>
              <a:br>
                <a:rPr lang="nb-NO" sz="1200" dirty="0" smtClean="0"/>
              </a:br>
              <a:r>
                <a:rPr lang="nb-NO" sz="900" dirty="0" smtClean="0"/>
                <a:t>(BA 48%, MA 39%, PHD 28%. UiO: 28%)</a:t>
              </a:r>
              <a:endParaRPr lang="nb-NO" sz="900" dirty="0"/>
            </a:p>
          </p:txBody>
        </p:sp>
      </p:grpSp>
      <p:sp>
        <p:nvSpPr>
          <p:cNvPr id="10" name="Rectangle 9"/>
          <p:cNvSpPr/>
          <p:nvPr/>
        </p:nvSpPr>
        <p:spPr>
          <a:xfrm>
            <a:off x="1594833" y="4204096"/>
            <a:ext cx="1203921" cy="4528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100" dirty="0" smtClean="0"/>
              <a:t>Pia, bachelorstudent</a:t>
            </a:r>
            <a:endParaRPr lang="nb-NO" sz="1100" dirty="0"/>
          </a:p>
        </p:txBody>
      </p:sp>
      <p:sp>
        <p:nvSpPr>
          <p:cNvPr id="23" name="Rectangle 22"/>
          <p:cNvSpPr/>
          <p:nvPr/>
        </p:nvSpPr>
        <p:spPr>
          <a:xfrm>
            <a:off x="6653922" y="3926440"/>
            <a:ext cx="1203921" cy="4528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100" dirty="0" err="1" smtClean="0"/>
              <a:t>Shira</a:t>
            </a:r>
            <a:r>
              <a:rPr lang="nb-NO" sz="1100" dirty="0" smtClean="0"/>
              <a:t>, PHD</a:t>
            </a:r>
            <a:endParaRPr lang="nb-NO" sz="11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3796" y="649682"/>
            <a:ext cx="3002769" cy="4424223"/>
          </a:xfrm>
          <a:prstGeom prst="rect">
            <a:avLst/>
          </a:prstGeom>
        </p:spPr>
      </p:pic>
      <p:grpSp>
        <p:nvGrpSpPr>
          <p:cNvPr id="21" name="Group 20"/>
          <p:cNvGrpSpPr/>
          <p:nvPr/>
        </p:nvGrpSpPr>
        <p:grpSpPr>
          <a:xfrm>
            <a:off x="1238721" y="1736241"/>
            <a:ext cx="2301329" cy="1178659"/>
            <a:chOff x="1663527" y="2056752"/>
            <a:chExt cx="2301329" cy="1178659"/>
          </a:xfrm>
        </p:grpSpPr>
        <p:sp>
          <p:nvSpPr>
            <p:cNvPr id="19" name="Isosceles Triangle 18"/>
            <p:cNvSpPr/>
            <p:nvPr/>
          </p:nvSpPr>
          <p:spPr>
            <a:xfrm rot="2940455">
              <a:off x="3645303" y="2041884"/>
              <a:ext cx="304685" cy="334421"/>
            </a:xfrm>
            <a:prstGeom prst="triangle">
              <a:avLst>
                <a:gd name="adj" fmla="val 61896"/>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nb-NO" dirty="0"/>
            </a:p>
          </p:txBody>
        </p:sp>
        <p:sp>
          <p:nvSpPr>
            <p:cNvPr id="20" name="Rounded Rectangular Callout 19"/>
            <p:cNvSpPr/>
            <p:nvPr/>
          </p:nvSpPr>
          <p:spPr>
            <a:xfrm flipH="1">
              <a:off x="1663527" y="2169124"/>
              <a:ext cx="2146459" cy="1066287"/>
            </a:xfrm>
            <a:prstGeom prst="wedgeRoundRectCallout">
              <a:avLst>
                <a:gd name="adj1" fmla="val 57974"/>
                <a:gd name="adj2" fmla="val 19790"/>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nb-NO" sz="1200" b="1" dirty="0" smtClean="0"/>
                <a:t>Vi ønsker mer </a:t>
              </a:r>
              <a:r>
                <a:rPr lang="nb-NO" sz="1200" b="1" dirty="0"/>
                <a:t>eller bedre mulighet for praksis i </a:t>
              </a:r>
              <a:r>
                <a:rPr lang="nb-NO" sz="1200" b="1" dirty="0" smtClean="0"/>
                <a:t>utdannelsen! </a:t>
              </a:r>
              <a:r>
                <a:rPr lang="nb-NO" sz="1050" b="1" dirty="0" smtClean="0"/>
                <a:t/>
              </a:r>
              <a:br>
                <a:rPr lang="nb-NO" sz="1050" b="1" dirty="0" smtClean="0"/>
              </a:br>
              <a:r>
                <a:rPr lang="nb-NO" sz="900" dirty="0" smtClean="0"/>
                <a:t>(BA 47%, MA 33%. UiO: 41%)</a:t>
              </a:r>
              <a:endParaRPr lang="nb-NO" sz="900" dirty="0"/>
            </a:p>
          </p:txBody>
        </p:sp>
      </p:grpSp>
      <p:sp>
        <p:nvSpPr>
          <p:cNvPr id="12" name="Rectangle 11"/>
          <p:cNvSpPr/>
          <p:nvPr/>
        </p:nvSpPr>
        <p:spPr>
          <a:xfrm>
            <a:off x="4142952" y="3926439"/>
            <a:ext cx="1203921" cy="4528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100" dirty="0" smtClean="0"/>
              <a:t>Gunnar, masterstudent</a:t>
            </a:r>
            <a:endParaRPr lang="nb-NO" sz="1100" dirty="0"/>
          </a:p>
        </p:txBody>
      </p:sp>
      <p:sp>
        <p:nvSpPr>
          <p:cNvPr id="25" name="Rounded Rectangular Callout 24"/>
          <p:cNvSpPr/>
          <p:nvPr/>
        </p:nvSpPr>
        <p:spPr>
          <a:xfrm>
            <a:off x="148823" y="146379"/>
            <a:ext cx="1639247" cy="686255"/>
          </a:xfrm>
          <a:prstGeom prst="wedgeRoundRectCallout">
            <a:avLst>
              <a:gd name="adj1" fmla="val -14421"/>
              <a:gd name="adj2" fmla="val 90068"/>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1100" b="1" dirty="0" smtClean="0"/>
              <a:t>Jeg ønsker mer arbeidslivsrettet undervisning (31%)</a:t>
            </a:r>
            <a:endParaRPr lang="nb-NO" sz="1100" b="1" dirty="0"/>
          </a:p>
        </p:txBody>
      </p:sp>
      <p:sp>
        <p:nvSpPr>
          <p:cNvPr id="26" name="Rounded Rectangular Callout 25"/>
          <p:cNvSpPr/>
          <p:nvPr/>
        </p:nvSpPr>
        <p:spPr>
          <a:xfrm>
            <a:off x="4710734" y="2018896"/>
            <a:ext cx="1639247" cy="816022"/>
          </a:xfrm>
          <a:prstGeom prst="wedgeRoundRectCallout">
            <a:avLst>
              <a:gd name="adj1" fmla="val -90720"/>
              <a:gd name="adj2" fmla="val -62436"/>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1050" b="1" dirty="0" smtClean="0"/>
              <a:t>Jeg ønsker </a:t>
            </a:r>
            <a:r>
              <a:rPr lang="nb-NO" sz="1050" b="1" dirty="0"/>
              <a:t>f</a:t>
            </a:r>
            <a:r>
              <a:rPr lang="nb-NO" sz="1050" b="1" dirty="0" smtClean="0"/>
              <a:t>lere </a:t>
            </a:r>
            <a:r>
              <a:rPr lang="nb-NO" sz="1050" b="1" dirty="0"/>
              <a:t>valgfag som retter seg direkte mot arbeidslivet </a:t>
            </a:r>
            <a:r>
              <a:rPr lang="nb-NO" sz="1050" b="1" dirty="0" smtClean="0"/>
              <a:t>(25%)</a:t>
            </a:r>
            <a:endParaRPr lang="nb-NO" sz="1050" b="1" dirty="0"/>
          </a:p>
        </p:txBody>
      </p:sp>
      <p:sp>
        <p:nvSpPr>
          <p:cNvPr id="27" name="Rounded Rectangular Callout 26"/>
          <p:cNvSpPr/>
          <p:nvPr/>
        </p:nvSpPr>
        <p:spPr>
          <a:xfrm>
            <a:off x="5010809" y="2914901"/>
            <a:ext cx="2171760" cy="816022"/>
          </a:xfrm>
          <a:prstGeom prst="wedgeRoundRectCallout">
            <a:avLst>
              <a:gd name="adj1" fmla="val 72211"/>
              <a:gd name="adj2" fmla="val -48268"/>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1050" b="1" dirty="0"/>
              <a:t>Jeg ønsker </a:t>
            </a:r>
            <a:r>
              <a:rPr lang="nb-NO" sz="1050" b="1" dirty="0" smtClean="0"/>
              <a:t>bedre </a:t>
            </a:r>
            <a:r>
              <a:rPr lang="nb-NO" sz="1050" b="1" dirty="0"/>
              <a:t>veiledning om mulighetene i </a:t>
            </a:r>
            <a:r>
              <a:rPr lang="nb-NO" sz="1050" b="1" dirty="0" smtClean="0"/>
              <a:t>arbeidsmarkedet (26%)</a:t>
            </a:r>
            <a:endParaRPr lang="nb-NO" sz="1050" b="1" dirty="0"/>
          </a:p>
        </p:txBody>
      </p:sp>
      <p:sp>
        <p:nvSpPr>
          <p:cNvPr id="28" name="Rounded Rectangular Callout 27"/>
          <p:cNvSpPr/>
          <p:nvPr/>
        </p:nvSpPr>
        <p:spPr>
          <a:xfrm>
            <a:off x="5845150" y="3796085"/>
            <a:ext cx="2171760" cy="816022"/>
          </a:xfrm>
          <a:prstGeom prst="wedgeRoundRectCallout">
            <a:avLst>
              <a:gd name="adj1" fmla="val 29623"/>
              <a:gd name="adj2" fmla="val -70164"/>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sz="1050" b="1" dirty="0" smtClean="0"/>
              <a:t>- Og mer kontakt med vitenskapelig ansatte (17%)</a:t>
            </a:r>
            <a:endParaRPr lang="nb-NO" sz="1050" b="1" dirty="0"/>
          </a:p>
        </p:txBody>
      </p:sp>
      <p:sp>
        <p:nvSpPr>
          <p:cNvPr id="4" name="TextBox 3"/>
          <p:cNvSpPr txBox="1"/>
          <p:nvPr/>
        </p:nvSpPr>
        <p:spPr>
          <a:xfrm>
            <a:off x="260062" y="599262"/>
            <a:ext cx="8554720" cy="4154984"/>
          </a:xfrm>
          <a:prstGeom prst="rect">
            <a:avLst/>
          </a:prstGeom>
          <a:solidFill>
            <a:srgbClr val="F4F3F1">
              <a:alpha val="94118"/>
            </a:srgbClr>
          </a:solidFill>
        </p:spPr>
        <p:txBody>
          <a:bodyPr wrap="square" rtlCol="0">
            <a:spAutoFit/>
          </a:bodyPr>
          <a:lstStyle/>
          <a:p>
            <a:endParaRPr lang="nb-NO" sz="2400" dirty="0" smtClean="0"/>
          </a:p>
          <a:p>
            <a:pPr algn="ctr"/>
            <a:endParaRPr lang="nb-NO" sz="2400" dirty="0"/>
          </a:p>
          <a:p>
            <a:pPr algn="ctr"/>
            <a:endParaRPr lang="nb-NO" sz="2400" dirty="0" smtClean="0"/>
          </a:p>
          <a:p>
            <a:pPr algn="ctr"/>
            <a:r>
              <a:rPr lang="nb-NO" sz="2400" dirty="0" smtClean="0"/>
              <a:t>Kandidatundersøkelsen på UiO-nivå viser at </a:t>
            </a:r>
          </a:p>
          <a:p>
            <a:pPr algn="ctr"/>
            <a:r>
              <a:rPr lang="nb-NO" sz="2400" dirty="0" smtClean="0"/>
              <a:t>en </a:t>
            </a:r>
            <a:r>
              <a:rPr lang="nb-NO" sz="2400" dirty="0"/>
              <a:t>større andel av de arbeidssøkende </a:t>
            </a:r>
            <a:r>
              <a:rPr lang="nb-NO" sz="2400" dirty="0" smtClean="0"/>
              <a:t>ikke har hatt studierelatert kontakt </a:t>
            </a:r>
            <a:r>
              <a:rPr lang="nb-NO" sz="2400" dirty="0"/>
              <a:t>med </a:t>
            </a:r>
            <a:r>
              <a:rPr lang="nb-NO" sz="2400" dirty="0" smtClean="0"/>
              <a:t>arbeidslivet. </a:t>
            </a:r>
          </a:p>
          <a:p>
            <a:pPr algn="ctr"/>
            <a:r>
              <a:rPr lang="nb-NO" sz="2400" b="1" dirty="0" smtClean="0"/>
              <a:t>Det viser viktigheten av praksis!</a:t>
            </a:r>
          </a:p>
          <a:p>
            <a:endParaRPr lang="nb-NO" sz="2400" dirty="0"/>
          </a:p>
          <a:p>
            <a:endParaRPr lang="nb-NO" sz="2400" dirty="0" smtClean="0"/>
          </a:p>
          <a:p>
            <a:endParaRPr lang="nb-NO" sz="2400" dirty="0"/>
          </a:p>
          <a:p>
            <a:r>
              <a:rPr lang="nb-NO" sz="2400" dirty="0" smtClean="0"/>
              <a:t> </a:t>
            </a:r>
            <a:endParaRPr lang="nb-NO" sz="3200" dirty="0"/>
          </a:p>
        </p:txBody>
      </p:sp>
    </p:spTree>
    <p:extLst>
      <p:ext uri="{BB962C8B-B14F-4D97-AF65-F5344CB8AC3E}">
        <p14:creationId xmlns:p14="http://schemas.microsoft.com/office/powerpoint/2010/main" val="22844553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Evne til å kommunisere egen kompetanse</a:t>
            </a:r>
            <a:endParaRPr lang="nb-NO" dirty="0"/>
          </a:p>
        </p:txBody>
      </p:sp>
      <p:pic>
        <p:nvPicPr>
          <p:cNvPr id="3" name="Picture 2"/>
          <p:cNvPicPr>
            <a:picLocks noChangeAspect="1"/>
          </p:cNvPicPr>
          <p:nvPr/>
        </p:nvPicPr>
        <p:blipFill rotWithShape="1">
          <a:blip r:embed="rId3"/>
          <a:srcRect t="4426" b="8539"/>
          <a:stretch/>
        </p:blipFill>
        <p:spPr>
          <a:xfrm>
            <a:off x="304875" y="1476462"/>
            <a:ext cx="8193900" cy="2466364"/>
          </a:xfrm>
          <a:prstGeom prst="rect">
            <a:avLst/>
          </a:prstGeom>
        </p:spPr>
      </p:pic>
      <p:sp>
        <p:nvSpPr>
          <p:cNvPr id="5" name="TextBox 4"/>
          <p:cNvSpPr txBox="1"/>
          <p:nvPr/>
        </p:nvSpPr>
        <p:spPr>
          <a:xfrm>
            <a:off x="1165814" y="911963"/>
            <a:ext cx="6743218" cy="692497"/>
          </a:xfrm>
          <a:prstGeom prst="rect">
            <a:avLst/>
          </a:prstGeom>
          <a:noFill/>
        </p:spPr>
        <p:txBody>
          <a:bodyPr wrap="square" rtlCol="0">
            <a:spAutoFit/>
          </a:bodyPr>
          <a:lstStyle/>
          <a:p>
            <a:pPr algn="ctr"/>
            <a:r>
              <a:rPr lang="nb-NO" sz="1200" dirty="0"/>
              <a:t>Kandidatundersøkelsen viser at de kandidatene som kommer raskest ut i jobb er kandidater </a:t>
            </a:r>
            <a:r>
              <a:rPr lang="nb-NO" sz="1200" dirty="0" smtClean="0"/>
              <a:t>som </a:t>
            </a:r>
            <a:r>
              <a:rPr lang="nb-NO" sz="1200" b="1" dirty="0"/>
              <a:t>er bedre å kommunisere sin kompetanse </a:t>
            </a:r>
          </a:p>
          <a:p>
            <a:endParaRPr lang="nb-NO" dirty="0"/>
          </a:p>
        </p:txBody>
      </p:sp>
      <p:sp>
        <p:nvSpPr>
          <p:cNvPr id="6" name="TextBox 5"/>
          <p:cNvSpPr txBox="1"/>
          <p:nvPr/>
        </p:nvSpPr>
        <p:spPr>
          <a:xfrm>
            <a:off x="465850" y="4099586"/>
            <a:ext cx="8466328" cy="623248"/>
          </a:xfrm>
          <a:prstGeom prst="rect">
            <a:avLst/>
          </a:prstGeom>
          <a:noFill/>
        </p:spPr>
        <p:txBody>
          <a:bodyPr wrap="square" rtlCol="0">
            <a:spAutoFit/>
          </a:bodyPr>
          <a:lstStyle/>
          <a:p>
            <a:pPr marL="171450" lvl="0" indent="-171450">
              <a:lnSpc>
                <a:spcPct val="150000"/>
              </a:lnSpc>
              <a:buFont typeface="Arial" panose="020B0604020202020204" pitchFamily="34" charset="0"/>
              <a:buChar char="•"/>
            </a:pPr>
            <a:r>
              <a:rPr lang="nb-NO" sz="1200" dirty="0"/>
              <a:t>Kun 35% </a:t>
            </a:r>
            <a:r>
              <a:rPr lang="nb-NO" sz="1200" dirty="0" smtClean="0"/>
              <a:t>svarer </a:t>
            </a:r>
            <a:r>
              <a:rPr lang="nb-NO" sz="1200" dirty="0"/>
              <a:t>at de lærte seg å kommunisere hvordan deres kompetanse kan brukes i arbeidslivet.</a:t>
            </a:r>
          </a:p>
          <a:p>
            <a:pPr marL="171450" lvl="0" indent="-171450">
              <a:lnSpc>
                <a:spcPct val="150000"/>
              </a:lnSpc>
              <a:buFont typeface="Arial" panose="020B0604020202020204" pitchFamily="34" charset="0"/>
              <a:buChar char="•"/>
            </a:pPr>
            <a:r>
              <a:rPr lang="nb-NO" sz="1200" dirty="0"/>
              <a:t>Halvparten er uenig eller helt uenig i at de har lært å formidle sin kompetanse, ferdigheter og personlige egenskaper</a:t>
            </a:r>
            <a:r>
              <a:rPr lang="nb-NO" sz="1200" dirty="0" smtClean="0"/>
              <a:t>.</a:t>
            </a:r>
          </a:p>
        </p:txBody>
      </p:sp>
      <p:sp>
        <p:nvSpPr>
          <p:cNvPr id="7" name="Rectangle 6"/>
          <p:cNvSpPr/>
          <p:nvPr/>
        </p:nvSpPr>
        <p:spPr>
          <a:xfrm>
            <a:off x="6086127" y="1515842"/>
            <a:ext cx="2412648" cy="276999"/>
          </a:xfrm>
          <a:prstGeom prst="rect">
            <a:avLst/>
          </a:prstGeom>
        </p:spPr>
        <p:txBody>
          <a:bodyPr wrap="none">
            <a:spAutoFit/>
          </a:bodyPr>
          <a:lstStyle/>
          <a:p>
            <a:r>
              <a:rPr lang="nb-NO" sz="1200" b="1" dirty="0" smtClean="0">
                <a:solidFill>
                  <a:schemeClr val="bg1"/>
                </a:solidFill>
              </a:rPr>
              <a:t>Tall </a:t>
            </a:r>
            <a:r>
              <a:rPr lang="nb-NO" sz="1200" b="1" dirty="0">
                <a:solidFill>
                  <a:schemeClr val="bg1"/>
                </a:solidFill>
              </a:rPr>
              <a:t>fra 2018, MN fakultetsnivå </a:t>
            </a:r>
          </a:p>
        </p:txBody>
      </p:sp>
    </p:spTree>
    <p:extLst>
      <p:ext uri="{BB962C8B-B14F-4D97-AF65-F5344CB8AC3E}">
        <p14:creationId xmlns:p14="http://schemas.microsoft.com/office/powerpoint/2010/main" val="263164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15397" y="1453886"/>
            <a:ext cx="6562060" cy="1877437"/>
          </a:xfrm>
        </p:spPr>
        <p:txBody>
          <a:bodyPr/>
          <a:lstStyle/>
          <a:p>
            <a:r>
              <a:rPr lang="nb-NO" sz="2000" dirty="0"/>
              <a:t>G</a:t>
            </a:r>
            <a:r>
              <a:rPr lang="nb-NO" sz="2000" dirty="0" smtClean="0"/>
              <a:t>enerelt for UiO-kandidater finnes </a:t>
            </a:r>
            <a:r>
              <a:rPr lang="nb-NO" sz="2000" dirty="0"/>
              <a:t>det en tydelig sammenheng mellom kandidatenes egen vurdering av kompetanse og hvorvidt første jobb var relevant. </a:t>
            </a:r>
            <a:r>
              <a:rPr lang="nb-NO" sz="2000" dirty="0" smtClean="0"/>
              <a:t/>
            </a:r>
            <a:br>
              <a:rPr lang="nb-NO" sz="2000" dirty="0" smtClean="0"/>
            </a:br>
            <a:r>
              <a:rPr lang="nb-NO" sz="2000" dirty="0"/>
              <a:t/>
            </a:r>
            <a:br>
              <a:rPr lang="nb-NO" sz="2000" dirty="0"/>
            </a:br>
            <a:r>
              <a:rPr lang="nb-NO" sz="1400" dirty="0" smtClean="0"/>
              <a:t>Dermed </a:t>
            </a:r>
            <a:r>
              <a:rPr lang="nb-NO" sz="1400" dirty="0"/>
              <a:t>kan det se ut til at det er slik at kandidater som mestrer </a:t>
            </a:r>
            <a:r>
              <a:rPr lang="nb-NO" sz="1400" dirty="0" smtClean="0"/>
              <a:t>disse egenskapene i større </a:t>
            </a:r>
            <a:r>
              <a:rPr lang="nb-NO" sz="1400" dirty="0"/>
              <a:t>grad, får en </a:t>
            </a:r>
            <a:r>
              <a:rPr lang="nb-NO" sz="1400" dirty="0" smtClean="0"/>
              <a:t>relevant, første jobb </a:t>
            </a:r>
            <a:r>
              <a:rPr lang="nb-NO" sz="1400" dirty="0"/>
              <a:t>etter endt utdanning.</a:t>
            </a:r>
            <a:br>
              <a:rPr lang="nb-NO" sz="1400" dirty="0"/>
            </a:br>
            <a:endParaRPr lang="nb-NO" sz="1400" dirty="0"/>
          </a:p>
        </p:txBody>
      </p:sp>
    </p:spTree>
    <p:extLst>
      <p:ext uri="{BB962C8B-B14F-4D97-AF65-F5344CB8AC3E}">
        <p14:creationId xmlns:p14="http://schemas.microsoft.com/office/powerpoint/2010/main" val="37556165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smtClean="0"/>
              <a:t>Evne til å kommunisere egen kompetanse: veiledning</a:t>
            </a:r>
            <a:endParaRPr lang="nb-NO" dirty="0"/>
          </a:p>
        </p:txBody>
      </p:sp>
      <p:sp>
        <p:nvSpPr>
          <p:cNvPr id="6" name="TextBox 5"/>
          <p:cNvSpPr txBox="1"/>
          <p:nvPr/>
        </p:nvSpPr>
        <p:spPr>
          <a:xfrm>
            <a:off x="5775961" y="1225924"/>
            <a:ext cx="3108960" cy="2685351"/>
          </a:xfrm>
          <a:prstGeom prst="rect">
            <a:avLst/>
          </a:prstGeom>
          <a:noFill/>
        </p:spPr>
        <p:txBody>
          <a:bodyPr wrap="square" rtlCol="0">
            <a:spAutoFit/>
          </a:bodyPr>
          <a:lstStyle/>
          <a:p>
            <a:pPr lvl="0"/>
            <a:r>
              <a:rPr lang="nb-NO" sz="1050" b="1" dirty="0" smtClean="0">
                <a:solidFill>
                  <a:schemeClr val="tx1">
                    <a:lumMod val="75000"/>
                    <a:lumOff val="25000"/>
                  </a:schemeClr>
                </a:solidFill>
              </a:rPr>
              <a:t>På MN </a:t>
            </a:r>
            <a:r>
              <a:rPr lang="nb-NO" sz="1050" dirty="0" smtClean="0">
                <a:solidFill>
                  <a:schemeClr val="tx1">
                    <a:lumMod val="75000"/>
                    <a:lumOff val="25000"/>
                  </a:schemeClr>
                </a:solidFill>
              </a:rPr>
              <a:t/>
            </a:r>
            <a:br>
              <a:rPr lang="nb-NO" sz="1050" dirty="0" smtClean="0">
                <a:solidFill>
                  <a:schemeClr val="tx1">
                    <a:lumMod val="75000"/>
                    <a:lumOff val="25000"/>
                  </a:schemeClr>
                </a:solidFill>
              </a:rPr>
            </a:br>
            <a:endParaRPr lang="nb-NO" sz="1050" dirty="0" smtClean="0">
              <a:solidFill>
                <a:schemeClr val="tx1">
                  <a:lumMod val="75000"/>
                  <a:lumOff val="25000"/>
                </a:schemeClr>
              </a:solidFill>
            </a:endParaRPr>
          </a:p>
          <a:p>
            <a:pPr marL="171450" lvl="0" indent="-171450">
              <a:buFont typeface="Arial" panose="020B0604020202020204" pitchFamily="34" charset="0"/>
              <a:buChar char="•"/>
            </a:pPr>
            <a:r>
              <a:rPr lang="nb-NO" sz="1050" dirty="0" smtClean="0">
                <a:solidFill>
                  <a:schemeClr val="tx1">
                    <a:lumMod val="75000"/>
                    <a:lumOff val="25000"/>
                  </a:schemeClr>
                </a:solidFill>
              </a:rPr>
              <a:t>51</a:t>
            </a:r>
            <a:r>
              <a:rPr lang="nb-NO" sz="1050" dirty="0">
                <a:solidFill>
                  <a:schemeClr val="tx1">
                    <a:lumMod val="75000"/>
                    <a:lumOff val="25000"/>
                  </a:schemeClr>
                </a:solidFill>
              </a:rPr>
              <a:t>% </a:t>
            </a:r>
            <a:r>
              <a:rPr lang="nb-NO" sz="1050" dirty="0" smtClean="0">
                <a:solidFill>
                  <a:schemeClr val="tx1">
                    <a:lumMod val="75000"/>
                    <a:lumOff val="25000"/>
                  </a:schemeClr>
                </a:solidFill>
              </a:rPr>
              <a:t>svarte at de </a:t>
            </a:r>
            <a:r>
              <a:rPr lang="nb-NO" sz="1050" dirty="0">
                <a:solidFill>
                  <a:schemeClr val="tx1">
                    <a:lumMod val="75000"/>
                    <a:lumOff val="25000"/>
                  </a:schemeClr>
                </a:solidFill>
              </a:rPr>
              <a:t>ikke hadde behov for studieveiledningstilbudet på </a:t>
            </a:r>
            <a:r>
              <a:rPr lang="nb-NO" sz="1050" dirty="0" smtClean="0">
                <a:solidFill>
                  <a:schemeClr val="tx1">
                    <a:lumMod val="75000"/>
                    <a:lumOff val="25000"/>
                  </a:schemeClr>
                </a:solidFill>
              </a:rPr>
              <a:t>fakultetet/institutt og </a:t>
            </a:r>
            <a:r>
              <a:rPr lang="nb-NO" sz="1050" dirty="0">
                <a:solidFill>
                  <a:schemeClr val="tx1">
                    <a:lumMod val="75000"/>
                    <a:lumOff val="25000"/>
                  </a:schemeClr>
                </a:solidFill>
              </a:rPr>
              <a:t>36% kjente ikke til </a:t>
            </a:r>
            <a:r>
              <a:rPr lang="nb-NO" sz="1050" dirty="0" smtClean="0">
                <a:solidFill>
                  <a:schemeClr val="tx1">
                    <a:lumMod val="75000"/>
                    <a:lumOff val="25000"/>
                  </a:schemeClr>
                </a:solidFill>
              </a:rPr>
              <a:t>det.</a:t>
            </a:r>
            <a:endParaRPr lang="nb-NO" sz="1050" dirty="0">
              <a:solidFill>
                <a:schemeClr val="tx1">
                  <a:lumMod val="75000"/>
                  <a:lumOff val="25000"/>
                </a:schemeClr>
              </a:solidFill>
            </a:endParaRPr>
          </a:p>
          <a:p>
            <a:pPr marL="171450" lvl="0" indent="-171450">
              <a:buFont typeface="Arial" panose="020B0604020202020204" pitchFamily="34" charset="0"/>
              <a:buChar char="•"/>
            </a:pPr>
            <a:endParaRPr lang="nb-NO" sz="1050" dirty="0" smtClean="0">
              <a:solidFill>
                <a:schemeClr val="tx1">
                  <a:lumMod val="75000"/>
                  <a:lumOff val="25000"/>
                </a:schemeClr>
              </a:solidFill>
            </a:endParaRPr>
          </a:p>
          <a:p>
            <a:pPr marL="171450" lvl="0" indent="-171450">
              <a:buFont typeface="Arial" panose="020B0604020202020204" pitchFamily="34" charset="0"/>
              <a:buChar char="•"/>
            </a:pPr>
            <a:r>
              <a:rPr lang="nb-NO" sz="1050" dirty="0" smtClean="0">
                <a:solidFill>
                  <a:schemeClr val="tx1">
                    <a:lumMod val="75000"/>
                    <a:lumOff val="25000"/>
                  </a:schemeClr>
                </a:solidFill>
              </a:rPr>
              <a:t>64 </a:t>
            </a:r>
            <a:r>
              <a:rPr lang="nb-NO" sz="1050" dirty="0">
                <a:solidFill>
                  <a:schemeClr val="tx1">
                    <a:lumMod val="75000"/>
                    <a:lumOff val="25000"/>
                  </a:schemeClr>
                </a:solidFill>
              </a:rPr>
              <a:t>% svarer at de ikke hadde behov for Karrieresenterets tilbud og 24% at de ikke kjente til det. </a:t>
            </a:r>
            <a:r>
              <a:rPr lang="nb-NO" sz="1050" dirty="0" smtClean="0">
                <a:solidFill>
                  <a:schemeClr val="tx1">
                    <a:lumMod val="75000"/>
                    <a:lumOff val="25000"/>
                  </a:schemeClr>
                </a:solidFill>
              </a:rPr>
              <a:t/>
            </a:r>
            <a:br>
              <a:rPr lang="nb-NO" sz="1050" dirty="0" smtClean="0">
                <a:solidFill>
                  <a:schemeClr val="tx1">
                    <a:lumMod val="75000"/>
                    <a:lumOff val="25000"/>
                  </a:schemeClr>
                </a:solidFill>
              </a:rPr>
            </a:br>
            <a:endParaRPr lang="nb-NO" sz="1050" dirty="0" smtClean="0">
              <a:solidFill>
                <a:schemeClr val="tx1">
                  <a:lumMod val="75000"/>
                  <a:lumOff val="25000"/>
                </a:schemeClr>
              </a:solidFill>
            </a:endParaRPr>
          </a:p>
          <a:p>
            <a:pPr lvl="0"/>
            <a:r>
              <a:rPr lang="nb-NO" sz="1050" b="1" dirty="0" smtClean="0">
                <a:solidFill>
                  <a:schemeClr val="tx1">
                    <a:lumMod val="75000"/>
                    <a:lumOff val="25000"/>
                  </a:schemeClr>
                </a:solidFill>
              </a:rPr>
              <a:t>På UiO</a:t>
            </a:r>
            <a:r>
              <a:rPr lang="nb-NO" sz="1050" dirty="0" smtClean="0">
                <a:solidFill>
                  <a:schemeClr val="tx1">
                    <a:lumMod val="75000"/>
                    <a:lumOff val="25000"/>
                  </a:schemeClr>
                </a:solidFill>
              </a:rPr>
              <a:t/>
            </a:r>
            <a:br>
              <a:rPr lang="nb-NO" sz="1050" dirty="0" smtClean="0">
                <a:solidFill>
                  <a:schemeClr val="tx1">
                    <a:lumMod val="75000"/>
                    <a:lumOff val="25000"/>
                  </a:schemeClr>
                </a:solidFill>
              </a:rPr>
            </a:br>
            <a:endParaRPr lang="nb-NO" sz="1050" dirty="0" smtClean="0">
              <a:solidFill>
                <a:schemeClr val="tx1">
                  <a:lumMod val="75000"/>
                  <a:lumOff val="25000"/>
                </a:schemeClr>
              </a:solidFill>
            </a:endParaRPr>
          </a:p>
          <a:p>
            <a:pPr marL="171450" lvl="0" indent="-171450">
              <a:buFont typeface="Arial" panose="020B0604020202020204" pitchFamily="34" charset="0"/>
              <a:buChar char="•"/>
            </a:pPr>
            <a:r>
              <a:rPr lang="nb-NO" sz="1050" dirty="0" smtClean="0">
                <a:solidFill>
                  <a:schemeClr val="tx1">
                    <a:lumMod val="75000"/>
                    <a:lumOff val="25000"/>
                  </a:schemeClr>
                </a:solidFill>
              </a:rPr>
              <a:t>Av </a:t>
            </a:r>
            <a:r>
              <a:rPr lang="nb-NO" sz="1050" dirty="0">
                <a:solidFill>
                  <a:schemeClr val="tx1">
                    <a:lumMod val="75000"/>
                    <a:lumOff val="25000"/>
                  </a:schemeClr>
                </a:solidFill>
              </a:rPr>
              <a:t>de som ikke benyttet </a:t>
            </a:r>
            <a:r>
              <a:rPr lang="nb-NO" sz="1050" dirty="0" smtClean="0">
                <a:solidFill>
                  <a:schemeClr val="tx1">
                    <a:lumMod val="75000"/>
                    <a:lumOff val="25000"/>
                  </a:schemeClr>
                </a:solidFill>
              </a:rPr>
              <a:t>veiledningstilbudet, svarte 45 </a:t>
            </a:r>
            <a:r>
              <a:rPr lang="nb-NO" sz="1050" dirty="0">
                <a:solidFill>
                  <a:schemeClr val="tx1">
                    <a:lumMod val="75000"/>
                    <a:lumOff val="25000"/>
                  </a:schemeClr>
                </a:solidFill>
              </a:rPr>
              <a:t>% at de ikke hadde behov for tilbudet og 38% at de ikke kjente til det</a:t>
            </a:r>
            <a:endParaRPr lang="nb-NO" sz="1050" dirty="0" smtClean="0">
              <a:solidFill>
                <a:schemeClr val="tx1">
                  <a:lumMod val="75000"/>
                  <a:lumOff val="25000"/>
                </a:schemeClr>
              </a:solidFill>
            </a:endParaRPr>
          </a:p>
          <a:p>
            <a:pPr lvl="0"/>
            <a:endParaRPr lang="nb-NO" sz="1100" dirty="0" smtClean="0">
              <a:solidFill>
                <a:schemeClr val="tx1">
                  <a:lumMod val="75000"/>
                  <a:lumOff val="25000"/>
                </a:schemeClr>
              </a:solidFill>
            </a:endParaRPr>
          </a:p>
        </p:txBody>
      </p:sp>
      <p:graphicFrame>
        <p:nvGraphicFramePr>
          <p:cNvPr id="12" name="Chart 11"/>
          <p:cNvGraphicFramePr>
            <a:graphicFrameLocks/>
          </p:cNvGraphicFramePr>
          <p:nvPr>
            <p:extLst>
              <p:ext uri="{D42A27DB-BD31-4B8C-83A1-F6EECF244321}">
                <p14:modId xmlns:p14="http://schemas.microsoft.com/office/powerpoint/2010/main" val="402440073"/>
              </p:ext>
            </p:extLst>
          </p:nvPr>
        </p:nvGraphicFramePr>
        <p:xfrm>
          <a:off x="426720" y="1196999"/>
          <a:ext cx="4572000" cy="2743200"/>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Connector 12"/>
          <p:cNvCxnSpPr/>
          <p:nvPr/>
        </p:nvCxnSpPr>
        <p:spPr>
          <a:xfrm>
            <a:off x="5433060" y="1392182"/>
            <a:ext cx="0" cy="2352836"/>
          </a:xfrm>
          <a:prstGeom prst="line">
            <a:avLst/>
          </a:prstGeom>
          <a:ln w="381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261873" y="1033279"/>
            <a:ext cx="3035808" cy="26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dirty="0" smtClean="0">
                <a:solidFill>
                  <a:schemeClr val="tx1"/>
                </a:solidFill>
              </a:rPr>
              <a:t>Fra Kandidatundersøkelsen 2018</a:t>
            </a:r>
            <a:endParaRPr lang="nb-NO" sz="800" b="1" dirty="0">
              <a:solidFill>
                <a:schemeClr val="tx1"/>
              </a:solidFill>
            </a:endParaRPr>
          </a:p>
        </p:txBody>
      </p:sp>
    </p:spTree>
    <p:extLst>
      <p:ext uri="{BB962C8B-B14F-4D97-AF65-F5344CB8AC3E}">
        <p14:creationId xmlns:p14="http://schemas.microsoft.com/office/powerpoint/2010/main" val="13522070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smtClean="0"/>
              <a:t>Evne til å kommunisere egen kompetanse: veiledning</a:t>
            </a:r>
            <a:endParaRPr lang="nb-NO" dirty="0"/>
          </a:p>
        </p:txBody>
      </p:sp>
      <p:sp>
        <p:nvSpPr>
          <p:cNvPr id="6" name="TextBox 5"/>
          <p:cNvSpPr txBox="1"/>
          <p:nvPr/>
        </p:nvSpPr>
        <p:spPr>
          <a:xfrm>
            <a:off x="5775961" y="1225924"/>
            <a:ext cx="3108960" cy="2970044"/>
          </a:xfrm>
          <a:prstGeom prst="rect">
            <a:avLst/>
          </a:prstGeom>
          <a:noFill/>
        </p:spPr>
        <p:txBody>
          <a:bodyPr wrap="square" rtlCol="0">
            <a:spAutoFit/>
          </a:bodyPr>
          <a:lstStyle/>
          <a:p>
            <a:r>
              <a:rPr lang="nb-NO" sz="1100" b="1" dirty="0">
                <a:solidFill>
                  <a:schemeClr val="tx1">
                    <a:lumMod val="75000"/>
                    <a:lumOff val="25000"/>
                  </a:schemeClr>
                </a:solidFill>
              </a:rPr>
              <a:t>Innføring av </a:t>
            </a:r>
            <a:r>
              <a:rPr lang="nb-NO" sz="1100" b="1" dirty="0" err="1">
                <a:solidFill>
                  <a:schemeClr val="tx1">
                    <a:lumMod val="75000"/>
                    <a:lumOff val="25000"/>
                  </a:schemeClr>
                </a:solidFill>
              </a:rPr>
              <a:t>ForVei</a:t>
            </a:r>
            <a:r>
              <a:rPr lang="nb-NO" sz="1100" b="1" dirty="0">
                <a:solidFill>
                  <a:schemeClr val="tx1">
                    <a:lumMod val="75000"/>
                    <a:lumOff val="25000"/>
                  </a:schemeClr>
                </a:solidFill>
              </a:rPr>
              <a:t> </a:t>
            </a:r>
          </a:p>
          <a:p>
            <a:pPr marL="171450" indent="-171450">
              <a:buFont typeface="Arial" panose="020B0604020202020204" pitchFamily="34" charset="0"/>
              <a:buChar char="•"/>
            </a:pPr>
            <a:r>
              <a:rPr lang="nb-NO" sz="1100" dirty="0">
                <a:solidFill>
                  <a:schemeClr val="tx1">
                    <a:lumMod val="75000"/>
                    <a:lumOff val="25000"/>
                  </a:schemeClr>
                </a:solidFill>
              </a:rPr>
              <a:t>Dette ble startet i 2011, for fullt rullet ut i 2014. Vi antar derfor at antallet som har benyttet veiledningstilbudet på </a:t>
            </a:r>
            <a:r>
              <a:rPr lang="nb-NO" sz="1100" dirty="0" err="1">
                <a:solidFill>
                  <a:schemeClr val="tx1">
                    <a:lumMod val="75000"/>
                    <a:lumOff val="25000"/>
                  </a:schemeClr>
                </a:solidFill>
              </a:rPr>
              <a:t>inst</a:t>
            </a:r>
            <a:r>
              <a:rPr lang="nb-NO" sz="1100" dirty="0">
                <a:solidFill>
                  <a:schemeClr val="tx1">
                    <a:lumMod val="75000"/>
                    <a:lumOff val="25000"/>
                  </a:schemeClr>
                </a:solidFill>
              </a:rPr>
              <a:t>/</a:t>
            </a:r>
            <a:r>
              <a:rPr lang="nb-NO" sz="1100" dirty="0" err="1">
                <a:solidFill>
                  <a:schemeClr val="tx1">
                    <a:lumMod val="75000"/>
                    <a:lumOff val="25000"/>
                  </a:schemeClr>
                </a:solidFill>
              </a:rPr>
              <a:t>fak</a:t>
            </a:r>
            <a:r>
              <a:rPr lang="nb-NO" sz="1100" dirty="0">
                <a:solidFill>
                  <a:schemeClr val="tx1">
                    <a:lumMod val="75000"/>
                    <a:lumOff val="25000"/>
                  </a:schemeClr>
                </a:solidFill>
              </a:rPr>
              <a:t> vil være mye høyere i </a:t>
            </a:r>
            <a:r>
              <a:rPr lang="nb-NO" sz="1100" dirty="0" smtClean="0">
                <a:solidFill>
                  <a:schemeClr val="tx1">
                    <a:lumMod val="75000"/>
                    <a:lumOff val="25000"/>
                  </a:schemeClr>
                </a:solidFill>
              </a:rPr>
              <a:t>dag.</a:t>
            </a:r>
          </a:p>
          <a:p>
            <a:endParaRPr lang="nb-NO" sz="1100" dirty="0" smtClean="0">
              <a:solidFill>
                <a:schemeClr val="tx1">
                  <a:lumMod val="75000"/>
                  <a:lumOff val="25000"/>
                </a:schemeClr>
              </a:solidFill>
            </a:endParaRPr>
          </a:p>
          <a:p>
            <a:pPr marL="171450" indent="-171450">
              <a:buFont typeface="Arial" panose="020B0604020202020204" pitchFamily="34" charset="0"/>
              <a:buChar char="•"/>
            </a:pPr>
            <a:r>
              <a:rPr lang="nb-NO" sz="1100" b="1" dirty="0" err="1" smtClean="0">
                <a:solidFill>
                  <a:schemeClr val="tx1">
                    <a:lumMod val="75000"/>
                    <a:lumOff val="25000"/>
                  </a:schemeClr>
                </a:solidFill>
              </a:rPr>
              <a:t>ForVei</a:t>
            </a:r>
            <a:r>
              <a:rPr lang="nb-NO" sz="1100" b="1" dirty="0" smtClean="0">
                <a:solidFill>
                  <a:schemeClr val="tx1">
                    <a:lumMod val="75000"/>
                    <a:lumOff val="25000"/>
                  </a:schemeClr>
                </a:solidFill>
              </a:rPr>
              <a:t> </a:t>
            </a:r>
            <a:r>
              <a:rPr lang="nb-NO" sz="1100" b="1" dirty="0">
                <a:solidFill>
                  <a:schemeClr val="tx1">
                    <a:lumMod val="75000"/>
                    <a:lumOff val="25000"/>
                  </a:schemeClr>
                </a:solidFill>
              </a:rPr>
              <a:t>veileder alene rundt 40% av studentene i løpet av studietiden på </a:t>
            </a:r>
            <a:r>
              <a:rPr lang="nb-NO" sz="1100" b="1" dirty="0" smtClean="0">
                <a:solidFill>
                  <a:schemeClr val="tx1">
                    <a:lumMod val="75000"/>
                    <a:lumOff val="25000"/>
                  </a:schemeClr>
                </a:solidFill>
              </a:rPr>
              <a:t>MN.</a:t>
            </a:r>
          </a:p>
          <a:p>
            <a:pPr marL="514350" lvl="1" indent="-171450">
              <a:buFont typeface="Arial" panose="020B0604020202020204" pitchFamily="34" charset="0"/>
              <a:buChar char="•"/>
            </a:pPr>
            <a:r>
              <a:rPr lang="nb-NO" sz="1100" dirty="0" smtClean="0">
                <a:solidFill>
                  <a:schemeClr val="tx1">
                    <a:lumMod val="75000"/>
                    <a:lumOff val="25000"/>
                  </a:schemeClr>
                </a:solidFill>
              </a:rPr>
              <a:t>Ca</a:t>
            </a:r>
            <a:r>
              <a:rPr lang="nb-NO" sz="1100" dirty="0">
                <a:solidFill>
                  <a:schemeClr val="tx1">
                    <a:lumMod val="75000"/>
                    <a:lumOff val="25000"/>
                  </a:schemeClr>
                </a:solidFill>
              </a:rPr>
              <a:t>. 3000 samtaler med studenter siden 2012, mellom 300 og 400 samtaler per semester. </a:t>
            </a:r>
            <a:endParaRPr lang="nb-NO" sz="1100" dirty="0" smtClean="0">
              <a:solidFill>
                <a:schemeClr val="tx1">
                  <a:lumMod val="75000"/>
                  <a:lumOff val="25000"/>
                </a:schemeClr>
              </a:solidFill>
            </a:endParaRPr>
          </a:p>
          <a:p>
            <a:pPr lvl="1"/>
            <a:endParaRPr lang="nb-NO" sz="1100" dirty="0">
              <a:solidFill>
                <a:schemeClr val="tx1">
                  <a:lumMod val="75000"/>
                  <a:lumOff val="25000"/>
                </a:schemeClr>
              </a:solidFill>
            </a:endParaRPr>
          </a:p>
          <a:p>
            <a:pPr marL="171450" indent="-171450">
              <a:buFont typeface="Arial" panose="020B0604020202020204" pitchFamily="34" charset="0"/>
              <a:buChar char="•"/>
            </a:pPr>
            <a:r>
              <a:rPr lang="nb-NO" sz="1100" dirty="0" err="1" smtClean="0">
                <a:solidFill>
                  <a:schemeClr val="tx1">
                    <a:lumMod val="75000"/>
                    <a:lumOff val="25000"/>
                  </a:schemeClr>
                </a:solidFill>
              </a:rPr>
              <a:t>ForVei</a:t>
            </a:r>
            <a:r>
              <a:rPr lang="nb-NO" sz="1100" dirty="0" smtClean="0">
                <a:solidFill>
                  <a:schemeClr val="tx1">
                    <a:lumMod val="75000"/>
                    <a:lumOff val="25000"/>
                  </a:schemeClr>
                </a:solidFill>
              </a:rPr>
              <a:t>-samtalene er ikke ment som, og oppfattes nok ikke som karriereveiledning. Samtalene har likevel elementer som handler mye om bevisstgjøring og refleksjon rundt jobb og karriere.</a:t>
            </a:r>
            <a:endParaRPr lang="nb-NO" sz="1100" dirty="0">
              <a:solidFill>
                <a:schemeClr val="tx1">
                  <a:lumMod val="75000"/>
                  <a:lumOff val="25000"/>
                </a:schemeClr>
              </a:solidFill>
            </a:endParaRPr>
          </a:p>
        </p:txBody>
      </p:sp>
      <p:graphicFrame>
        <p:nvGraphicFramePr>
          <p:cNvPr id="12" name="Chart 11"/>
          <p:cNvGraphicFramePr>
            <a:graphicFrameLocks/>
          </p:cNvGraphicFramePr>
          <p:nvPr>
            <p:extLst>
              <p:ext uri="{D42A27DB-BD31-4B8C-83A1-F6EECF244321}">
                <p14:modId xmlns:p14="http://schemas.microsoft.com/office/powerpoint/2010/main" val="402440073"/>
              </p:ext>
            </p:extLst>
          </p:nvPr>
        </p:nvGraphicFramePr>
        <p:xfrm>
          <a:off x="426720" y="1196999"/>
          <a:ext cx="4572000" cy="2743200"/>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Connector 12"/>
          <p:cNvCxnSpPr/>
          <p:nvPr/>
        </p:nvCxnSpPr>
        <p:spPr>
          <a:xfrm>
            <a:off x="5433060" y="1392182"/>
            <a:ext cx="0" cy="2352836"/>
          </a:xfrm>
          <a:prstGeom prst="line">
            <a:avLst/>
          </a:prstGeom>
          <a:ln w="381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5433060" y="2131910"/>
            <a:ext cx="3710940" cy="10278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p:cNvSpPr/>
          <p:nvPr/>
        </p:nvSpPr>
        <p:spPr>
          <a:xfrm>
            <a:off x="1261873" y="1033279"/>
            <a:ext cx="3035808" cy="26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dirty="0" smtClean="0">
                <a:solidFill>
                  <a:schemeClr val="tx1"/>
                </a:solidFill>
              </a:rPr>
              <a:t>Fra Kandidatundersøkelsen 2018</a:t>
            </a:r>
            <a:endParaRPr lang="nb-NO" sz="800" b="1" dirty="0">
              <a:solidFill>
                <a:schemeClr val="tx1"/>
              </a:solidFill>
            </a:endParaRPr>
          </a:p>
        </p:txBody>
      </p:sp>
    </p:spTree>
    <p:extLst>
      <p:ext uri="{BB962C8B-B14F-4D97-AF65-F5344CB8AC3E}">
        <p14:creationId xmlns:p14="http://schemas.microsoft.com/office/powerpoint/2010/main" val="39937713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Oppsummert Kandidatundersøkelsen 2018</a:t>
            </a:r>
            <a:endParaRPr lang="nb-NO" dirty="0"/>
          </a:p>
        </p:txBody>
      </p:sp>
      <p:sp>
        <p:nvSpPr>
          <p:cNvPr id="3" name="Content Placeholder 2"/>
          <p:cNvSpPr>
            <a:spLocks noGrp="1"/>
          </p:cNvSpPr>
          <p:nvPr>
            <p:ph idx="1"/>
          </p:nvPr>
        </p:nvSpPr>
        <p:spPr>
          <a:xfrm>
            <a:off x="576071" y="1440181"/>
            <a:ext cx="8242107" cy="3060383"/>
          </a:xfrm>
        </p:spPr>
        <p:txBody>
          <a:bodyPr>
            <a:normAutofit fontScale="92500"/>
          </a:bodyPr>
          <a:lstStyle/>
          <a:p>
            <a:r>
              <a:rPr lang="nb-NO" dirty="0" smtClean="0">
                <a:solidFill>
                  <a:schemeClr val="tx1">
                    <a:lumMod val="75000"/>
                    <a:lumOff val="25000"/>
                  </a:schemeClr>
                </a:solidFill>
              </a:rPr>
              <a:t>MN-fakultetet gjør mye riktig</a:t>
            </a:r>
          </a:p>
          <a:p>
            <a:endParaRPr lang="nb-NO" dirty="0">
              <a:solidFill>
                <a:schemeClr val="tx1">
                  <a:lumMod val="75000"/>
                  <a:lumOff val="25000"/>
                </a:schemeClr>
              </a:solidFill>
            </a:endParaRPr>
          </a:p>
          <a:p>
            <a:r>
              <a:rPr lang="nb-NO" dirty="0">
                <a:solidFill>
                  <a:schemeClr val="tx1">
                    <a:lumMod val="75000"/>
                    <a:lumOff val="25000"/>
                  </a:schemeClr>
                </a:solidFill>
              </a:rPr>
              <a:t>Utdanningen studentene får ved MN </a:t>
            </a:r>
            <a:r>
              <a:rPr lang="nb-NO" b="1" dirty="0">
                <a:solidFill>
                  <a:schemeClr val="tx1">
                    <a:lumMod val="75000"/>
                    <a:lumOff val="25000"/>
                  </a:schemeClr>
                </a:solidFill>
              </a:rPr>
              <a:t>er</a:t>
            </a:r>
            <a:r>
              <a:rPr lang="nb-NO" dirty="0">
                <a:solidFill>
                  <a:schemeClr val="tx1">
                    <a:lumMod val="75000"/>
                    <a:lumOff val="25000"/>
                  </a:schemeClr>
                </a:solidFill>
              </a:rPr>
              <a:t> </a:t>
            </a:r>
            <a:r>
              <a:rPr lang="nb-NO" b="1" dirty="0">
                <a:solidFill>
                  <a:schemeClr val="tx1">
                    <a:lumMod val="75000"/>
                    <a:lumOff val="25000"/>
                  </a:schemeClr>
                </a:solidFill>
              </a:rPr>
              <a:t>relevant</a:t>
            </a:r>
            <a:r>
              <a:rPr lang="nb-NO" dirty="0">
                <a:solidFill>
                  <a:schemeClr val="tx1">
                    <a:lumMod val="75000"/>
                    <a:lumOff val="25000"/>
                  </a:schemeClr>
                </a:solidFill>
              </a:rPr>
              <a:t> i arbeidslivet </a:t>
            </a:r>
            <a:r>
              <a:rPr lang="nb-NO" dirty="0" smtClean="0">
                <a:solidFill>
                  <a:schemeClr val="tx1">
                    <a:lumMod val="75000"/>
                    <a:lumOff val="25000"/>
                  </a:schemeClr>
                </a:solidFill>
              </a:rPr>
              <a:t>etterpå, men kunne vært mer relevant!</a:t>
            </a:r>
          </a:p>
          <a:p>
            <a:endParaRPr lang="nb-NO" dirty="0" smtClean="0">
              <a:solidFill>
                <a:schemeClr val="tx1">
                  <a:lumMod val="75000"/>
                  <a:lumOff val="25000"/>
                </a:schemeClr>
              </a:solidFill>
            </a:endParaRPr>
          </a:p>
          <a:p>
            <a:r>
              <a:rPr lang="nb-NO" dirty="0" smtClean="0">
                <a:solidFill>
                  <a:schemeClr val="tx1">
                    <a:lumMod val="75000"/>
                    <a:lumOff val="25000"/>
                  </a:schemeClr>
                </a:solidFill>
              </a:rPr>
              <a:t>Studentene </a:t>
            </a:r>
            <a:r>
              <a:rPr lang="nb-NO" dirty="0">
                <a:solidFill>
                  <a:schemeClr val="tx1">
                    <a:lumMod val="75000"/>
                    <a:lumOff val="25000"/>
                  </a:schemeClr>
                </a:solidFill>
              </a:rPr>
              <a:t>trenger hjelp til å </a:t>
            </a:r>
            <a:r>
              <a:rPr lang="nb-NO" b="1" dirty="0">
                <a:solidFill>
                  <a:schemeClr val="tx1">
                    <a:lumMod val="75000"/>
                    <a:lumOff val="25000"/>
                  </a:schemeClr>
                </a:solidFill>
              </a:rPr>
              <a:t>«selge seg inn»</a:t>
            </a:r>
            <a:r>
              <a:rPr lang="nb-NO" dirty="0">
                <a:solidFill>
                  <a:schemeClr val="tx1">
                    <a:lumMod val="75000"/>
                    <a:lumOff val="25000"/>
                  </a:schemeClr>
                </a:solidFill>
              </a:rPr>
              <a:t>, konkretisere relevante yrkesveier og forklare sin </a:t>
            </a:r>
            <a:r>
              <a:rPr lang="nb-NO" dirty="0" smtClean="0">
                <a:solidFill>
                  <a:schemeClr val="tx1">
                    <a:lumMod val="75000"/>
                    <a:lumOff val="25000"/>
                  </a:schemeClr>
                </a:solidFill>
              </a:rPr>
              <a:t>kompetanse</a:t>
            </a:r>
          </a:p>
          <a:p>
            <a:pPr marL="0" indent="0">
              <a:buNone/>
            </a:pPr>
            <a:endParaRPr lang="nb-NO" dirty="0" smtClean="0">
              <a:solidFill>
                <a:schemeClr val="tx1">
                  <a:lumMod val="75000"/>
                  <a:lumOff val="25000"/>
                </a:schemeClr>
              </a:solidFill>
            </a:endParaRPr>
          </a:p>
          <a:p>
            <a:r>
              <a:rPr lang="nb-NO" dirty="0" smtClean="0">
                <a:solidFill>
                  <a:schemeClr val="tx1">
                    <a:lumMod val="75000"/>
                    <a:lumOff val="25000"/>
                  </a:schemeClr>
                </a:solidFill>
              </a:rPr>
              <a:t>Studentene må </a:t>
            </a:r>
            <a:r>
              <a:rPr lang="nb-NO" b="1" dirty="0" smtClean="0">
                <a:solidFill>
                  <a:schemeClr val="tx1">
                    <a:lumMod val="75000"/>
                    <a:lumOff val="25000"/>
                  </a:schemeClr>
                </a:solidFill>
              </a:rPr>
              <a:t>vite mer om veiledningstilbudene våre</a:t>
            </a:r>
            <a:r>
              <a:rPr lang="nb-NO" dirty="0" smtClean="0">
                <a:solidFill>
                  <a:schemeClr val="tx1">
                    <a:lumMod val="75000"/>
                    <a:lumOff val="25000"/>
                  </a:schemeClr>
                </a:solidFill>
              </a:rPr>
              <a:t>. Hvorfor de er viktige og relevante, og hvordan de kan benytte seg av dem.</a:t>
            </a:r>
            <a:endParaRPr lang="nb-NO" dirty="0">
              <a:solidFill>
                <a:schemeClr val="tx1">
                  <a:lumMod val="75000"/>
                  <a:lumOff val="25000"/>
                </a:schemeClr>
              </a:solidFill>
            </a:endParaRPr>
          </a:p>
          <a:p>
            <a:endParaRPr lang="nb-NO" dirty="0" smtClean="0">
              <a:solidFill>
                <a:schemeClr val="tx1">
                  <a:lumMod val="75000"/>
                  <a:lumOff val="25000"/>
                </a:schemeClr>
              </a:solidFill>
            </a:endParaRPr>
          </a:p>
          <a:p>
            <a:r>
              <a:rPr lang="nb-NO" b="1" dirty="0" smtClean="0">
                <a:solidFill>
                  <a:schemeClr val="tx1">
                    <a:lumMod val="75000"/>
                    <a:lumOff val="25000"/>
                  </a:schemeClr>
                </a:solidFill>
              </a:rPr>
              <a:t>Mer </a:t>
            </a:r>
            <a:r>
              <a:rPr lang="nb-NO" b="1" dirty="0">
                <a:solidFill>
                  <a:schemeClr val="tx1">
                    <a:lumMod val="75000"/>
                    <a:lumOff val="25000"/>
                  </a:schemeClr>
                </a:solidFill>
              </a:rPr>
              <a:t>arbeidspraksis </a:t>
            </a:r>
            <a:r>
              <a:rPr lang="nb-NO" b="1" dirty="0" smtClean="0">
                <a:solidFill>
                  <a:schemeClr val="tx1">
                    <a:lumMod val="75000"/>
                    <a:lumOff val="25000"/>
                  </a:schemeClr>
                </a:solidFill>
              </a:rPr>
              <a:t>og andre tiltak for samarbeid med næringslivet </a:t>
            </a:r>
            <a:r>
              <a:rPr lang="nb-NO" dirty="0" smtClean="0">
                <a:solidFill>
                  <a:schemeClr val="tx1">
                    <a:lumMod val="75000"/>
                    <a:lumOff val="25000"/>
                  </a:schemeClr>
                </a:solidFill>
              </a:rPr>
              <a:t>vil </a:t>
            </a:r>
            <a:r>
              <a:rPr lang="nb-NO" dirty="0">
                <a:solidFill>
                  <a:schemeClr val="tx1">
                    <a:lumMod val="75000"/>
                    <a:lumOff val="25000"/>
                  </a:schemeClr>
                </a:solidFill>
              </a:rPr>
              <a:t>være et viktig tiltak for å gjøre det enda bedre i årene som </a:t>
            </a:r>
            <a:r>
              <a:rPr lang="nb-NO" dirty="0" smtClean="0">
                <a:solidFill>
                  <a:schemeClr val="tx1">
                    <a:lumMod val="75000"/>
                    <a:lumOff val="25000"/>
                  </a:schemeClr>
                </a:solidFill>
              </a:rPr>
              <a:t>kommer</a:t>
            </a:r>
            <a:endParaRPr lang="nb-NO" dirty="0">
              <a:solidFill>
                <a:schemeClr val="tx1">
                  <a:lumMod val="75000"/>
                  <a:lumOff val="25000"/>
                </a:schemeClr>
              </a:solidFill>
            </a:endParaRPr>
          </a:p>
          <a:p>
            <a:pPr marL="0" indent="0">
              <a:buNone/>
            </a:pPr>
            <a:endParaRPr lang="nb-NO" dirty="0"/>
          </a:p>
        </p:txBody>
      </p:sp>
    </p:spTree>
    <p:extLst>
      <p:ext uri="{BB962C8B-B14F-4D97-AF65-F5344CB8AC3E}">
        <p14:creationId xmlns:p14="http://schemas.microsoft.com/office/powerpoint/2010/main" val="2894715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 </a:t>
            </a:r>
            <a:endParaRPr lang="nb-NO" dirty="0"/>
          </a:p>
        </p:txBody>
      </p:sp>
      <p:sp>
        <p:nvSpPr>
          <p:cNvPr id="3" name="Content Placeholder 2"/>
          <p:cNvSpPr>
            <a:spLocks noGrp="1"/>
          </p:cNvSpPr>
          <p:nvPr>
            <p:ph idx="1"/>
          </p:nvPr>
        </p:nvSpPr>
        <p:spPr/>
        <p:txBody>
          <a:bodyPr/>
          <a:lstStyle/>
          <a:p>
            <a:pPr marL="0" indent="0">
              <a:buNone/>
            </a:pPr>
            <a:r>
              <a:rPr lang="nb-NO" dirty="0" smtClean="0"/>
              <a:t> </a:t>
            </a:r>
            <a:endParaRPr lang="nb-NO" dirty="0"/>
          </a:p>
        </p:txBody>
      </p:sp>
      <p:pic>
        <p:nvPicPr>
          <p:cNvPr id="4" name="Picture 3"/>
          <p:cNvPicPr>
            <a:picLocks noChangeAspect="1"/>
          </p:cNvPicPr>
          <p:nvPr/>
        </p:nvPicPr>
        <p:blipFill>
          <a:blip r:embed="rId3"/>
          <a:stretch>
            <a:fillRect/>
          </a:stretch>
        </p:blipFill>
        <p:spPr>
          <a:xfrm>
            <a:off x="635245" y="211205"/>
            <a:ext cx="7873511" cy="4722678"/>
          </a:xfrm>
          <a:prstGeom prst="rect">
            <a:avLst/>
          </a:prstGeom>
        </p:spPr>
      </p:pic>
      <p:sp>
        <p:nvSpPr>
          <p:cNvPr id="6" name="Rectangle 5"/>
          <p:cNvSpPr/>
          <p:nvPr/>
        </p:nvSpPr>
        <p:spPr>
          <a:xfrm>
            <a:off x="4572000" y="4670887"/>
            <a:ext cx="3651962" cy="248209"/>
          </a:xfrm>
          <a:prstGeom prst="rect">
            <a:avLst/>
          </a:prstGeom>
        </p:spPr>
        <p:txBody>
          <a:bodyPr wrap="none">
            <a:spAutoFit/>
          </a:bodyPr>
          <a:lstStyle/>
          <a:p>
            <a:r>
              <a:rPr lang="nb-NO" sz="1013" dirty="0"/>
              <a:t>Hentet fra presentasjon til Morten Aase Løver, LOS/AF/SKS</a:t>
            </a:r>
          </a:p>
        </p:txBody>
      </p:sp>
    </p:spTree>
    <p:extLst>
      <p:ext uri="{BB962C8B-B14F-4D97-AF65-F5344CB8AC3E}">
        <p14:creationId xmlns:p14="http://schemas.microsoft.com/office/powerpoint/2010/main" val="14324195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3134973916"/>
              </p:ext>
            </p:extLst>
          </p:nvPr>
        </p:nvGraphicFramePr>
        <p:xfrm>
          <a:off x="4272733" y="1382128"/>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nb-NO" dirty="0" smtClean="0"/>
              <a:t> </a:t>
            </a:r>
            <a:endParaRPr lang="nb-NO" dirty="0"/>
          </a:p>
        </p:txBody>
      </p:sp>
      <p:sp>
        <p:nvSpPr>
          <p:cNvPr id="3" name="Content Placeholder 2"/>
          <p:cNvSpPr>
            <a:spLocks noGrp="1"/>
          </p:cNvSpPr>
          <p:nvPr>
            <p:ph idx="1"/>
          </p:nvPr>
        </p:nvSpPr>
        <p:spPr>
          <a:xfrm>
            <a:off x="576072" y="1094741"/>
            <a:ext cx="7920990" cy="3060383"/>
          </a:xfrm>
        </p:spPr>
        <p:txBody>
          <a:bodyPr/>
          <a:lstStyle/>
          <a:p>
            <a:pPr marL="0" indent="0">
              <a:buNone/>
            </a:pPr>
            <a:r>
              <a:rPr lang="nb-NO" dirty="0" smtClean="0"/>
              <a:t> </a:t>
            </a:r>
            <a:endParaRPr lang="nb-NO" dirty="0"/>
          </a:p>
        </p:txBody>
      </p:sp>
      <p:pic>
        <p:nvPicPr>
          <p:cNvPr id="4" name="Picture 3"/>
          <p:cNvPicPr>
            <a:picLocks noChangeAspect="1"/>
          </p:cNvPicPr>
          <p:nvPr/>
        </p:nvPicPr>
        <p:blipFill rotWithShape="1">
          <a:blip r:embed="rId4"/>
          <a:srcRect l="16154" t="18652" r="19840"/>
          <a:stretch/>
        </p:blipFill>
        <p:spPr>
          <a:xfrm>
            <a:off x="474004" y="1503680"/>
            <a:ext cx="3556000" cy="2489568"/>
          </a:xfrm>
          <a:prstGeom prst="rect">
            <a:avLst/>
          </a:prstGeom>
        </p:spPr>
      </p:pic>
      <p:sp>
        <p:nvSpPr>
          <p:cNvPr id="5" name="Rectangle 4"/>
          <p:cNvSpPr/>
          <p:nvPr/>
        </p:nvSpPr>
        <p:spPr>
          <a:xfrm>
            <a:off x="304800" y="4700857"/>
            <a:ext cx="3651962" cy="248209"/>
          </a:xfrm>
          <a:prstGeom prst="rect">
            <a:avLst/>
          </a:prstGeom>
        </p:spPr>
        <p:txBody>
          <a:bodyPr wrap="none">
            <a:spAutoFit/>
          </a:bodyPr>
          <a:lstStyle/>
          <a:p>
            <a:r>
              <a:rPr lang="nb-NO" sz="1013" dirty="0"/>
              <a:t>Hentet fra presentasjon til Morten Aase Løver, LOS/AF/SKS</a:t>
            </a:r>
          </a:p>
        </p:txBody>
      </p:sp>
      <p:sp>
        <p:nvSpPr>
          <p:cNvPr id="9" name="TextBox 8"/>
          <p:cNvSpPr txBox="1"/>
          <p:nvPr/>
        </p:nvSpPr>
        <p:spPr>
          <a:xfrm>
            <a:off x="576072" y="121920"/>
            <a:ext cx="7920989" cy="646331"/>
          </a:xfrm>
          <a:prstGeom prst="rect">
            <a:avLst/>
          </a:prstGeom>
          <a:noFill/>
        </p:spPr>
        <p:txBody>
          <a:bodyPr wrap="square" rtlCol="0">
            <a:spAutoFit/>
          </a:bodyPr>
          <a:lstStyle/>
          <a:p>
            <a:pPr algn="ctr"/>
            <a:r>
              <a:rPr lang="nb-NO" sz="1800" b="1" dirty="0" smtClean="0"/>
              <a:t>Fra 6,4 søkere per studieplass på JF til 1,0 på TF. </a:t>
            </a:r>
          </a:p>
          <a:p>
            <a:pPr algn="ctr"/>
            <a:r>
              <a:rPr lang="nb-NO" sz="1800" b="1" dirty="0" smtClean="0"/>
              <a:t>MN har 2,07 søker per plass.  </a:t>
            </a:r>
            <a:endParaRPr lang="nb-NO" sz="1800" b="1" dirty="0"/>
          </a:p>
        </p:txBody>
      </p:sp>
      <p:graphicFrame>
        <p:nvGraphicFramePr>
          <p:cNvPr id="12" name="Table 11"/>
          <p:cNvGraphicFramePr>
            <a:graphicFrameLocks noGrp="1"/>
          </p:cNvGraphicFramePr>
          <p:nvPr>
            <p:extLst>
              <p:ext uri="{D42A27DB-BD31-4B8C-83A1-F6EECF244321}">
                <p14:modId xmlns:p14="http://schemas.microsoft.com/office/powerpoint/2010/main" val="213886652"/>
              </p:ext>
            </p:extLst>
          </p:nvPr>
        </p:nvGraphicFramePr>
        <p:xfrm>
          <a:off x="7516555" y="2523858"/>
          <a:ext cx="1070102" cy="1333500"/>
        </p:xfrm>
        <a:graphic>
          <a:graphicData uri="http://schemas.openxmlformats.org/drawingml/2006/table">
            <a:tbl>
              <a:tblPr>
                <a:tableStyleId>{5C22544A-7EE6-4342-B048-85BDC9FD1C3A}</a:tableStyleId>
              </a:tblPr>
              <a:tblGrid>
                <a:gridCol w="535051">
                  <a:extLst>
                    <a:ext uri="{9D8B030D-6E8A-4147-A177-3AD203B41FA5}">
                      <a16:colId xmlns:a16="http://schemas.microsoft.com/office/drawing/2014/main" val="764198439"/>
                    </a:ext>
                  </a:extLst>
                </a:gridCol>
                <a:gridCol w="535051">
                  <a:extLst>
                    <a:ext uri="{9D8B030D-6E8A-4147-A177-3AD203B41FA5}">
                      <a16:colId xmlns:a16="http://schemas.microsoft.com/office/drawing/2014/main" val="305079340"/>
                    </a:ext>
                  </a:extLst>
                </a:gridCol>
              </a:tblGrid>
              <a:tr h="190500">
                <a:tc>
                  <a:txBody>
                    <a:bodyPr/>
                    <a:lstStyle/>
                    <a:p>
                      <a:pPr algn="r" fontAlgn="b"/>
                      <a:r>
                        <a:rPr lang="nb-NO" sz="1050" u="none" strike="noStrike" dirty="0">
                          <a:solidFill>
                            <a:schemeClr val="accent4">
                              <a:lumMod val="75000"/>
                            </a:schemeClr>
                          </a:solidFill>
                          <a:effectLst/>
                        </a:rPr>
                        <a:t>2013</a:t>
                      </a:r>
                      <a:endParaRPr lang="nb-NO" sz="1050" b="0" i="0" u="none" strike="noStrike" dirty="0">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nb-NO" sz="1050" u="none" strike="noStrike" dirty="0">
                          <a:solidFill>
                            <a:schemeClr val="accent4">
                              <a:lumMod val="75000"/>
                            </a:schemeClr>
                          </a:solidFill>
                          <a:effectLst/>
                        </a:rPr>
                        <a:t>1,6</a:t>
                      </a:r>
                      <a:endParaRPr lang="nb-NO" sz="1050" b="0" i="0" u="none" strike="noStrike" dirty="0">
                        <a:solidFill>
                          <a:schemeClr val="accent4">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77679635"/>
                  </a:ext>
                </a:extLst>
              </a:tr>
              <a:tr h="190500">
                <a:tc>
                  <a:txBody>
                    <a:bodyPr/>
                    <a:lstStyle/>
                    <a:p>
                      <a:pPr algn="r" fontAlgn="b"/>
                      <a:r>
                        <a:rPr lang="nb-NO" sz="1050" u="none" strike="noStrike">
                          <a:solidFill>
                            <a:schemeClr val="accent4">
                              <a:lumMod val="75000"/>
                            </a:schemeClr>
                          </a:solidFill>
                          <a:effectLst/>
                        </a:rPr>
                        <a:t>2014</a:t>
                      </a:r>
                      <a:endParaRPr lang="nb-NO" sz="1050" b="0" i="0" u="none" strike="noStrike">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nb-NO" sz="1050" u="none" strike="noStrike" dirty="0">
                          <a:solidFill>
                            <a:schemeClr val="accent4">
                              <a:lumMod val="75000"/>
                            </a:schemeClr>
                          </a:solidFill>
                          <a:effectLst/>
                        </a:rPr>
                        <a:t>1,7</a:t>
                      </a:r>
                      <a:endParaRPr lang="nb-NO" sz="1050" b="0" i="0" u="none" strike="noStrike" dirty="0">
                        <a:solidFill>
                          <a:schemeClr val="accent4">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50650464"/>
                  </a:ext>
                </a:extLst>
              </a:tr>
              <a:tr h="190500">
                <a:tc>
                  <a:txBody>
                    <a:bodyPr/>
                    <a:lstStyle/>
                    <a:p>
                      <a:pPr algn="r" fontAlgn="b"/>
                      <a:r>
                        <a:rPr lang="nb-NO" sz="1050" u="none" strike="noStrike">
                          <a:solidFill>
                            <a:schemeClr val="accent4">
                              <a:lumMod val="75000"/>
                            </a:schemeClr>
                          </a:solidFill>
                          <a:effectLst/>
                        </a:rPr>
                        <a:t>2015</a:t>
                      </a:r>
                      <a:endParaRPr lang="nb-NO" sz="1050" b="0" i="0" u="none" strike="noStrike">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nb-NO" sz="1050" u="none" strike="noStrike" dirty="0">
                          <a:solidFill>
                            <a:schemeClr val="accent4">
                              <a:lumMod val="75000"/>
                            </a:schemeClr>
                          </a:solidFill>
                          <a:effectLst/>
                        </a:rPr>
                        <a:t>2</a:t>
                      </a:r>
                      <a:endParaRPr lang="nb-NO" sz="1050" b="0" i="0" u="none" strike="noStrike" dirty="0">
                        <a:solidFill>
                          <a:schemeClr val="accent4">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65540576"/>
                  </a:ext>
                </a:extLst>
              </a:tr>
              <a:tr h="190500">
                <a:tc>
                  <a:txBody>
                    <a:bodyPr/>
                    <a:lstStyle/>
                    <a:p>
                      <a:pPr algn="r" fontAlgn="b"/>
                      <a:r>
                        <a:rPr lang="nb-NO" sz="1050" u="none" strike="noStrike">
                          <a:solidFill>
                            <a:schemeClr val="accent4">
                              <a:lumMod val="75000"/>
                            </a:schemeClr>
                          </a:solidFill>
                          <a:effectLst/>
                        </a:rPr>
                        <a:t>2016</a:t>
                      </a:r>
                      <a:endParaRPr lang="nb-NO" sz="1050" b="0" i="0" u="none" strike="noStrike">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nb-NO" sz="1050" u="none" strike="noStrike" dirty="0">
                          <a:solidFill>
                            <a:schemeClr val="accent4">
                              <a:lumMod val="75000"/>
                            </a:schemeClr>
                          </a:solidFill>
                          <a:effectLst/>
                        </a:rPr>
                        <a:t>2,02</a:t>
                      </a:r>
                      <a:endParaRPr lang="nb-NO" sz="1050" b="0" i="0" u="none" strike="noStrike" dirty="0">
                        <a:solidFill>
                          <a:schemeClr val="accent4">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76661859"/>
                  </a:ext>
                </a:extLst>
              </a:tr>
              <a:tr h="190500">
                <a:tc>
                  <a:txBody>
                    <a:bodyPr/>
                    <a:lstStyle/>
                    <a:p>
                      <a:pPr algn="r" fontAlgn="b"/>
                      <a:r>
                        <a:rPr lang="nb-NO" sz="1050" u="none" strike="noStrike">
                          <a:solidFill>
                            <a:schemeClr val="accent4">
                              <a:lumMod val="75000"/>
                            </a:schemeClr>
                          </a:solidFill>
                          <a:effectLst/>
                        </a:rPr>
                        <a:t>2017</a:t>
                      </a:r>
                      <a:endParaRPr lang="nb-NO" sz="1050" b="0" i="0" u="none" strike="noStrike">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nb-NO" sz="1050" u="none" strike="noStrike" dirty="0">
                          <a:solidFill>
                            <a:schemeClr val="accent4">
                              <a:lumMod val="75000"/>
                            </a:schemeClr>
                          </a:solidFill>
                          <a:effectLst/>
                        </a:rPr>
                        <a:t>2,36</a:t>
                      </a:r>
                      <a:endParaRPr lang="nb-NO" sz="1050" b="0" i="0" u="none" strike="noStrike" dirty="0">
                        <a:solidFill>
                          <a:schemeClr val="accent4">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50339554"/>
                  </a:ext>
                </a:extLst>
              </a:tr>
              <a:tr h="190500">
                <a:tc>
                  <a:txBody>
                    <a:bodyPr/>
                    <a:lstStyle/>
                    <a:p>
                      <a:pPr algn="r" fontAlgn="b"/>
                      <a:r>
                        <a:rPr lang="nb-NO" sz="1050" u="none" strike="noStrike">
                          <a:solidFill>
                            <a:schemeClr val="accent4">
                              <a:lumMod val="75000"/>
                            </a:schemeClr>
                          </a:solidFill>
                          <a:effectLst/>
                        </a:rPr>
                        <a:t>2018</a:t>
                      </a:r>
                      <a:endParaRPr lang="nb-NO" sz="1050" b="0" i="0" u="none" strike="noStrike">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nb-NO" sz="1050" u="none" strike="noStrike" dirty="0">
                          <a:solidFill>
                            <a:schemeClr val="accent4">
                              <a:lumMod val="75000"/>
                            </a:schemeClr>
                          </a:solidFill>
                          <a:effectLst/>
                        </a:rPr>
                        <a:t>2,2</a:t>
                      </a:r>
                      <a:endParaRPr lang="nb-NO" sz="1050" b="0" i="0" u="none" strike="noStrike" dirty="0">
                        <a:solidFill>
                          <a:schemeClr val="accent4">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25336391"/>
                  </a:ext>
                </a:extLst>
              </a:tr>
              <a:tr h="190500">
                <a:tc>
                  <a:txBody>
                    <a:bodyPr/>
                    <a:lstStyle/>
                    <a:p>
                      <a:pPr algn="r" fontAlgn="b"/>
                      <a:r>
                        <a:rPr lang="nb-NO" sz="1050" u="none" strike="noStrike">
                          <a:solidFill>
                            <a:schemeClr val="accent4">
                              <a:lumMod val="75000"/>
                            </a:schemeClr>
                          </a:solidFill>
                          <a:effectLst/>
                        </a:rPr>
                        <a:t>2019</a:t>
                      </a:r>
                      <a:endParaRPr lang="nb-NO" sz="1050" b="0" i="0" u="none" strike="noStrike">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nb-NO" sz="1050" u="none" strike="noStrike" dirty="0">
                          <a:solidFill>
                            <a:schemeClr val="accent4">
                              <a:lumMod val="75000"/>
                            </a:schemeClr>
                          </a:solidFill>
                          <a:effectLst/>
                        </a:rPr>
                        <a:t>2,07</a:t>
                      </a:r>
                      <a:endParaRPr lang="nb-NO" sz="1050" b="0" i="0" u="none" strike="noStrike" dirty="0">
                        <a:solidFill>
                          <a:schemeClr val="accent4">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10818436"/>
                  </a:ext>
                </a:extLst>
              </a:tr>
            </a:tbl>
          </a:graphicData>
        </a:graphic>
      </p:graphicFrame>
    </p:spTree>
    <p:extLst>
      <p:ext uri="{BB962C8B-B14F-4D97-AF65-F5344CB8AC3E}">
        <p14:creationId xmlns:p14="http://schemas.microsoft.com/office/powerpoint/2010/main" val="42350883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0628" y="510650"/>
            <a:ext cx="7922703" cy="360045"/>
          </a:xfrm>
        </p:spPr>
        <p:txBody>
          <a:bodyPr>
            <a:normAutofit fontScale="90000"/>
          </a:bodyPr>
          <a:lstStyle/>
          <a:p>
            <a:r>
              <a:rPr lang="nb-NO" dirty="0" smtClean="0"/>
              <a:t>Førstevalg pr. plasser på MN</a:t>
            </a:r>
            <a:br>
              <a:rPr lang="nb-NO" dirty="0" smtClean="0"/>
            </a:br>
            <a:endParaRPr lang="nb-NO" dirty="0"/>
          </a:p>
        </p:txBody>
      </p:sp>
      <p:graphicFrame>
        <p:nvGraphicFramePr>
          <p:cNvPr id="8" name="Chart 7"/>
          <p:cNvGraphicFramePr>
            <a:graphicFrameLocks/>
          </p:cNvGraphicFramePr>
          <p:nvPr>
            <p:extLst>
              <p:ext uri="{D42A27DB-BD31-4B8C-83A1-F6EECF244321}">
                <p14:modId xmlns:p14="http://schemas.microsoft.com/office/powerpoint/2010/main" val="1048369083"/>
              </p:ext>
            </p:extLst>
          </p:nvPr>
        </p:nvGraphicFramePr>
        <p:xfrm>
          <a:off x="0" y="870694"/>
          <a:ext cx="9027122" cy="4274393"/>
        </p:xfrm>
        <a:graphic>
          <a:graphicData uri="http://schemas.openxmlformats.org/drawingml/2006/chart">
            <c:chart xmlns:c="http://schemas.openxmlformats.org/drawingml/2006/chart" xmlns:r="http://schemas.openxmlformats.org/officeDocument/2006/relationships" r:id="rId3"/>
          </a:graphicData>
        </a:graphic>
      </p:graphicFrame>
      <p:sp>
        <p:nvSpPr>
          <p:cNvPr id="2" name="Rounded Rectangular Callout 1"/>
          <p:cNvSpPr/>
          <p:nvPr/>
        </p:nvSpPr>
        <p:spPr>
          <a:xfrm>
            <a:off x="6163229" y="1084289"/>
            <a:ext cx="1580640" cy="99283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800" b="1" dirty="0"/>
              <a:t>Biovitenskap merker innføringen av R2-krav: Nedgang fra 1,6 til 1 søker per studieplass. </a:t>
            </a:r>
            <a:r>
              <a:rPr lang="nb-NO" sz="800" b="1" dirty="0" smtClean="0"/>
              <a:t>(Går til biologistudier </a:t>
            </a:r>
            <a:r>
              <a:rPr lang="nb-NO" sz="800" b="1" dirty="0"/>
              <a:t>uten </a:t>
            </a:r>
            <a:r>
              <a:rPr lang="nb-NO" sz="800" b="1" dirty="0" smtClean="0"/>
              <a:t>R2-krav).</a:t>
            </a:r>
            <a:endParaRPr lang="nb-NO" sz="800" b="1" dirty="0"/>
          </a:p>
        </p:txBody>
      </p:sp>
      <p:sp>
        <p:nvSpPr>
          <p:cNvPr id="3" name="TextBox 2"/>
          <p:cNvSpPr txBox="1"/>
          <p:nvPr/>
        </p:nvSpPr>
        <p:spPr>
          <a:xfrm>
            <a:off x="814629" y="920708"/>
            <a:ext cx="364385" cy="423193"/>
          </a:xfrm>
          <a:prstGeom prst="rect">
            <a:avLst/>
          </a:prstGeom>
          <a:noFill/>
        </p:spPr>
        <p:txBody>
          <a:bodyPr wrap="square" rtlCol="0">
            <a:spAutoFit/>
          </a:bodyPr>
          <a:lstStyle/>
          <a:p>
            <a:r>
              <a:rPr lang="nb-NO" sz="800" dirty="0"/>
              <a:t>7,4</a:t>
            </a:r>
            <a:endParaRPr lang="nb-NO" sz="800" dirty="0">
              <a:solidFill>
                <a:srgbClr val="006100"/>
              </a:solidFill>
              <a:latin typeface="Calibri" panose="020F0502020204030204" pitchFamily="34" charset="0"/>
            </a:endParaRPr>
          </a:p>
          <a:p>
            <a:endParaRPr lang="nb-NO" dirty="0"/>
          </a:p>
        </p:txBody>
      </p:sp>
      <p:sp>
        <p:nvSpPr>
          <p:cNvPr id="5" name="Rectangle 4"/>
          <p:cNvSpPr/>
          <p:nvPr/>
        </p:nvSpPr>
        <p:spPr>
          <a:xfrm>
            <a:off x="1586328" y="953715"/>
            <a:ext cx="328936" cy="215444"/>
          </a:xfrm>
          <a:prstGeom prst="rect">
            <a:avLst/>
          </a:prstGeom>
        </p:spPr>
        <p:txBody>
          <a:bodyPr wrap="none">
            <a:spAutoFit/>
          </a:bodyPr>
          <a:lstStyle/>
          <a:p>
            <a:pPr algn="r" fontAlgn="b"/>
            <a:r>
              <a:rPr lang="nb-NO" sz="800" dirty="0"/>
              <a:t>7,3</a:t>
            </a:r>
            <a:endParaRPr lang="nb-NO" sz="800" dirty="0">
              <a:solidFill>
                <a:srgbClr val="006100"/>
              </a:solidFill>
              <a:latin typeface="Calibri" panose="020F0502020204030204" pitchFamily="34" charset="0"/>
            </a:endParaRPr>
          </a:p>
        </p:txBody>
      </p:sp>
      <p:sp>
        <p:nvSpPr>
          <p:cNvPr id="6" name="Rectangle 5"/>
          <p:cNvSpPr/>
          <p:nvPr/>
        </p:nvSpPr>
        <p:spPr>
          <a:xfrm>
            <a:off x="2064684" y="1490415"/>
            <a:ext cx="328936" cy="215444"/>
          </a:xfrm>
          <a:prstGeom prst="rect">
            <a:avLst/>
          </a:prstGeom>
        </p:spPr>
        <p:txBody>
          <a:bodyPr wrap="none">
            <a:spAutoFit/>
          </a:bodyPr>
          <a:lstStyle/>
          <a:p>
            <a:pPr algn="r" fontAlgn="b"/>
            <a:r>
              <a:rPr lang="nb-NO" sz="800" dirty="0"/>
              <a:t>4,9</a:t>
            </a:r>
            <a:endParaRPr lang="nb-NO" sz="800" dirty="0">
              <a:solidFill>
                <a:srgbClr val="006100"/>
              </a:solidFill>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291658119"/>
              </p:ext>
            </p:extLst>
          </p:nvPr>
        </p:nvGraphicFramePr>
        <p:xfrm>
          <a:off x="1993642" y="1209666"/>
          <a:ext cx="399978" cy="136148"/>
        </p:xfrm>
        <a:graphic>
          <a:graphicData uri="http://schemas.openxmlformats.org/drawingml/2006/table">
            <a:tbl>
              <a:tblPr>
                <a:tableStyleId>{5C22544A-7EE6-4342-B048-85BDC9FD1C3A}</a:tableStyleId>
              </a:tblPr>
              <a:tblGrid>
                <a:gridCol w="199989">
                  <a:extLst>
                    <a:ext uri="{9D8B030D-6E8A-4147-A177-3AD203B41FA5}">
                      <a16:colId xmlns:a16="http://schemas.microsoft.com/office/drawing/2014/main" val="411218531"/>
                    </a:ext>
                  </a:extLst>
                </a:gridCol>
                <a:gridCol w="199989">
                  <a:extLst>
                    <a:ext uri="{9D8B030D-6E8A-4147-A177-3AD203B41FA5}">
                      <a16:colId xmlns:a16="http://schemas.microsoft.com/office/drawing/2014/main" val="902209633"/>
                    </a:ext>
                  </a:extLst>
                </a:gridCol>
              </a:tblGrid>
              <a:tr h="136148">
                <a:tc>
                  <a:txBody>
                    <a:bodyPr/>
                    <a:lstStyle/>
                    <a:p>
                      <a:pPr algn="r" fontAlgn="b"/>
                      <a:r>
                        <a:rPr lang="nb-NO" sz="800" u="none" strike="noStrike" dirty="0">
                          <a:effectLst/>
                        </a:rPr>
                        <a:t>6,3</a:t>
                      </a:r>
                      <a:endParaRPr lang="nb-NO" sz="800" b="0" i="0" u="none" strike="noStrike" dirty="0">
                        <a:solidFill>
                          <a:srgbClr val="000000"/>
                        </a:solidFill>
                        <a:effectLst/>
                        <a:latin typeface="Calibri" panose="020F0502020204030204" pitchFamily="34" charset="0"/>
                      </a:endParaRPr>
                    </a:p>
                  </a:txBody>
                  <a:tcPr marL="5795" marR="5795" marT="5795" marB="0" anchor="b">
                    <a:noFill/>
                  </a:tcPr>
                </a:tc>
                <a:tc>
                  <a:txBody>
                    <a:bodyPr/>
                    <a:lstStyle/>
                    <a:p>
                      <a:pPr algn="r" fontAlgn="b"/>
                      <a:endParaRPr lang="nb-NO" sz="800" b="0" i="0" u="none" strike="noStrike" dirty="0">
                        <a:solidFill>
                          <a:srgbClr val="006100"/>
                        </a:solidFill>
                        <a:effectLst/>
                        <a:latin typeface="Calibri" panose="020F0502020204030204" pitchFamily="34" charset="0"/>
                      </a:endParaRPr>
                    </a:p>
                  </a:txBody>
                  <a:tcPr marL="5795" marR="5795" marT="5795" marB="0" anchor="b">
                    <a:noFill/>
                  </a:tcPr>
                </a:tc>
                <a:extLst>
                  <a:ext uri="{0D108BD9-81ED-4DB2-BD59-A6C34878D82A}">
                    <a16:rowId xmlns:a16="http://schemas.microsoft.com/office/drawing/2014/main" val="1687927556"/>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261148999"/>
              </p:ext>
            </p:extLst>
          </p:nvPr>
        </p:nvGraphicFramePr>
        <p:xfrm>
          <a:off x="2393620" y="1940978"/>
          <a:ext cx="330028" cy="136148"/>
        </p:xfrm>
        <a:graphic>
          <a:graphicData uri="http://schemas.openxmlformats.org/drawingml/2006/table">
            <a:tbl>
              <a:tblPr>
                <a:tableStyleId>{5C22544A-7EE6-4342-B048-85BDC9FD1C3A}</a:tableStyleId>
              </a:tblPr>
              <a:tblGrid>
                <a:gridCol w="165014">
                  <a:extLst>
                    <a:ext uri="{9D8B030D-6E8A-4147-A177-3AD203B41FA5}">
                      <a16:colId xmlns:a16="http://schemas.microsoft.com/office/drawing/2014/main" val="1199017783"/>
                    </a:ext>
                  </a:extLst>
                </a:gridCol>
                <a:gridCol w="165014">
                  <a:extLst>
                    <a:ext uri="{9D8B030D-6E8A-4147-A177-3AD203B41FA5}">
                      <a16:colId xmlns:a16="http://schemas.microsoft.com/office/drawing/2014/main" val="3048621522"/>
                    </a:ext>
                  </a:extLst>
                </a:gridCol>
              </a:tblGrid>
              <a:tr h="136148">
                <a:tc>
                  <a:txBody>
                    <a:bodyPr/>
                    <a:lstStyle/>
                    <a:p>
                      <a:pPr algn="r" fontAlgn="b"/>
                      <a:r>
                        <a:rPr lang="nb-NO" sz="600" u="none" strike="noStrike" dirty="0">
                          <a:effectLst/>
                        </a:rPr>
                        <a:t>3,2</a:t>
                      </a:r>
                      <a:endParaRPr lang="nb-NO" sz="6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600" u="none" strike="noStrike" dirty="0">
                          <a:effectLst/>
                        </a:rPr>
                        <a:t>2,6</a:t>
                      </a:r>
                      <a:endParaRPr lang="nb-NO" sz="600" b="0" i="0" u="none" strike="noStrike" dirty="0">
                        <a:solidFill>
                          <a:srgbClr val="000000"/>
                        </a:solidFill>
                        <a:effectLst/>
                        <a:latin typeface="Calibri" panose="020F0502020204030204" pitchFamily="34" charset="0"/>
                      </a:endParaRPr>
                    </a:p>
                  </a:txBody>
                  <a:tcPr marL="5795" marR="5795" marT="5795" marB="0" anchor="b"/>
                </a:tc>
                <a:extLst>
                  <a:ext uri="{0D108BD9-81ED-4DB2-BD59-A6C34878D82A}">
                    <a16:rowId xmlns:a16="http://schemas.microsoft.com/office/drawing/2014/main" val="1636840597"/>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444475611"/>
              </p:ext>
            </p:extLst>
          </p:nvPr>
        </p:nvGraphicFramePr>
        <p:xfrm>
          <a:off x="2800851" y="2009052"/>
          <a:ext cx="309384" cy="136148"/>
        </p:xfrm>
        <a:graphic>
          <a:graphicData uri="http://schemas.openxmlformats.org/drawingml/2006/table">
            <a:tbl>
              <a:tblPr>
                <a:tableStyleId>{5C22544A-7EE6-4342-B048-85BDC9FD1C3A}</a:tableStyleId>
              </a:tblPr>
              <a:tblGrid>
                <a:gridCol w="154692">
                  <a:extLst>
                    <a:ext uri="{9D8B030D-6E8A-4147-A177-3AD203B41FA5}">
                      <a16:colId xmlns:a16="http://schemas.microsoft.com/office/drawing/2014/main" val="3112567688"/>
                    </a:ext>
                  </a:extLst>
                </a:gridCol>
                <a:gridCol w="154692">
                  <a:extLst>
                    <a:ext uri="{9D8B030D-6E8A-4147-A177-3AD203B41FA5}">
                      <a16:colId xmlns:a16="http://schemas.microsoft.com/office/drawing/2014/main" val="1977673092"/>
                    </a:ext>
                  </a:extLst>
                </a:gridCol>
              </a:tblGrid>
              <a:tr h="136148">
                <a:tc>
                  <a:txBody>
                    <a:bodyPr/>
                    <a:lstStyle/>
                    <a:p>
                      <a:pPr algn="r" fontAlgn="b"/>
                      <a:r>
                        <a:rPr lang="nb-NO" sz="600" u="none" strike="noStrike" dirty="0">
                          <a:effectLst/>
                        </a:rPr>
                        <a:t>3</a:t>
                      </a:r>
                      <a:endParaRPr lang="nb-NO" sz="6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600" u="none" strike="noStrike" dirty="0">
                          <a:effectLst/>
                        </a:rPr>
                        <a:t>2,6</a:t>
                      </a:r>
                      <a:endParaRPr lang="nb-NO" sz="600" b="0" i="0" u="none" strike="noStrike" dirty="0">
                        <a:solidFill>
                          <a:srgbClr val="000000"/>
                        </a:solidFill>
                        <a:effectLst/>
                        <a:latin typeface="Calibri" panose="020F0502020204030204" pitchFamily="34" charset="0"/>
                      </a:endParaRPr>
                    </a:p>
                  </a:txBody>
                  <a:tcPr marL="5795" marR="5795" marT="5795" marB="0" anchor="b"/>
                </a:tc>
                <a:extLst>
                  <a:ext uri="{0D108BD9-81ED-4DB2-BD59-A6C34878D82A}">
                    <a16:rowId xmlns:a16="http://schemas.microsoft.com/office/drawing/2014/main" val="2363966278"/>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470556869"/>
              </p:ext>
            </p:extLst>
          </p:nvPr>
        </p:nvGraphicFramePr>
        <p:xfrm>
          <a:off x="3221960" y="2009052"/>
          <a:ext cx="269386" cy="136148"/>
        </p:xfrm>
        <a:graphic>
          <a:graphicData uri="http://schemas.openxmlformats.org/drawingml/2006/table">
            <a:tbl>
              <a:tblPr>
                <a:tableStyleId>{5C22544A-7EE6-4342-B048-85BDC9FD1C3A}</a:tableStyleId>
              </a:tblPr>
              <a:tblGrid>
                <a:gridCol w="134693">
                  <a:extLst>
                    <a:ext uri="{9D8B030D-6E8A-4147-A177-3AD203B41FA5}">
                      <a16:colId xmlns:a16="http://schemas.microsoft.com/office/drawing/2014/main" val="71415893"/>
                    </a:ext>
                  </a:extLst>
                </a:gridCol>
                <a:gridCol w="134693">
                  <a:extLst>
                    <a:ext uri="{9D8B030D-6E8A-4147-A177-3AD203B41FA5}">
                      <a16:colId xmlns:a16="http://schemas.microsoft.com/office/drawing/2014/main" val="2027280016"/>
                    </a:ext>
                  </a:extLst>
                </a:gridCol>
              </a:tblGrid>
              <a:tr h="136148">
                <a:tc>
                  <a:txBody>
                    <a:bodyPr/>
                    <a:lstStyle/>
                    <a:p>
                      <a:pPr algn="r" fontAlgn="b"/>
                      <a:r>
                        <a:rPr lang="nb-NO" sz="600" u="none" strike="noStrike" dirty="0">
                          <a:effectLst/>
                        </a:rPr>
                        <a:t>2,9</a:t>
                      </a:r>
                      <a:endParaRPr lang="nb-NO" sz="6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600" u="none" strike="noStrike" dirty="0">
                          <a:effectLst/>
                        </a:rPr>
                        <a:t>1,7</a:t>
                      </a:r>
                      <a:endParaRPr lang="nb-NO" sz="600" b="0" i="0" u="none" strike="noStrike" dirty="0">
                        <a:solidFill>
                          <a:srgbClr val="000000"/>
                        </a:solidFill>
                        <a:effectLst/>
                        <a:latin typeface="Calibri" panose="020F0502020204030204" pitchFamily="34" charset="0"/>
                      </a:endParaRPr>
                    </a:p>
                  </a:txBody>
                  <a:tcPr marL="5795" marR="5795" marT="5795" marB="0" anchor="b"/>
                </a:tc>
                <a:extLst>
                  <a:ext uri="{0D108BD9-81ED-4DB2-BD59-A6C34878D82A}">
                    <a16:rowId xmlns:a16="http://schemas.microsoft.com/office/drawing/2014/main" val="3564095313"/>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660099548"/>
              </p:ext>
            </p:extLst>
          </p:nvPr>
        </p:nvGraphicFramePr>
        <p:xfrm>
          <a:off x="3635722" y="2144376"/>
          <a:ext cx="296886" cy="136148"/>
        </p:xfrm>
        <a:graphic>
          <a:graphicData uri="http://schemas.openxmlformats.org/drawingml/2006/table">
            <a:tbl>
              <a:tblPr>
                <a:tableStyleId>{5C22544A-7EE6-4342-B048-85BDC9FD1C3A}</a:tableStyleId>
              </a:tblPr>
              <a:tblGrid>
                <a:gridCol w="148443">
                  <a:extLst>
                    <a:ext uri="{9D8B030D-6E8A-4147-A177-3AD203B41FA5}">
                      <a16:colId xmlns:a16="http://schemas.microsoft.com/office/drawing/2014/main" val="1622770349"/>
                    </a:ext>
                  </a:extLst>
                </a:gridCol>
                <a:gridCol w="148443">
                  <a:extLst>
                    <a:ext uri="{9D8B030D-6E8A-4147-A177-3AD203B41FA5}">
                      <a16:colId xmlns:a16="http://schemas.microsoft.com/office/drawing/2014/main" val="3297077013"/>
                    </a:ext>
                  </a:extLst>
                </a:gridCol>
              </a:tblGrid>
              <a:tr h="136148">
                <a:tc>
                  <a:txBody>
                    <a:bodyPr/>
                    <a:lstStyle/>
                    <a:p>
                      <a:pPr algn="r" fontAlgn="b"/>
                      <a:r>
                        <a:rPr lang="nb-NO" sz="600" u="none" strike="noStrike" dirty="0">
                          <a:effectLst/>
                        </a:rPr>
                        <a:t>2,4</a:t>
                      </a:r>
                      <a:endParaRPr lang="nb-NO" sz="6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600" u="none" strike="noStrike" dirty="0">
                          <a:effectLst/>
                        </a:rPr>
                        <a:t>1,9</a:t>
                      </a:r>
                      <a:endParaRPr lang="nb-NO" sz="600" b="0" i="0" u="none" strike="noStrike" dirty="0">
                        <a:solidFill>
                          <a:srgbClr val="000000"/>
                        </a:solidFill>
                        <a:effectLst/>
                        <a:latin typeface="Calibri" panose="020F0502020204030204" pitchFamily="34" charset="0"/>
                      </a:endParaRPr>
                    </a:p>
                  </a:txBody>
                  <a:tcPr marL="5795" marR="5795" marT="5795" marB="0" anchor="b"/>
                </a:tc>
                <a:extLst>
                  <a:ext uri="{0D108BD9-81ED-4DB2-BD59-A6C34878D82A}">
                    <a16:rowId xmlns:a16="http://schemas.microsoft.com/office/drawing/2014/main" val="881981974"/>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89240415"/>
              </p:ext>
            </p:extLst>
          </p:nvPr>
        </p:nvGraphicFramePr>
        <p:xfrm>
          <a:off x="4037458" y="2171196"/>
          <a:ext cx="293916" cy="141515"/>
        </p:xfrm>
        <a:graphic>
          <a:graphicData uri="http://schemas.openxmlformats.org/drawingml/2006/table">
            <a:tbl>
              <a:tblPr>
                <a:tableStyleId>{5C22544A-7EE6-4342-B048-85BDC9FD1C3A}</a:tableStyleId>
              </a:tblPr>
              <a:tblGrid>
                <a:gridCol w="146958">
                  <a:extLst>
                    <a:ext uri="{9D8B030D-6E8A-4147-A177-3AD203B41FA5}">
                      <a16:colId xmlns:a16="http://schemas.microsoft.com/office/drawing/2014/main" val="3334435912"/>
                    </a:ext>
                  </a:extLst>
                </a:gridCol>
                <a:gridCol w="146958">
                  <a:extLst>
                    <a:ext uri="{9D8B030D-6E8A-4147-A177-3AD203B41FA5}">
                      <a16:colId xmlns:a16="http://schemas.microsoft.com/office/drawing/2014/main" val="2643112891"/>
                    </a:ext>
                  </a:extLst>
                </a:gridCol>
              </a:tblGrid>
              <a:tr h="141515">
                <a:tc>
                  <a:txBody>
                    <a:bodyPr/>
                    <a:lstStyle/>
                    <a:p>
                      <a:pPr algn="r" fontAlgn="b"/>
                      <a:r>
                        <a:rPr lang="nb-NO" sz="600" u="none" strike="noStrike" dirty="0">
                          <a:effectLst/>
                        </a:rPr>
                        <a:t>2,4</a:t>
                      </a:r>
                      <a:endParaRPr lang="nb-NO" sz="6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600" u="none" strike="noStrike" dirty="0">
                          <a:effectLst/>
                        </a:rPr>
                        <a:t>1,8</a:t>
                      </a:r>
                      <a:endParaRPr lang="nb-NO" sz="600" b="0" i="0" u="none" strike="noStrike" dirty="0">
                        <a:solidFill>
                          <a:srgbClr val="000000"/>
                        </a:solidFill>
                        <a:effectLst/>
                        <a:latin typeface="Calibri" panose="020F0502020204030204" pitchFamily="34" charset="0"/>
                      </a:endParaRPr>
                    </a:p>
                  </a:txBody>
                  <a:tcPr marL="5795" marR="5795" marT="5795" marB="0" anchor="b"/>
                </a:tc>
                <a:extLst>
                  <a:ext uri="{0D108BD9-81ED-4DB2-BD59-A6C34878D82A}">
                    <a16:rowId xmlns:a16="http://schemas.microsoft.com/office/drawing/2014/main" val="606675877"/>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677436703"/>
              </p:ext>
            </p:extLst>
          </p:nvPr>
        </p:nvGraphicFramePr>
        <p:xfrm>
          <a:off x="4441373" y="2209438"/>
          <a:ext cx="295632" cy="136148"/>
        </p:xfrm>
        <a:graphic>
          <a:graphicData uri="http://schemas.openxmlformats.org/drawingml/2006/table">
            <a:tbl>
              <a:tblPr>
                <a:tableStyleId>{5C22544A-7EE6-4342-B048-85BDC9FD1C3A}</a:tableStyleId>
              </a:tblPr>
              <a:tblGrid>
                <a:gridCol w="147816">
                  <a:extLst>
                    <a:ext uri="{9D8B030D-6E8A-4147-A177-3AD203B41FA5}">
                      <a16:colId xmlns:a16="http://schemas.microsoft.com/office/drawing/2014/main" val="3451144216"/>
                    </a:ext>
                  </a:extLst>
                </a:gridCol>
                <a:gridCol w="147816">
                  <a:extLst>
                    <a:ext uri="{9D8B030D-6E8A-4147-A177-3AD203B41FA5}">
                      <a16:colId xmlns:a16="http://schemas.microsoft.com/office/drawing/2014/main" val="1339624579"/>
                    </a:ext>
                  </a:extLst>
                </a:gridCol>
              </a:tblGrid>
              <a:tr h="136148">
                <a:tc>
                  <a:txBody>
                    <a:bodyPr/>
                    <a:lstStyle/>
                    <a:p>
                      <a:pPr algn="r" fontAlgn="b"/>
                      <a:r>
                        <a:rPr lang="nb-NO" sz="600" u="none" strike="noStrike" dirty="0">
                          <a:effectLst/>
                        </a:rPr>
                        <a:t>2</a:t>
                      </a:r>
                      <a:endParaRPr lang="nb-NO" sz="6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600" u="none" strike="noStrike" dirty="0">
                          <a:effectLst/>
                        </a:rPr>
                        <a:t>1,8</a:t>
                      </a:r>
                      <a:endParaRPr lang="nb-NO" sz="600" b="0" i="0" u="none" strike="noStrike" dirty="0">
                        <a:solidFill>
                          <a:srgbClr val="000000"/>
                        </a:solidFill>
                        <a:effectLst/>
                        <a:latin typeface="Calibri" panose="020F0502020204030204" pitchFamily="34" charset="0"/>
                      </a:endParaRPr>
                    </a:p>
                  </a:txBody>
                  <a:tcPr marL="5795" marR="5795" marT="5795" marB="0" anchor="b"/>
                </a:tc>
                <a:extLst>
                  <a:ext uri="{0D108BD9-81ED-4DB2-BD59-A6C34878D82A}">
                    <a16:rowId xmlns:a16="http://schemas.microsoft.com/office/drawing/2014/main" val="1175582407"/>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439413239"/>
              </p:ext>
            </p:extLst>
          </p:nvPr>
        </p:nvGraphicFramePr>
        <p:xfrm>
          <a:off x="4864545" y="2241953"/>
          <a:ext cx="302220" cy="136148"/>
        </p:xfrm>
        <a:graphic>
          <a:graphicData uri="http://schemas.openxmlformats.org/drawingml/2006/table">
            <a:tbl>
              <a:tblPr>
                <a:tableStyleId>{5C22544A-7EE6-4342-B048-85BDC9FD1C3A}</a:tableStyleId>
              </a:tblPr>
              <a:tblGrid>
                <a:gridCol w="151110">
                  <a:extLst>
                    <a:ext uri="{9D8B030D-6E8A-4147-A177-3AD203B41FA5}">
                      <a16:colId xmlns:a16="http://schemas.microsoft.com/office/drawing/2014/main" val="1530278795"/>
                    </a:ext>
                  </a:extLst>
                </a:gridCol>
                <a:gridCol w="151110">
                  <a:extLst>
                    <a:ext uri="{9D8B030D-6E8A-4147-A177-3AD203B41FA5}">
                      <a16:colId xmlns:a16="http://schemas.microsoft.com/office/drawing/2014/main" val="3681464158"/>
                    </a:ext>
                  </a:extLst>
                </a:gridCol>
              </a:tblGrid>
              <a:tr h="136148">
                <a:tc>
                  <a:txBody>
                    <a:bodyPr/>
                    <a:lstStyle/>
                    <a:p>
                      <a:pPr algn="r" fontAlgn="b"/>
                      <a:r>
                        <a:rPr lang="nb-NO" sz="600" u="none" strike="noStrike" dirty="0" smtClean="0">
                          <a:effectLst/>
                        </a:rPr>
                        <a:t>2      </a:t>
                      </a:r>
                      <a:endParaRPr lang="nb-NO" sz="6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600" u="none" strike="noStrike" dirty="0">
                          <a:effectLst/>
                        </a:rPr>
                        <a:t>1,8</a:t>
                      </a:r>
                      <a:endParaRPr lang="nb-NO" sz="600" b="0" i="0" u="none" strike="noStrike" dirty="0">
                        <a:solidFill>
                          <a:srgbClr val="000000"/>
                        </a:solidFill>
                        <a:effectLst/>
                        <a:latin typeface="Calibri" panose="020F0502020204030204" pitchFamily="34" charset="0"/>
                      </a:endParaRPr>
                    </a:p>
                  </a:txBody>
                  <a:tcPr marL="5795" marR="5795" marT="5795" marB="0" anchor="b"/>
                </a:tc>
                <a:extLst>
                  <a:ext uri="{0D108BD9-81ED-4DB2-BD59-A6C34878D82A}">
                    <a16:rowId xmlns:a16="http://schemas.microsoft.com/office/drawing/2014/main" val="958441397"/>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3584429278"/>
              </p:ext>
            </p:extLst>
          </p:nvPr>
        </p:nvGraphicFramePr>
        <p:xfrm>
          <a:off x="5224463" y="2310027"/>
          <a:ext cx="347102" cy="136148"/>
        </p:xfrm>
        <a:graphic>
          <a:graphicData uri="http://schemas.openxmlformats.org/drawingml/2006/table">
            <a:tbl>
              <a:tblPr>
                <a:tableStyleId>{5C22544A-7EE6-4342-B048-85BDC9FD1C3A}</a:tableStyleId>
              </a:tblPr>
              <a:tblGrid>
                <a:gridCol w="173551">
                  <a:extLst>
                    <a:ext uri="{9D8B030D-6E8A-4147-A177-3AD203B41FA5}">
                      <a16:colId xmlns:a16="http://schemas.microsoft.com/office/drawing/2014/main" val="340897229"/>
                    </a:ext>
                  </a:extLst>
                </a:gridCol>
                <a:gridCol w="173551">
                  <a:extLst>
                    <a:ext uri="{9D8B030D-6E8A-4147-A177-3AD203B41FA5}">
                      <a16:colId xmlns:a16="http://schemas.microsoft.com/office/drawing/2014/main" val="2446132586"/>
                    </a:ext>
                  </a:extLst>
                </a:gridCol>
              </a:tblGrid>
              <a:tr h="136148">
                <a:tc>
                  <a:txBody>
                    <a:bodyPr/>
                    <a:lstStyle/>
                    <a:p>
                      <a:pPr algn="r" fontAlgn="b"/>
                      <a:r>
                        <a:rPr lang="nb-NO" sz="600" u="none" strike="noStrike" dirty="0">
                          <a:effectLst/>
                        </a:rPr>
                        <a:t>1,8</a:t>
                      </a:r>
                      <a:endParaRPr lang="nb-NO" sz="600" b="0" i="0" u="none" strike="noStrike" dirty="0">
                        <a:solidFill>
                          <a:srgbClr val="000000"/>
                        </a:solidFill>
                        <a:effectLst/>
                        <a:latin typeface="Calibri" panose="020F0502020204030204" pitchFamily="34" charset="0"/>
                      </a:endParaRPr>
                    </a:p>
                  </a:txBody>
                  <a:tcPr marL="5795" marR="5795" marT="5795" marB="0" anchor="b">
                    <a:solidFill>
                      <a:schemeClr val="accent3">
                        <a:lumMod val="40000"/>
                        <a:lumOff val="60000"/>
                      </a:schemeClr>
                    </a:solidFill>
                  </a:tcPr>
                </a:tc>
                <a:tc>
                  <a:txBody>
                    <a:bodyPr/>
                    <a:lstStyle/>
                    <a:p>
                      <a:pPr algn="r" fontAlgn="b"/>
                      <a:r>
                        <a:rPr lang="nb-NO" sz="600" u="none" strike="noStrike" dirty="0">
                          <a:effectLst/>
                        </a:rPr>
                        <a:t>1,8</a:t>
                      </a:r>
                      <a:endParaRPr lang="nb-NO" sz="600" b="0" i="0" u="none" strike="noStrike" dirty="0">
                        <a:solidFill>
                          <a:srgbClr val="000000"/>
                        </a:solidFill>
                        <a:effectLst/>
                        <a:latin typeface="Calibri" panose="020F0502020204030204" pitchFamily="34" charset="0"/>
                      </a:endParaRPr>
                    </a:p>
                  </a:txBody>
                  <a:tcPr marL="5795" marR="5795" marT="5795" marB="0" anchor="b">
                    <a:solidFill>
                      <a:schemeClr val="accent3">
                        <a:lumMod val="40000"/>
                        <a:lumOff val="60000"/>
                      </a:schemeClr>
                    </a:solidFill>
                  </a:tcPr>
                </a:tc>
                <a:extLst>
                  <a:ext uri="{0D108BD9-81ED-4DB2-BD59-A6C34878D82A}">
                    <a16:rowId xmlns:a16="http://schemas.microsoft.com/office/drawing/2014/main" val="193247075"/>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401632833"/>
              </p:ext>
            </p:extLst>
          </p:nvPr>
        </p:nvGraphicFramePr>
        <p:xfrm>
          <a:off x="5629263" y="2345586"/>
          <a:ext cx="329578" cy="136148"/>
        </p:xfrm>
        <a:graphic>
          <a:graphicData uri="http://schemas.openxmlformats.org/drawingml/2006/table">
            <a:tbl>
              <a:tblPr>
                <a:tableStyleId>{5C22544A-7EE6-4342-B048-85BDC9FD1C3A}</a:tableStyleId>
              </a:tblPr>
              <a:tblGrid>
                <a:gridCol w="164789">
                  <a:extLst>
                    <a:ext uri="{9D8B030D-6E8A-4147-A177-3AD203B41FA5}">
                      <a16:colId xmlns:a16="http://schemas.microsoft.com/office/drawing/2014/main" val="4189416438"/>
                    </a:ext>
                  </a:extLst>
                </a:gridCol>
                <a:gridCol w="164789">
                  <a:extLst>
                    <a:ext uri="{9D8B030D-6E8A-4147-A177-3AD203B41FA5}">
                      <a16:colId xmlns:a16="http://schemas.microsoft.com/office/drawing/2014/main" val="3800213924"/>
                    </a:ext>
                  </a:extLst>
                </a:gridCol>
              </a:tblGrid>
              <a:tr h="136148">
                <a:tc>
                  <a:txBody>
                    <a:bodyPr/>
                    <a:lstStyle/>
                    <a:p>
                      <a:pPr algn="r" fontAlgn="b"/>
                      <a:r>
                        <a:rPr lang="nb-NO" sz="600" u="none" strike="noStrike" dirty="0">
                          <a:effectLst/>
                        </a:rPr>
                        <a:t>1,6</a:t>
                      </a:r>
                      <a:endParaRPr lang="nb-NO" sz="6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600" u="none" strike="noStrike" dirty="0">
                          <a:effectLst/>
                        </a:rPr>
                        <a:t>1,4</a:t>
                      </a:r>
                      <a:endParaRPr lang="nb-NO" sz="600" b="0" i="0" u="none" strike="noStrike" dirty="0">
                        <a:solidFill>
                          <a:srgbClr val="000000"/>
                        </a:solidFill>
                        <a:effectLst/>
                        <a:latin typeface="Calibri" panose="020F0502020204030204" pitchFamily="34" charset="0"/>
                      </a:endParaRPr>
                    </a:p>
                  </a:txBody>
                  <a:tcPr marL="5795" marR="5795" marT="5795" marB="0" anchor="b"/>
                </a:tc>
                <a:extLst>
                  <a:ext uri="{0D108BD9-81ED-4DB2-BD59-A6C34878D82A}">
                    <a16:rowId xmlns:a16="http://schemas.microsoft.com/office/drawing/2014/main" val="29804765"/>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278335309"/>
              </p:ext>
            </p:extLst>
          </p:nvPr>
        </p:nvGraphicFramePr>
        <p:xfrm>
          <a:off x="6085523" y="2406195"/>
          <a:ext cx="307658" cy="136148"/>
        </p:xfrm>
        <a:graphic>
          <a:graphicData uri="http://schemas.openxmlformats.org/drawingml/2006/table">
            <a:tbl>
              <a:tblPr>
                <a:tableStyleId>{5C22544A-7EE6-4342-B048-85BDC9FD1C3A}</a:tableStyleId>
              </a:tblPr>
              <a:tblGrid>
                <a:gridCol w="153829">
                  <a:extLst>
                    <a:ext uri="{9D8B030D-6E8A-4147-A177-3AD203B41FA5}">
                      <a16:colId xmlns:a16="http://schemas.microsoft.com/office/drawing/2014/main" val="2563595015"/>
                    </a:ext>
                  </a:extLst>
                </a:gridCol>
                <a:gridCol w="153829">
                  <a:extLst>
                    <a:ext uri="{9D8B030D-6E8A-4147-A177-3AD203B41FA5}">
                      <a16:colId xmlns:a16="http://schemas.microsoft.com/office/drawing/2014/main" val="2804137562"/>
                    </a:ext>
                  </a:extLst>
                </a:gridCol>
              </a:tblGrid>
              <a:tr h="136148">
                <a:tc>
                  <a:txBody>
                    <a:bodyPr/>
                    <a:lstStyle/>
                    <a:p>
                      <a:pPr algn="r" fontAlgn="b"/>
                      <a:r>
                        <a:rPr lang="nb-NO" sz="600" u="none" strike="noStrike" dirty="0">
                          <a:effectLst/>
                        </a:rPr>
                        <a:t>1,3</a:t>
                      </a:r>
                      <a:endParaRPr lang="nb-NO" sz="6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600" u="none" strike="noStrike" dirty="0">
                          <a:effectLst/>
                        </a:rPr>
                        <a:t>1,4</a:t>
                      </a:r>
                      <a:endParaRPr lang="nb-NO" sz="600" b="0" i="0" u="none" strike="noStrike" dirty="0">
                        <a:solidFill>
                          <a:srgbClr val="000000"/>
                        </a:solidFill>
                        <a:effectLst/>
                        <a:latin typeface="Calibri" panose="020F0502020204030204" pitchFamily="34" charset="0"/>
                      </a:endParaRPr>
                    </a:p>
                  </a:txBody>
                  <a:tcPr marL="5795" marR="5795" marT="5795" marB="0" anchor="b"/>
                </a:tc>
                <a:extLst>
                  <a:ext uri="{0D108BD9-81ED-4DB2-BD59-A6C34878D82A}">
                    <a16:rowId xmlns:a16="http://schemas.microsoft.com/office/drawing/2014/main" val="2501003014"/>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832421419"/>
              </p:ext>
            </p:extLst>
          </p:nvPr>
        </p:nvGraphicFramePr>
        <p:xfrm>
          <a:off x="6519863" y="2323542"/>
          <a:ext cx="289696" cy="136148"/>
        </p:xfrm>
        <a:graphic>
          <a:graphicData uri="http://schemas.openxmlformats.org/drawingml/2006/table">
            <a:tbl>
              <a:tblPr>
                <a:tableStyleId>{5C22544A-7EE6-4342-B048-85BDC9FD1C3A}</a:tableStyleId>
              </a:tblPr>
              <a:tblGrid>
                <a:gridCol w="144848">
                  <a:extLst>
                    <a:ext uri="{9D8B030D-6E8A-4147-A177-3AD203B41FA5}">
                      <a16:colId xmlns:a16="http://schemas.microsoft.com/office/drawing/2014/main" val="2299380311"/>
                    </a:ext>
                  </a:extLst>
                </a:gridCol>
                <a:gridCol w="144848">
                  <a:extLst>
                    <a:ext uri="{9D8B030D-6E8A-4147-A177-3AD203B41FA5}">
                      <a16:colId xmlns:a16="http://schemas.microsoft.com/office/drawing/2014/main" val="1426026439"/>
                    </a:ext>
                  </a:extLst>
                </a:gridCol>
              </a:tblGrid>
              <a:tr h="136148">
                <a:tc>
                  <a:txBody>
                    <a:bodyPr/>
                    <a:lstStyle/>
                    <a:p>
                      <a:pPr algn="r" fontAlgn="b"/>
                      <a:r>
                        <a:rPr lang="nb-NO" sz="600" u="none" strike="noStrike" dirty="0">
                          <a:effectLst/>
                        </a:rPr>
                        <a:t>1,6</a:t>
                      </a:r>
                      <a:endParaRPr lang="nb-NO" sz="6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600" u="none" strike="noStrike" dirty="0">
                          <a:effectLst/>
                        </a:rPr>
                        <a:t>1</a:t>
                      </a:r>
                      <a:endParaRPr lang="nb-NO" sz="600" b="0" i="0" u="none" strike="noStrike" dirty="0">
                        <a:solidFill>
                          <a:srgbClr val="000000"/>
                        </a:solidFill>
                        <a:effectLst/>
                        <a:latin typeface="Calibri" panose="020F0502020204030204" pitchFamily="34" charset="0"/>
                      </a:endParaRPr>
                    </a:p>
                  </a:txBody>
                  <a:tcPr marL="5795" marR="5795" marT="5795" marB="0" anchor="b"/>
                </a:tc>
                <a:extLst>
                  <a:ext uri="{0D108BD9-81ED-4DB2-BD59-A6C34878D82A}">
                    <a16:rowId xmlns:a16="http://schemas.microsoft.com/office/drawing/2014/main" val="4062039718"/>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2949134029"/>
              </p:ext>
            </p:extLst>
          </p:nvPr>
        </p:nvGraphicFramePr>
        <p:xfrm>
          <a:off x="7286495" y="2421107"/>
          <a:ext cx="328478" cy="136148"/>
        </p:xfrm>
        <a:graphic>
          <a:graphicData uri="http://schemas.openxmlformats.org/drawingml/2006/table">
            <a:tbl>
              <a:tblPr>
                <a:tableStyleId>{5C22544A-7EE6-4342-B048-85BDC9FD1C3A}</a:tableStyleId>
              </a:tblPr>
              <a:tblGrid>
                <a:gridCol w="164239">
                  <a:extLst>
                    <a:ext uri="{9D8B030D-6E8A-4147-A177-3AD203B41FA5}">
                      <a16:colId xmlns:a16="http://schemas.microsoft.com/office/drawing/2014/main" val="3128207977"/>
                    </a:ext>
                  </a:extLst>
                </a:gridCol>
                <a:gridCol w="164239">
                  <a:extLst>
                    <a:ext uri="{9D8B030D-6E8A-4147-A177-3AD203B41FA5}">
                      <a16:colId xmlns:a16="http://schemas.microsoft.com/office/drawing/2014/main" val="593954075"/>
                    </a:ext>
                  </a:extLst>
                </a:gridCol>
              </a:tblGrid>
              <a:tr h="136148">
                <a:tc>
                  <a:txBody>
                    <a:bodyPr/>
                    <a:lstStyle/>
                    <a:p>
                      <a:pPr algn="r" fontAlgn="b"/>
                      <a:r>
                        <a:rPr lang="nb-NO" sz="600" u="none" strike="noStrike" dirty="0">
                          <a:effectLst/>
                        </a:rPr>
                        <a:t>0,9</a:t>
                      </a:r>
                      <a:endParaRPr lang="nb-NO" sz="600" b="0" i="0" u="none" strike="noStrike" dirty="0">
                        <a:solidFill>
                          <a:srgbClr val="000000"/>
                        </a:solidFill>
                        <a:effectLst/>
                        <a:latin typeface="Calibri" panose="020F0502020204030204" pitchFamily="34" charset="0"/>
                      </a:endParaRPr>
                    </a:p>
                  </a:txBody>
                  <a:tcPr marL="5795" marR="5795" marT="5795" marB="0" anchor="b">
                    <a:solidFill>
                      <a:schemeClr val="bg2">
                        <a:lumMod val="20000"/>
                        <a:lumOff val="80000"/>
                      </a:schemeClr>
                    </a:solidFill>
                  </a:tcPr>
                </a:tc>
                <a:tc>
                  <a:txBody>
                    <a:bodyPr/>
                    <a:lstStyle/>
                    <a:p>
                      <a:pPr algn="r" fontAlgn="b"/>
                      <a:r>
                        <a:rPr lang="nb-NO" sz="600" u="none" strike="noStrike" dirty="0">
                          <a:effectLst/>
                        </a:rPr>
                        <a:t>1,1</a:t>
                      </a:r>
                      <a:endParaRPr lang="nb-NO" sz="600" b="0" i="0" u="none" strike="noStrike" dirty="0">
                        <a:solidFill>
                          <a:srgbClr val="000000"/>
                        </a:solidFill>
                        <a:effectLst/>
                        <a:latin typeface="Calibri" panose="020F0502020204030204" pitchFamily="34" charset="0"/>
                      </a:endParaRPr>
                    </a:p>
                  </a:txBody>
                  <a:tcPr marL="5795" marR="5795" marT="5795" marB="0" anchor="b">
                    <a:solidFill>
                      <a:srgbClr val="D6FFD1"/>
                    </a:solidFill>
                  </a:tcPr>
                </a:tc>
                <a:extLst>
                  <a:ext uri="{0D108BD9-81ED-4DB2-BD59-A6C34878D82A}">
                    <a16:rowId xmlns:a16="http://schemas.microsoft.com/office/drawing/2014/main" val="2172501572"/>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963797346"/>
              </p:ext>
            </p:extLst>
          </p:nvPr>
        </p:nvGraphicFramePr>
        <p:xfrm>
          <a:off x="6882768" y="2460547"/>
          <a:ext cx="287652" cy="136148"/>
        </p:xfrm>
        <a:graphic>
          <a:graphicData uri="http://schemas.openxmlformats.org/drawingml/2006/table">
            <a:tbl>
              <a:tblPr>
                <a:tableStyleId>{5C22544A-7EE6-4342-B048-85BDC9FD1C3A}</a:tableStyleId>
              </a:tblPr>
              <a:tblGrid>
                <a:gridCol w="143826">
                  <a:extLst>
                    <a:ext uri="{9D8B030D-6E8A-4147-A177-3AD203B41FA5}">
                      <a16:colId xmlns:a16="http://schemas.microsoft.com/office/drawing/2014/main" val="2595148410"/>
                    </a:ext>
                  </a:extLst>
                </a:gridCol>
                <a:gridCol w="143826">
                  <a:extLst>
                    <a:ext uri="{9D8B030D-6E8A-4147-A177-3AD203B41FA5}">
                      <a16:colId xmlns:a16="http://schemas.microsoft.com/office/drawing/2014/main" val="2084348161"/>
                    </a:ext>
                  </a:extLst>
                </a:gridCol>
              </a:tblGrid>
              <a:tr h="136148">
                <a:tc>
                  <a:txBody>
                    <a:bodyPr/>
                    <a:lstStyle/>
                    <a:p>
                      <a:pPr algn="r" fontAlgn="b"/>
                      <a:r>
                        <a:rPr lang="nb-NO" sz="600" u="none" strike="noStrike" dirty="0">
                          <a:effectLst/>
                        </a:rPr>
                        <a:t>1,2</a:t>
                      </a:r>
                      <a:endParaRPr lang="nb-NO" sz="6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600" u="none" strike="noStrike" dirty="0">
                          <a:effectLst/>
                        </a:rPr>
                        <a:t>1</a:t>
                      </a:r>
                      <a:endParaRPr lang="nb-NO" sz="600" b="0" i="0" u="none" strike="noStrike" dirty="0">
                        <a:solidFill>
                          <a:srgbClr val="000000"/>
                        </a:solidFill>
                        <a:effectLst/>
                        <a:latin typeface="Calibri" panose="020F0502020204030204" pitchFamily="34" charset="0"/>
                      </a:endParaRPr>
                    </a:p>
                  </a:txBody>
                  <a:tcPr marL="5795" marR="5795" marT="5795" marB="0" anchor="b"/>
                </a:tc>
                <a:extLst>
                  <a:ext uri="{0D108BD9-81ED-4DB2-BD59-A6C34878D82A}">
                    <a16:rowId xmlns:a16="http://schemas.microsoft.com/office/drawing/2014/main" val="1412698736"/>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2086630701"/>
              </p:ext>
            </p:extLst>
          </p:nvPr>
        </p:nvGraphicFramePr>
        <p:xfrm>
          <a:off x="7702873" y="2468001"/>
          <a:ext cx="305006" cy="178507"/>
        </p:xfrm>
        <a:graphic>
          <a:graphicData uri="http://schemas.openxmlformats.org/drawingml/2006/table">
            <a:tbl>
              <a:tblPr>
                <a:tableStyleId>{5C22544A-7EE6-4342-B048-85BDC9FD1C3A}</a:tableStyleId>
              </a:tblPr>
              <a:tblGrid>
                <a:gridCol w="152503">
                  <a:extLst>
                    <a:ext uri="{9D8B030D-6E8A-4147-A177-3AD203B41FA5}">
                      <a16:colId xmlns:a16="http://schemas.microsoft.com/office/drawing/2014/main" val="1441458593"/>
                    </a:ext>
                  </a:extLst>
                </a:gridCol>
                <a:gridCol w="152503">
                  <a:extLst>
                    <a:ext uri="{9D8B030D-6E8A-4147-A177-3AD203B41FA5}">
                      <a16:colId xmlns:a16="http://schemas.microsoft.com/office/drawing/2014/main" val="3258435855"/>
                    </a:ext>
                  </a:extLst>
                </a:gridCol>
              </a:tblGrid>
              <a:tr h="178507">
                <a:tc>
                  <a:txBody>
                    <a:bodyPr/>
                    <a:lstStyle/>
                    <a:p>
                      <a:pPr algn="r" fontAlgn="b"/>
                      <a:r>
                        <a:rPr lang="nb-NO" sz="600" u="none" strike="noStrike" dirty="0">
                          <a:effectLst/>
                        </a:rPr>
                        <a:t>1</a:t>
                      </a:r>
                      <a:endParaRPr lang="nb-NO" sz="6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600" u="none" strike="noStrike" dirty="0" smtClean="0">
                          <a:effectLst/>
                        </a:rPr>
                        <a:t>0,9</a:t>
                      </a:r>
                      <a:endParaRPr lang="nb-NO" sz="600" b="0" i="0" u="none" strike="noStrike" dirty="0">
                        <a:solidFill>
                          <a:srgbClr val="000000"/>
                        </a:solidFill>
                        <a:effectLst/>
                        <a:latin typeface="Calibri" panose="020F0502020204030204" pitchFamily="34" charset="0"/>
                      </a:endParaRPr>
                    </a:p>
                  </a:txBody>
                  <a:tcPr marL="5795" marR="5795" marT="5795" marB="0" anchor="b"/>
                </a:tc>
                <a:extLst>
                  <a:ext uri="{0D108BD9-81ED-4DB2-BD59-A6C34878D82A}">
                    <a16:rowId xmlns:a16="http://schemas.microsoft.com/office/drawing/2014/main" val="243801434"/>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2049889415"/>
              </p:ext>
            </p:extLst>
          </p:nvPr>
        </p:nvGraphicFramePr>
        <p:xfrm>
          <a:off x="8103273" y="2474269"/>
          <a:ext cx="347308" cy="136148"/>
        </p:xfrm>
        <a:graphic>
          <a:graphicData uri="http://schemas.openxmlformats.org/drawingml/2006/table">
            <a:tbl>
              <a:tblPr>
                <a:tableStyleId>{5C22544A-7EE6-4342-B048-85BDC9FD1C3A}</a:tableStyleId>
              </a:tblPr>
              <a:tblGrid>
                <a:gridCol w="173654">
                  <a:extLst>
                    <a:ext uri="{9D8B030D-6E8A-4147-A177-3AD203B41FA5}">
                      <a16:colId xmlns:a16="http://schemas.microsoft.com/office/drawing/2014/main" val="3418956216"/>
                    </a:ext>
                  </a:extLst>
                </a:gridCol>
                <a:gridCol w="173654">
                  <a:extLst>
                    <a:ext uri="{9D8B030D-6E8A-4147-A177-3AD203B41FA5}">
                      <a16:colId xmlns:a16="http://schemas.microsoft.com/office/drawing/2014/main" val="2928662529"/>
                    </a:ext>
                  </a:extLst>
                </a:gridCol>
              </a:tblGrid>
              <a:tr h="136148">
                <a:tc>
                  <a:txBody>
                    <a:bodyPr/>
                    <a:lstStyle/>
                    <a:p>
                      <a:pPr algn="r" fontAlgn="b"/>
                      <a:r>
                        <a:rPr lang="nb-NO" sz="600" u="none" strike="noStrike" dirty="0">
                          <a:effectLst/>
                        </a:rPr>
                        <a:t>0,9</a:t>
                      </a:r>
                      <a:endParaRPr lang="nb-NO" sz="6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600" u="none" strike="noStrike" dirty="0">
                          <a:effectLst/>
                        </a:rPr>
                        <a:t>1</a:t>
                      </a:r>
                      <a:endParaRPr lang="nb-NO" sz="600" b="0" i="0" u="none" strike="noStrike" dirty="0">
                        <a:solidFill>
                          <a:srgbClr val="000000"/>
                        </a:solidFill>
                        <a:effectLst/>
                        <a:latin typeface="Calibri" panose="020F0502020204030204" pitchFamily="34" charset="0"/>
                      </a:endParaRPr>
                    </a:p>
                  </a:txBody>
                  <a:tcPr marL="5795" marR="5795" marT="5795" marB="0" anchor="b">
                    <a:solidFill>
                      <a:srgbClr val="D6FFD1"/>
                    </a:solidFill>
                  </a:tcPr>
                </a:tc>
                <a:extLst>
                  <a:ext uri="{0D108BD9-81ED-4DB2-BD59-A6C34878D82A}">
                    <a16:rowId xmlns:a16="http://schemas.microsoft.com/office/drawing/2014/main" val="2411732046"/>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974690527"/>
              </p:ext>
            </p:extLst>
          </p:nvPr>
        </p:nvGraphicFramePr>
        <p:xfrm>
          <a:off x="8558957" y="2310027"/>
          <a:ext cx="303160" cy="136148"/>
        </p:xfrm>
        <a:graphic>
          <a:graphicData uri="http://schemas.openxmlformats.org/drawingml/2006/table">
            <a:tbl>
              <a:tblPr>
                <a:tableStyleId>{5C22544A-7EE6-4342-B048-85BDC9FD1C3A}</a:tableStyleId>
              </a:tblPr>
              <a:tblGrid>
                <a:gridCol w="151580">
                  <a:extLst>
                    <a:ext uri="{9D8B030D-6E8A-4147-A177-3AD203B41FA5}">
                      <a16:colId xmlns:a16="http://schemas.microsoft.com/office/drawing/2014/main" val="2652518426"/>
                    </a:ext>
                  </a:extLst>
                </a:gridCol>
                <a:gridCol w="151580">
                  <a:extLst>
                    <a:ext uri="{9D8B030D-6E8A-4147-A177-3AD203B41FA5}">
                      <a16:colId xmlns:a16="http://schemas.microsoft.com/office/drawing/2014/main" val="2245430443"/>
                    </a:ext>
                  </a:extLst>
                </a:gridCol>
              </a:tblGrid>
              <a:tr h="136148">
                <a:tc>
                  <a:txBody>
                    <a:bodyPr/>
                    <a:lstStyle/>
                    <a:p>
                      <a:pPr algn="r" fontAlgn="b"/>
                      <a:r>
                        <a:rPr lang="nb-NO" sz="600" u="none" strike="noStrike" dirty="0">
                          <a:effectLst/>
                        </a:rPr>
                        <a:t>1,5</a:t>
                      </a:r>
                      <a:endParaRPr lang="nb-NO" sz="6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600" u="none" strike="noStrike" dirty="0">
                          <a:effectLst/>
                        </a:rPr>
                        <a:t>1,7</a:t>
                      </a:r>
                      <a:endParaRPr lang="nb-NO" sz="600" b="0" i="0" u="none" strike="noStrike" dirty="0">
                        <a:solidFill>
                          <a:srgbClr val="006100"/>
                        </a:solidFill>
                        <a:effectLst/>
                        <a:latin typeface="Calibri" panose="020F0502020204030204" pitchFamily="34" charset="0"/>
                      </a:endParaRPr>
                    </a:p>
                  </a:txBody>
                  <a:tcPr marL="5795" marR="5795" marT="5795" marB="0" anchor="b">
                    <a:solidFill>
                      <a:srgbClr val="D6FFD1"/>
                    </a:solidFill>
                  </a:tcPr>
                </a:tc>
                <a:extLst>
                  <a:ext uri="{0D108BD9-81ED-4DB2-BD59-A6C34878D82A}">
                    <a16:rowId xmlns:a16="http://schemas.microsoft.com/office/drawing/2014/main" val="4265767159"/>
                  </a:ext>
                </a:extLst>
              </a:tr>
            </a:tbl>
          </a:graphicData>
        </a:graphic>
      </p:graphicFrame>
      <p:sp>
        <p:nvSpPr>
          <p:cNvPr id="25" name="Rounded Rectangular Callout 24"/>
          <p:cNvSpPr/>
          <p:nvPr/>
        </p:nvSpPr>
        <p:spPr>
          <a:xfrm>
            <a:off x="294291" y="171678"/>
            <a:ext cx="2017985" cy="63743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700" b="1" dirty="0"/>
              <a:t>Årsenhet i informatikk på MN ser ut til å «hente» søkere fra årsenhet i informasjonsvitenskap ved UiB som har nedgang på 22,48%. </a:t>
            </a:r>
          </a:p>
        </p:txBody>
      </p:sp>
    </p:spTree>
    <p:extLst>
      <p:ext uri="{BB962C8B-B14F-4D97-AF65-F5344CB8AC3E}">
        <p14:creationId xmlns:p14="http://schemas.microsoft.com/office/powerpoint/2010/main" val="399857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Fullstendig oversikt søkertall MN 2019</a:t>
            </a:r>
            <a:endParaRPr lang="nb-NO" dirty="0"/>
          </a:p>
        </p:txBody>
      </p:sp>
      <p:graphicFrame>
        <p:nvGraphicFramePr>
          <p:cNvPr id="4" name="Table 3"/>
          <p:cNvGraphicFramePr>
            <a:graphicFrameLocks noGrp="1"/>
          </p:cNvGraphicFramePr>
          <p:nvPr>
            <p:extLst>
              <p:ext uri="{D42A27DB-BD31-4B8C-83A1-F6EECF244321}">
                <p14:modId xmlns:p14="http://schemas.microsoft.com/office/powerpoint/2010/main" val="176203252"/>
              </p:ext>
            </p:extLst>
          </p:nvPr>
        </p:nvGraphicFramePr>
        <p:xfrm>
          <a:off x="360823" y="775697"/>
          <a:ext cx="8353199" cy="3546110"/>
        </p:xfrm>
        <a:graphic>
          <a:graphicData uri="http://schemas.openxmlformats.org/drawingml/2006/table">
            <a:tbl>
              <a:tblPr>
                <a:tableStyleId>{5C22544A-7EE6-4342-B048-85BDC9FD1C3A}</a:tableStyleId>
              </a:tblPr>
              <a:tblGrid>
                <a:gridCol w="1920930">
                  <a:extLst>
                    <a:ext uri="{9D8B030D-6E8A-4147-A177-3AD203B41FA5}">
                      <a16:colId xmlns:a16="http://schemas.microsoft.com/office/drawing/2014/main" val="957755330"/>
                    </a:ext>
                  </a:extLst>
                </a:gridCol>
                <a:gridCol w="364855">
                  <a:extLst>
                    <a:ext uri="{9D8B030D-6E8A-4147-A177-3AD203B41FA5}">
                      <a16:colId xmlns:a16="http://schemas.microsoft.com/office/drawing/2014/main" val="1289802027"/>
                    </a:ext>
                  </a:extLst>
                </a:gridCol>
                <a:gridCol w="807238">
                  <a:extLst>
                    <a:ext uri="{9D8B030D-6E8A-4147-A177-3AD203B41FA5}">
                      <a16:colId xmlns:a16="http://schemas.microsoft.com/office/drawing/2014/main" val="1647735163"/>
                    </a:ext>
                  </a:extLst>
                </a:gridCol>
                <a:gridCol w="903488">
                  <a:extLst>
                    <a:ext uri="{9D8B030D-6E8A-4147-A177-3AD203B41FA5}">
                      <a16:colId xmlns:a16="http://schemas.microsoft.com/office/drawing/2014/main" val="2507465872"/>
                    </a:ext>
                  </a:extLst>
                </a:gridCol>
                <a:gridCol w="531105">
                  <a:extLst>
                    <a:ext uri="{9D8B030D-6E8A-4147-A177-3AD203B41FA5}">
                      <a16:colId xmlns:a16="http://schemas.microsoft.com/office/drawing/2014/main" val="3973523960"/>
                    </a:ext>
                  </a:extLst>
                </a:gridCol>
                <a:gridCol w="577907">
                  <a:extLst>
                    <a:ext uri="{9D8B030D-6E8A-4147-A177-3AD203B41FA5}">
                      <a16:colId xmlns:a16="http://schemas.microsoft.com/office/drawing/2014/main" val="4111065898"/>
                    </a:ext>
                  </a:extLst>
                </a:gridCol>
                <a:gridCol w="799710">
                  <a:extLst>
                    <a:ext uri="{9D8B030D-6E8A-4147-A177-3AD203B41FA5}">
                      <a16:colId xmlns:a16="http://schemas.microsoft.com/office/drawing/2014/main" val="545236132"/>
                    </a:ext>
                  </a:extLst>
                </a:gridCol>
                <a:gridCol w="799710">
                  <a:extLst>
                    <a:ext uri="{9D8B030D-6E8A-4147-A177-3AD203B41FA5}">
                      <a16:colId xmlns:a16="http://schemas.microsoft.com/office/drawing/2014/main" val="4285535892"/>
                    </a:ext>
                  </a:extLst>
                </a:gridCol>
                <a:gridCol w="824128">
                  <a:extLst>
                    <a:ext uri="{9D8B030D-6E8A-4147-A177-3AD203B41FA5}">
                      <a16:colId xmlns:a16="http://schemas.microsoft.com/office/drawing/2014/main" val="3051902065"/>
                    </a:ext>
                  </a:extLst>
                </a:gridCol>
                <a:gridCol w="824128">
                  <a:extLst>
                    <a:ext uri="{9D8B030D-6E8A-4147-A177-3AD203B41FA5}">
                      <a16:colId xmlns:a16="http://schemas.microsoft.com/office/drawing/2014/main" val="3014246091"/>
                    </a:ext>
                  </a:extLst>
                </a:gridCol>
              </a:tblGrid>
              <a:tr h="491128">
                <a:tc>
                  <a:txBody>
                    <a:bodyPr/>
                    <a:lstStyle/>
                    <a:p>
                      <a:pPr algn="l" fontAlgn="b"/>
                      <a:endParaRPr lang="nb-NO" sz="700" b="1" i="0" u="none" strike="noStrike" dirty="0">
                        <a:solidFill>
                          <a:schemeClr val="bg1"/>
                        </a:solidFill>
                        <a:effectLst/>
                        <a:latin typeface="Calibri" panose="020F0502020204030204" pitchFamily="34" charset="0"/>
                      </a:endParaRPr>
                    </a:p>
                  </a:txBody>
                  <a:tcPr marL="5795" marR="5795" marT="5795" marB="0" anchor="b">
                    <a:solidFill>
                      <a:srgbClr val="C7C1B8"/>
                    </a:solidFill>
                  </a:tcPr>
                </a:tc>
                <a:tc>
                  <a:txBody>
                    <a:bodyPr/>
                    <a:lstStyle/>
                    <a:p>
                      <a:pPr algn="l" fontAlgn="b"/>
                      <a:endParaRPr lang="nb-NO" sz="700" b="1" i="0" u="none" strike="noStrike">
                        <a:solidFill>
                          <a:schemeClr val="bg1"/>
                        </a:solidFill>
                        <a:effectLst/>
                        <a:latin typeface="Calibri" panose="020F0502020204030204" pitchFamily="34" charset="0"/>
                      </a:endParaRPr>
                    </a:p>
                  </a:txBody>
                  <a:tcPr marL="5795" marR="5795" marT="5795" marB="0" anchor="b">
                    <a:solidFill>
                      <a:srgbClr val="C7C1B8"/>
                    </a:solidFill>
                  </a:tcPr>
                </a:tc>
                <a:tc>
                  <a:txBody>
                    <a:bodyPr/>
                    <a:lstStyle/>
                    <a:p>
                      <a:pPr algn="l" fontAlgn="b"/>
                      <a:r>
                        <a:rPr lang="nb-NO" sz="700" b="1" u="none" strike="noStrike" dirty="0">
                          <a:solidFill>
                            <a:schemeClr val="bg1"/>
                          </a:solidFill>
                          <a:effectLst/>
                        </a:rPr>
                        <a:t>Planlagte studieplasser</a:t>
                      </a:r>
                      <a:endParaRPr lang="nb-NO" sz="700" b="1" i="0" u="none" strike="noStrike" dirty="0">
                        <a:solidFill>
                          <a:schemeClr val="bg1"/>
                        </a:solidFill>
                        <a:effectLst/>
                        <a:latin typeface="Calibri" panose="020F0502020204030204" pitchFamily="34" charset="0"/>
                      </a:endParaRPr>
                    </a:p>
                  </a:txBody>
                  <a:tcPr marL="5795" marR="5795" marT="5795" marB="0" anchor="b">
                    <a:solidFill>
                      <a:srgbClr val="C7C1B8"/>
                    </a:solidFill>
                  </a:tcPr>
                </a:tc>
                <a:tc>
                  <a:txBody>
                    <a:bodyPr/>
                    <a:lstStyle/>
                    <a:p>
                      <a:pPr algn="l" fontAlgn="b"/>
                      <a:r>
                        <a:rPr lang="nb-NO" sz="700" b="1" u="none" strike="noStrike" dirty="0">
                          <a:solidFill>
                            <a:schemeClr val="bg1"/>
                          </a:solidFill>
                          <a:effectLst/>
                        </a:rPr>
                        <a:t>Planlagte studie-plasser (- </a:t>
                      </a:r>
                      <a:r>
                        <a:rPr lang="nb-NO" sz="700" b="1" u="none" strike="noStrike" dirty="0" err="1">
                          <a:solidFill>
                            <a:schemeClr val="bg1"/>
                          </a:solidFill>
                          <a:effectLst/>
                        </a:rPr>
                        <a:t>hon</a:t>
                      </a:r>
                      <a:r>
                        <a:rPr lang="nb-NO" sz="700" b="1" u="none" strike="noStrike" dirty="0">
                          <a:solidFill>
                            <a:schemeClr val="bg1"/>
                          </a:solidFill>
                          <a:effectLst/>
                        </a:rPr>
                        <a:t>. HF)</a:t>
                      </a:r>
                      <a:endParaRPr lang="nb-NO" sz="700" b="1" i="0" u="none" strike="noStrike" dirty="0">
                        <a:solidFill>
                          <a:schemeClr val="bg1"/>
                        </a:solidFill>
                        <a:effectLst/>
                        <a:latin typeface="Calibri" panose="020F0502020204030204" pitchFamily="34" charset="0"/>
                      </a:endParaRPr>
                    </a:p>
                  </a:txBody>
                  <a:tcPr marL="5795" marR="5795" marT="5795" marB="0" anchor="b">
                    <a:solidFill>
                      <a:srgbClr val="C7C1B8"/>
                    </a:solidFill>
                  </a:tcPr>
                </a:tc>
                <a:tc>
                  <a:txBody>
                    <a:bodyPr/>
                    <a:lstStyle/>
                    <a:p>
                      <a:pPr algn="l" fontAlgn="b"/>
                      <a:r>
                        <a:rPr lang="nb-NO" sz="700" b="1" u="none" strike="noStrike" dirty="0">
                          <a:solidFill>
                            <a:schemeClr val="bg1"/>
                          </a:solidFill>
                          <a:effectLst/>
                        </a:rPr>
                        <a:t>Tot. søknader</a:t>
                      </a:r>
                      <a:endParaRPr lang="nb-NO" sz="700" b="1" i="0" u="none" strike="noStrike" dirty="0">
                        <a:solidFill>
                          <a:schemeClr val="bg1"/>
                        </a:solidFill>
                        <a:effectLst/>
                        <a:latin typeface="Calibri" panose="020F0502020204030204" pitchFamily="34" charset="0"/>
                      </a:endParaRPr>
                    </a:p>
                  </a:txBody>
                  <a:tcPr marL="5795" marR="5795" marT="5795" marB="0" anchor="b">
                    <a:solidFill>
                      <a:srgbClr val="C7C1B8"/>
                    </a:solidFill>
                  </a:tcPr>
                </a:tc>
                <a:tc>
                  <a:txBody>
                    <a:bodyPr/>
                    <a:lstStyle/>
                    <a:p>
                      <a:pPr algn="l" fontAlgn="b"/>
                      <a:r>
                        <a:rPr lang="nb-NO" sz="700" b="1" u="none" strike="noStrike" dirty="0">
                          <a:solidFill>
                            <a:schemeClr val="bg1"/>
                          </a:solidFill>
                          <a:effectLst/>
                        </a:rPr>
                        <a:t>Tot. søknader</a:t>
                      </a:r>
                      <a:endParaRPr lang="nb-NO" sz="700" b="1" i="0" u="none" strike="noStrike" dirty="0">
                        <a:solidFill>
                          <a:schemeClr val="bg1"/>
                        </a:solidFill>
                        <a:effectLst/>
                        <a:latin typeface="Calibri" panose="020F0502020204030204" pitchFamily="34" charset="0"/>
                      </a:endParaRPr>
                    </a:p>
                  </a:txBody>
                  <a:tcPr marL="5795" marR="5795" marT="5795" marB="0" anchor="b">
                    <a:solidFill>
                      <a:srgbClr val="C7C1B8"/>
                    </a:solidFill>
                  </a:tcPr>
                </a:tc>
                <a:tc>
                  <a:txBody>
                    <a:bodyPr/>
                    <a:lstStyle/>
                    <a:p>
                      <a:pPr algn="l" fontAlgn="b"/>
                      <a:r>
                        <a:rPr lang="nb-NO" sz="700" b="1" u="none" strike="noStrike" dirty="0">
                          <a:solidFill>
                            <a:schemeClr val="bg1"/>
                          </a:solidFill>
                          <a:effectLst/>
                        </a:rPr>
                        <a:t>Søknader førstevalg</a:t>
                      </a:r>
                      <a:endParaRPr lang="nb-NO" sz="700" b="1" i="0" u="none" strike="noStrike" dirty="0">
                        <a:solidFill>
                          <a:schemeClr val="bg1"/>
                        </a:solidFill>
                        <a:effectLst/>
                        <a:latin typeface="Calibri" panose="020F0502020204030204" pitchFamily="34" charset="0"/>
                      </a:endParaRPr>
                    </a:p>
                  </a:txBody>
                  <a:tcPr marL="5795" marR="5795" marT="5795" marB="0" anchor="b">
                    <a:solidFill>
                      <a:srgbClr val="C7C1B8"/>
                    </a:solidFill>
                  </a:tcPr>
                </a:tc>
                <a:tc>
                  <a:txBody>
                    <a:bodyPr/>
                    <a:lstStyle/>
                    <a:p>
                      <a:pPr algn="l" fontAlgn="b"/>
                      <a:r>
                        <a:rPr lang="nb-NO" sz="700" b="1" u="none" strike="noStrike" dirty="0">
                          <a:solidFill>
                            <a:schemeClr val="bg1"/>
                          </a:solidFill>
                          <a:effectLst/>
                        </a:rPr>
                        <a:t>Søknader førstevalg</a:t>
                      </a:r>
                      <a:endParaRPr lang="nb-NO" sz="700" b="1" i="0" u="none" strike="noStrike" dirty="0">
                        <a:solidFill>
                          <a:schemeClr val="bg1"/>
                        </a:solidFill>
                        <a:effectLst/>
                        <a:latin typeface="Calibri" panose="020F0502020204030204" pitchFamily="34" charset="0"/>
                      </a:endParaRPr>
                    </a:p>
                  </a:txBody>
                  <a:tcPr marL="5795" marR="5795" marT="5795" marB="0" anchor="b">
                    <a:solidFill>
                      <a:srgbClr val="C7C1B8"/>
                    </a:solidFill>
                  </a:tcPr>
                </a:tc>
                <a:tc>
                  <a:txBody>
                    <a:bodyPr/>
                    <a:lstStyle/>
                    <a:p>
                      <a:pPr algn="l" fontAlgn="b"/>
                      <a:r>
                        <a:rPr lang="nb-NO" sz="700" b="1" u="none" strike="noStrike" dirty="0">
                          <a:solidFill>
                            <a:schemeClr val="bg1"/>
                          </a:solidFill>
                          <a:effectLst/>
                        </a:rPr>
                        <a:t>Førstevalg pr plasser</a:t>
                      </a:r>
                      <a:endParaRPr lang="nb-NO" sz="700" b="1" i="0" u="none" strike="noStrike" dirty="0">
                        <a:solidFill>
                          <a:schemeClr val="bg1"/>
                        </a:solidFill>
                        <a:effectLst/>
                        <a:latin typeface="Calibri" panose="020F0502020204030204" pitchFamily="34" charset="0"/>
                      </a:endParaRPr>
                    </a:p>
                  </a:txBody>
                  <a:tcPr marL="5795" marR="5795" marT="5795" marB="0" anchor="b">
                    <a:solidFill>
                      <a:srgbClr val="C7C1B8"/>
                    </a:solidFill>
                  </a:tcPr>
                </a:tc>
                <a:tc>
                  <a:txBody>
                    <a:bodyPr/>
                    <a:lstStyle/>
                    <a:p>
                      <a:pPr algn="l" fontAlgn="b"/>
                      <a:r>
                        <a:rPr lang="nb-NO" sz="700" b="1" u="none" strike="noStrike" dirty="0">
                          <a:solidFill>
                            <a:schemeClr val="bg1"/>
                          </a:solidFill>
                          <a:effectLst/>
                        </a:rPr>
                        <a:t>Førstevalg pr plasser</a:t>
                      </a:r>
                      <a:endParaRPr lang="nb-NO" sz="700" b="1" i="0" u="none" strike="noStrike" dirty="0">
                        <a:solidFill>
                          <a:schemeClr val="bg1"/>
                        </a:solidFill>
                        <a:effectLst/>
                        <a:latin typeface="Calibri" panose="020F0502020204030204" pitchFamily="34" charset="0"/>
                      </a:endParaRPr>
                    </a:p>
                  </a:txBody>
                  <a:tcPr marL="5795" marR="5795" marT="5795" marB="0" anchor="b">
                    <a:solidFill>
                      <a:srgbClr val="C7C1B8"/>
                    </a:solidFill>
                  </a:tcPr>
                </a:tc>
                <a:extLst>
                  <a:ext uri="{0D108BD9-81ED-4DB2-BD59-A6C34878D82A}">
                    <a16:rowId xmlns:a16="http://schemas.microsoft.com/office/drawing/2014/main" val="3558897655"/>
                  </a:ext>
                </a:extLst>
              </a:tr>
              <a:tr h="200339">
                <a:tc>
                  <a:txBody>
                    <a:bodyPr/>
                    <a:lstStyle/>
                    <a:p>
                      <a:pPr algn="l" fontAlgn="b"/>
                      <a:r>
                        <a:rPr lang="nb-NO" sz="700" b="1" i="0" u="none" strike="noStrike" dirty="0">
                          <a:effectLst/>
                        </a:rPr>
                        <a:t>PROGRAMNAVN</a:t>
                      </a:r>
                      <a:endParaRPr lang="nb-NO" sz="700" b="1" i="0" u="none" strike="noStrike" dirty="0">
                        <a:solidFill>
                          <a:srgbClr val="000000"/>
                        </a:solidFill>
                        <a:effectLst/>
                        <a:latin typeface="Calibri" panose="020F0502020204030204" pitchFamily="34" charset="0"/>
                      </a:endParaRPr>
                    </a:p>
                  </a:txBody>
                  <a:tcPr marL="5795" marR="5795" marT="5795" marB="0" anchor="b">
                    <a:solidFill>
                      <a:schemeClr val="bg2">
                        <a:lumMod val="60000"/>
                        <a:lumOff val="40000"/>
                      </a:schemeClr>
                    </a:solidFill>
                  </a:tcPr>
                </a:tc>
                <a:tc>
                  <a:txBody>
                    <a:bodyPr/>
                    <a:lstStyle/>
                    <a:p>
                      <a:pPr algn="l" fontAlgn="b"/>
                      <a:r>
                        <a:rPr lang="nb-NO" sz="700" b="1" i="0" u="none" strike="noStrike" dirty="0" smtClean="0">
                          <a:effectLst/>
                        </a:rPr>
                        <a:t>Kode</a:t>
                      </a:r>
                      <a:endParaRPr lang="nb-NO" sz="700" b="1" i="0" u="none" strike="noStrike" dirty="0">
                        <a:solidFill>
                          <a:srgbClr val="000000"/>
                        </a:solidFill>
                        <a:effectLst/>
                        <a:latin typeface="Calibri" panose="020F0502020204030204" pitchFamily="34" charset="0"/>
                      </a:endParaRPr>
                    </a:p>
                  </a:txBody>
                  <a:tcPr marL="5795" marR="5795" marT="5795" marB="0" anchor="b">
                    <a:solidFill>
                      <a:schemeClr val="bg2">
                        <a:lumMod val="60000"/>
                        <a:lumOff val="40000"/>
                      </a:schemeClr>
                    </a:solidFill>
                  </a:tcPr>
                </a:tc>
                <a:tc>
                  <a:txBody>
                    <a:bodyPr/>
                    <a:lstStyle/>
                    <a:p>
                      <a:pPr algn="r" fontAlgn="b"/>
                      <a:r>
                        <a:rPr lang="nb-NO" sz="700" b="1" i="0" u="none" strike="noStrike" dirty="0">
                          <a:effectLst/>
                        </a:rPr>
                        <a:t>2018</a:t>
                      </a:r>
                      <a:endParaRPr lang="nb-NO" sz="700" b="1" i="0" u="none" strike="noStrike" dirty="0">
                        <a:solidFill>
                          <a:srgbClr val="000000"/>
                        </a:solidFill>
                        <a:effectLst/>
                        <a:latin typeface="Calibri" panose="020F0502020204030204" pitchFamily="34" charset="0"/>
                      </a:endParaRPr>
                    </a:p>
                  </a:txBody>
                  <a:tcPr marL="5795" marR="5795" marT="5795" marB="0" anchor="b">
                    <a:solidFill>
                      <a:schemeClr val="bg2">
                        <a:lumMod val="60000"/>
                        <a:lumOff val="40000"/>
                      </a:schemeClr>
                    </a:solidFill>
                  </a:tcPr>
                </a:tc>
                <a:tc>
                  <a:txBody>
                    <a:bodyPr/>
                    <a:lstStyle/>
                    <a:p>
                      <a:pPr algn="r" fontAlgn="b"/>
                      <a:r>
                        <a:rPr lang="nb-NO" sz="700" b="1" i="0" u="none" strike="noStrike" dirty="0">
                          <a:effectLst/>
                        </a:rPr>
                        <a:t>2019</a:t>
                      </a:r>
                      <a:endParaRPr lang="nb-NO" sz="700" b="1" i="0" u="none" strike="noStrike" dirty="0">
                        <a:solidFill>
                          <a:srgbClr val="000000"/>
                        </a:solidFill>
                        <a:effectLst/>
                        <a:latin typeface="Calibri" panose="020F0502020204030204" pitchFamily="34" charset="0"/>
                      </a:endParaRPr>
                    </a:p>
                  </a:txBody>
                  <a:tcPr marL="5795" marR="5795" marT="5795" marB="0" anchor="b">
                    <a:solidFill>
                      <a:schemeClr val="bg2">
                        <a:lumMod val="60000"/>
                        <a:lumOff val="40000"/>
                      </a:schemeClr>
                    </a:solidFill>
                  </a:tcPr>
                </a:tc>
                <a:tc>
                  <a:txBody>
                    <a:bodyPr/>
                    <a:lstStyle/>
                    <a:p>
                      <a:pPr algn="r" fontAlgn="b"/>
                      <a:r>
                        <a:rPr lang="nb-NO" sz="700" b="1" i="0" u="none" strike="noStrike" dirty="0">
                          <a:effectLst/>
                        </a:rPr>
                        <a:t>2018</a:t>
                      </a:r>
                      <a:endParaRPr lang="nb-NO" sz="700" b="1" i="0" u="none" strike="noStrike" dirty="0">
                        <a:solidFill>
                          <a:srgbClr val="000000"/>
                        </a:solidFill>
                        <a:effectLst/>
                        <a:latin typeface="Calibri" panose="020F0502020204030204" pitchFamily="34" charset="0"/>
                      </a:endParaRPr>
                    </a:p>
                  </a:txBody>
                  <a:tcPr marL="5795" marR="5795" marT="5795" marB="0" anchor="b">
                    <a:solidFill>
                      <a:schemeClr val="bg2">
                        <a:lumMod val="60000"/>
                        <a:lumOff val="40000"/>
                      </a:schemeClr>
                    </a:solidFill>
                  </a:tcPr>
                </a:tc>
                <a:tc>
                  <a:txBody>
                    <a:bodyPr/>
                    <a:lstStyle/>
                    <a:p>
                      <a:pPr algn="r" fontAlgn="b"/>
                      <a:r>
                        <a:rPr lang="nb-NO" sz="700" b="1" i="0" u="none" strike="noStrike" dirty="0">
                          <a:effectLst/>
                        </a:rPr>
                        <a:t>2019</a:t>
                      </a:r>
                      <a:endParaRPr lang="nb-NO" sz="700" b="1" i="0" u="none" strike="noStrike" dirty="0">
                        <a:solidFill>
                          <a:srgbClr val="000000"/>
                        </a:solidFill>
                        <a:effectLst/>
                        <a:latin typeface="Calibri" panose="020F0502020204030204" pitchFamily="34" charset="0"/>
                      </a:endParaRPr>
                    </a:p>
                  </a:txBody>
                  <a:tcPr marL="5795" marR="5795" marT="5795" marB="0" anchor="b">
                    <a:solidFill>
                      <a:schemeClr val="bg2">
                        <a:lumMod val="60000"/>
                        <a:lumOff val="40000"/>
                      </a:schemeClr>
                    </a:solidFill>
                  </a:tcPr>
                </a:tc>
                <a:tc>
                  <a:txBody>
                    <a:bodyPr/>
                    <a:lstStyle/>
                    <a:p>
                      <a:pPr algn="r" fontAlgn="b"/>
                      <a:r>
                        <a:rPr lang="nb-NO" sz="700" b="1" i="0" u="none" strike="noStrike" dirty="0">
                          <a:effectLst/>
                        </a:rPr>
                        <a:t>2018</a:t>
                      </a:r>
                      <a:endParaRPr lang="nb-NO" sz="700" b="1" i="0" u="none" strike="noStrike" dirty="0">
                        <a:solidFill>
                          <a:srgbClr val="000000"/>
                        </a:solidFill>
                        <a:effectLst/>
                        <a:latin typeface="Calibri" panose="020F0502020204030204" pitchFamily="34" charset="0"/>
                      </a:endParaRPr>
                    </a:p>
                  </a:txBody>
                  <a:tcPr marL="5795" marR="5795" marT="5795" marB="0" anchor="b">
                    <a:solidFill>
                      <a:schemeClr val="bg2">
                        <a:lumMod val="60000"/>
                        <a:lumOff val="40000"/>
                      </a:schemeClr>
                    </a:solidFill>
                  </a:tcPr>
                </a:tc>
                <a:tc>
                  <a:txBody>
                    <a:bodyPr/>
                    <a:lstStyle/>
                    <a:p>
                      <a:pPr algn="r" fontAlgn="b"/>
                      <a:r>
                        <a:rPr lang="nb-NO" sz="700" b="1" i="0" u="none" strike="noStrike" dirty="0">
                          <a:effectLst/>
                        </a:rPr>
                        <a:t>2019</a:t>
                      </a:r>
                      <a:endParaRPr lang="nb-NO" sz="700" b="1" i="0" u="none" strike="noStrike" dirty="0">
                        <a:solidFill>
                          <a:srgbClr val="000000"/>
                        </a:solidFill>
                        <a:effectLst/>
                        <a:latin typeface="Calibri" panose="020F0502020204030204" pitchFamily="34" charset="0"/>
                      </a:endParaRPr>
                    </a:p>
                  </a:txBody>
                  <a:tcPr marL="5795" marR="5795" marT="5795" marB="0" anchor="b">
                    <a:solidFill>
                      <a:schemeClr val="bg2">
                        <a:lumMod val="60000"/>
                        <a:lumOff val="40000"/>
                      </a:schemeClr>
                    </a:solidFill>
                  </a:tcPr>
                </a:tc>
                <a:tc>
                  <a:txBody>
                    <a:bodyPr/>
                    <a:lstStyle/>
                    <a:p>
                      <a:pPr algn="r" fontAlgn="b"/>
                      <a:r>
                        <a:rPr lang="nb-NO" sz="700" b="1" i="0" u="none" strike="noStrike" dirty="0">
                          <a:effectLst/>
                        </a:rPr>
                        <a:t>2018</a:t>
                      </a:r>
                      <a:endParaRPr lang="nb-NO" sz="700" b="1" i="0" u="none" strike="noStrike" dirty="0">
                        <a:solidFill>
                          <a:srgbClr val="000000"/>
                        </a:solidFill>
                        <a:effectLst/>
                        <a:latin typeface="Calibri" panose="020F0502020204030204" pitchFamily="34" charset="0"/>
                      </a:endParaRPr>
                    </a:p>
                  </a:txBody>
                  <a:tcPr marL="5795" marR="5795" marT="5795" marB="0" anchor="b">
                    <a:solidFill>
                      <a:schemeClr val="bg2">
                        <a:lumMod val="60000"/>
                        <a:lumOff val="40000"/>
                      </a:schemeClr>
                    </a:solidFill>
                  </a:tcPr>
                </a:tc>
                <a:tc>
                  <a:txBody>
                    <a:bodyPr/>
                    <a:lstStyle/>
                    <a:p>
                      <a:pPr algn="r" fontAlgn="b"/>
                      <a:r>
                        <a:rPr lang="nb-NO" sz="700" b="1" i="0" u="none" strike="noStrike" dirty="0">
                          <a:effectLst/>
                        </a:rPr>
                        <a:t>2019</a:t>
                      </a:r>
                      <a:endParaRPr lang="nb-NO" sz="700" b="1" i="0" u="none" strike="noStrike" dirty="0">
                        <a:solidFill>
                          <a:srgbClr val="000000"/>
                        </a:solidFill>
                        <a:effectLst/>
                        <a:latin typeface="Calibri" panose="020F0502020204030204" pitchFamily="34" charset="0"/>
                      </a:endParaRPr>
                    </a:p>
                  </a:txBody>
                  <a:tcPr marL="5795" marR="5795" marT="5795" marB="0" anchor="b">
                    <a:solidFill>
                      <a:schemeClr val="bg2">
                        <a:lumMod val="60000"/>
                        <a:lumOff val="40000"/>
                      </a:schemeClr>
                    </a:solidFill>
                  </a:tcPr>
                </a:tc>
                <a:extLst>
                  <a:ext uri="{0D108BD9-81ED-4DB2-BD59-A6C34878D82A}">
                    <a16:rowId xmlns:a16="http://schemas.microsoft.com/office/drawing/2014/main" val="2767590823"/>
                  </a:ext>
                </a:extLst>
              </a:tr>
              <a:tr h="224132">
                <a:tc>
                  <a:txBody>
                    <a:bodyPr/>
                    <a:lstStyle/>
                    <a:p>
                      <a:pPr algn="l" fontAlgn="b"/>
                      <a:r>
                        <a:rPr lang="nb-NO" sz="700" u="none" strike="noStrike">
                          <a:effectLst/>
                        </a:rPr>
                        <a:t>Informatikk</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l" fontAlgn="b"/>
                      <a:r>
                        <a:rPr lang="nb-NO" sz="700" u="none" strike="noStrike">
                          <a:effectLst/>
                        </a:rPr>
                        <a:t>ÅRS</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l" fontAlgn="b"/>
                      <a:r>
                        <a:rPr lang="nb-NO" sz="700" u="none" strike="noStrike">
                          <a:effectLst/>
                        </a:rPr>
                        <a:t> </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50</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 </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1 399</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l" fontAlgn="b"/>
                      <a:r>
                        <a:rPr lang="nb-NO" sz="700" u="none" strike="noStrike" dirty="0">
                          <a:effectLst/>
                        </a:rPr>
                        <a:t> </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372</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l" fontAlgn="b"/>
                      <a:r>
                        <a:rPr lang="nb-NO" sz="700" u="none" strike="noStrike" dirty="0">
                          <a:effectLst/>
                        </a:rPr>
                        <a:t> </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7,4</a:t>
                      </a:r>
                      <a:endParaRPr lang="nb-NO" sz="700" b="0" i="0" u="none" strike="noStrike" dirty="0">
                        <a:solidFill>
                          <a:srgbClr val="006100"/>
                        </a:solidFill>
                        <a:effectLst/>
                        <a:latin typeface="Calibri" panose="020F0502020204030204" pitchFamily="34" charset="0"/>
                      </a:endParaRPr>
                    </a:p>
                  </a:txBody>
                  <a:tcPr marL="5795" marR="5795" marT="5795" marB="0" anchor="b">
                    <a:solidFill>
                      <a:srgbClr val="C8EE96"/>
                    </a:solidFill>
                  </a:tcPr>
                </a:tc>
                <a:extLst>
                  <a:ext uri="{0D108BD9-81ED-4DB2-BD59-A6C34878D82A}">
                    <a16:rowId xmlns:a16="http://schemas.microsoft.com/office/drawing/2014/main" val="439076579"/>
                  </a:ext>
                </a:extLst>
              </a:tr>
              <a:tr h="132121">
                <a:tc>
                  <a:txBody>
                    <a:bodyPr/>
                    <a:lstStyle/>
                    <a:p>
                      <a:pPr algn="l" fontAlgn="b"/>
                      <a:r>
                        <a:rPr lang="nb-NO" sz="700" u="none" strike="noStrike">
                          <a:effectLst/>
                        </a:rPr>
                        <a:t>Honours-programmet, studieretning realfag</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l" fontAlgn="b"/>
                      <a:r>
                        <a:rPr lang="nb-NO" sz="700" u="none" strike="noStrike">
                          <a:effectLst/>
                        </a:rPr>
                        <a:t>BAC</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l" fontAlgn="b"/>
                      <a:r>
                        <a:rPr lang="nb-NO" sz="700" u="none" strike="noStrike">
                          <a:effectLst/>
                        </a:rPr>
                        <a:t> </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10</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 </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284</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l" fontAlgn="b"/>
                      <a:r>
                        <a:rPr lang="nb-NO" sz="700" u="none" strike="noStrike">
                          <a:effectLst/>
                        </a:rPr>
                        <a:t> </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73</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l" fontAlgn="b"/>
                      <a:r>
                        <a:rPr lang="nb-NO" sz="700" u="none" strike="noStrike">
                          <a:effectLst/>
                        </a:rPr>
                        <a:t> </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7,3</a:t>
                      </a:r>
                      <a:endParaRPr lang="nb-NO" sz="700" b="0" i="0" u="none" strike="noStrike" dirty="0">
                        <a:solidFill>
                          <a:srgbClr val="006100"/>
                        </a:solidFill>
                        <a:effectLst/>
                        <a:latin typeface="Calibri" panose="020F0502020204030204" pitchFamily="34" charset="0"/>
                      </a:endParaRPr>
                    </a:p>
                  </a:txBody>
                  <a:tcPr marL="5795" marR="5795" marT="5795" marB="0" anchor="b">
                    <a:solidFill>
                      <a:srgbClr val="C8EE96"/>
                    </a:solidFill>
                  </a:tcPr>
                </a:tc>
                <a:extLst>
                  <a:ext uri="{0D108BD9-81ED-4DB2-BD59-A6C34878D82A}">
                    <a16:rowId xmlns:a16="http://schemas.microsoft.com/office/drawing/2014/main" val="535665396"/>
                  </a:ext>
                </a:extLst>
              </a:tr>
              <a:tr h="136148">
                <a:tc>
                  <a:txBody>
                    <a:bodyPr/>
                    <a:lstStyle/>
                    <a:p>
                      <a:pPr algn="l" fontAlgn="b"/>
                      <a:r>
                        <a:rPr lang="nb-NO" sz="700" u="none" strike="noStrike">
                          <a:effectLst/>
                        </a:rPr>
                        <a:t>Informatikk: digital økonomi og ledelse</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l" fontAlgn="b"/>
                      <a:r>
                        <a:rPr lang="nb-NO" sz="700" u="none" strike="noStrike">
                          <a:effectLst/>
                        </a:rPr>
                        <a:t>BAC</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52</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57</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1 479</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1 308</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329</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281</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6,3</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4,9</a:t>
                      </a:r>
                      <a:endParaRPr lang="nb-NO" sz="700" b="0" i="0" u="none" strike="noStrike" dirty="0">
                        <a:solidFill>
                          <a:srgbClr val="006100"/>
                        </a:solidFill>
                        <a:effectLst/>
                        <a:latin typeface="Calibri" panose="020F0502020204030204" pitchFamily="34" charset="0"/>
                      </a:endParaRPr>
                    </a:p>
                  </a:txBody>
                  <a:tcPr marL="5795" marR="5795" marT="5795" marB="0" anchor="b">
                    <a:solidFill>
                      <a:srgbClr val="C8EE96"/>
                    </a:solidFill>
                  </a:tcPr>
                </a:tc>
                <a:extLst>
                  <a:ext uri="{0D108BD9-81ED-4DB2-BD59-A6C34878D82A}">
                    <a16:rowId xmlns:a16="http://schemas.microsoft.com/office/drawing/2014/main" val="364897778"/>
                  </a:ext>
                </a:extLst>
              </a:tr>
              <a:tr h="136148">
                <a:tc>
                  <a:txBody>
                    <a:bodyPr/>
                    <a:lstStyle/>
                    <a:p>
                      <a:pPr algn="l" fontAlgn="b"/>
                      <a:r>
                        <a:rPr lang="nn-NO" sz="700" u="none" strike="noStrike" dirty="0">
                          <a:effectLst/>
                        </a:rPr>
                        <a:t>Informatikk: design, bruk og interaksjon</a:t>
                      </a:r>
                      <a:endParaRPr lang="nn-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l" fontAlgn="b"/>
                      <a:r>
                        <a:rPr lang="nb-NO" sz="700" u="none" strike="noStrike">
                          <a:effectLst/>
                        </a:rPr>
                        <a:t>BAC</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125</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125</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2 070</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1 792</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400</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329</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3,2</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2,6</a:t>
                      </a:r>
                      <a:endParaRPr lang="nb-NO" sz="700" b="0" i="0" u="none" strike="noStrike" dirty="0">
                        <a:solidFill>
                          <a:srgbClr val="000000"/>
                        </a:solidFill>
                        <a:effectLst/>
                        <a:latin typeface="Calibri" panose="020F0502020204030204" pitchFamily="34" charset="0"/>
                      </a:endParaRPr>
                    </a:p>
                  </a:txBody>
                  <a:tcPr marL="5795" marR="5795" marT="5795" marB="0" anchor="b"/>
                </a:tc>
                <a:extLst>
                  <a:ext uri="{0D108BD9-81ED-4DB2-BD59-A6C34878D82A}">
                    <a16:rowId xmlns:a16="http://schemas.microsoft.com/office/drawing/2014/main" val="101996491"/>
                  </a:ext>
                </a:extLst>
              </a:tr>
              <a:tr h="136148">
                <a:tc>
                  <a:txBody>
                    <a:bodyPr/>
                    <a:lstStyle/>
                    <a:p>
                      <a:pPr algn="l" fontAlgn="b"/>
                      <a:r>
                        <a:rPr lang="nb-NO" sz="700" u="none" strike="noStrike">
                          <a:effectLst/>
                        </a:rPr>
                        <a:t>Farmasi</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l" fontAlgn="b"/>
                      <a:r>
                        <a:rPr lang="nb-NO" sz="700" u="none" strike="noStrike">
                          <a:effectLst/>
                        </a:rPr>
                        <a:t>MAS</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68</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68</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970</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1 015</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205</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178</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3</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2,6</a:t>
                      </a:r>
                      <a:endParaRPr lang="nb-NO" sz="700" b="0" i="0" u="none" strike="noStrike" dirty="0">
                        <a:solidFill>
                          <a:srgbClr val="000000"/>
                        </a:solidFill>
                        <a:effectLst/>
                        <a:latin typeface="Calibri" panose="020F0502020204030204" pitchFamily="34" charset="0"/>
                      </a:endParaRPr>
                    </a:p>
                  </a:txBody>
                  <a:tcPr marL="5795" marR="5795" marT="5795" marB="0" anchor="b"/>
                </a:tc>
                <a:extLst>
                  <a:ext uri="{0D108BD9-81ED-4DB2-BD59-A6C34878D82A}">
                    <a16:rowId xmlns:a16="http://schemas.microsoft.com/office/drawing/2014/main" val="187401196"/>
                  </a:ext>
                </a:extLst>
              </a:tr>
              <a:tr h="136148">
                <a:tc>
                  <a:txBody>
                    <a:bodyPr/>
                    <a:lstStyle/>
                    <a:p>
                      <a:pPr algn="l" fontAlgn="b"/>
                      <a:r>
                        <a:rPr lang="nb-NO" sz="700" u="none" strike="noStrike">
                          <a:effectLst/>
                        </a:rPr>
                        <a:t>Informatikk: robotikk og intelligente systemer</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l" fontAlgn="b"/>
                      <a:r>
                        <a:rPr lang="nb-NO" sz="700" u="none" strike="noStrike">
                          <a:effectLst/>
                        </a:rPr>
                        <a:t>BAC</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71</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71</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1 270</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994</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207</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122</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2,9</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1,7</a:t>
                      </a:r>
                      <a:endParaRPr lang="nb-NO" sz="700" b="0" i="0" u="none" strike="noStrike" dirty="0">
                        <a:solidFill>
                          <a:srgbClr val="000000"/>
                        </a:solidFill>
                        <a:effectLst/>
                        <a:latin typeface="Calibri" panose="020F0502020204030204" pitchFamily="34" charset="0"/>
                      </a:endParaRPr>
                    </a:p>
                  </a:txBody>
                  <a:tcPr marL="5795" marR="5795" marT="5795" marB="0" anchor="b"/>
                </a:tc>
                <a:extLst>
                  <a:ext uri="{0D108BD9-81ED-4DB2-BD59-A6C34878D82A}">
                    <a16:rowId xmlns:a16="http://schemas.microsoft.com/office/drawing/2014/main" val="3871890517"/>
                  </a:ext>
                </a:extLst>
              </a:tr>
              <a:tr h="136148">
                <a:tc>
                  <a:txBody>
                    <a:bodyPr/>
                    <a:lstStyle/>
                    <a:p>
                      <a:pPr algn="l" fontAlgn="b"/>
                      <a:r>
                        <a:rPr lang="nb-NO" sz="700" u="none" strike="noStrike" dirty="0">
                          <a:effectLst/>
                        </a:rPr>
                        <a:t>Informatikk: språkteknologi</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l" fontAlgn="b"/>
                      <a:r>
                        <a:rPr lang="nb-NO" sz="700" u="none" strike="noStrike">
                          <a:effectLst/>
                        </a:rPr>
                        <a:t>BAC</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60</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60</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1 020</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887</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142</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114</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2,4</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1,9</a:t>
                      </a:r>
                      <a:endParaRPr lang="nb-NO" sz="700" b="0" i="0" u="none" strike="noStrike" dirty="0">
                        <a:solidFill>
                          <a:srgbClr val="000000"/>
                        </a:solidFill>
                        <a:effectLst/>
                        <a:latin typeface="Calibri" panose="020F0502020204030204" pitchFamily="34" charset="0"/>
                      </a:endParaRPr>
                    </a:p>
                  </a:txBody>
                  <a:tcPr marL="5795" marR="5795" marT="5795" marB="0" anchor="b"/>
                </a:tc>
                <a:extLst>
                  <a:ext uri="{0D108BD9-81ED-4DB2-BD59-A6C34878D82A}">
                    <a16:rowId xmlns:a16="http://schemas.microsoft.com/office/drawing/2014/main" val="740717798"/>
                  </a:ext>
                </a:extLst>
              </a:tr>
              <a:tr h="141515">
                <a:tc>
                  <a:txBody>
                    <a:bodyPr/>
                    <a:lstStyle/>
                    <a:p>
                      <a:pPr algn="l" fontAlgn="b"/>
                      <a:r>
                        <a:rPr lang="nb-NO" sz="700" u="none" strike="noStrike" dirty="0">
                          <a:effectLst/>
                        </a:rPr>
                        <a:t>Informatikk: programmering og systemarkitektur</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l" fontAlgn="b"/>
                      <a:r>
                        <a:rPr lang="nb-NO" sz="700" u="none" strike="noStrike">
                          <a:effectLst/>
                        </a:rPr>
                        <a:t>BAC</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222</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231</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2 277</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1 847</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543</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423</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2,4</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1,8</a:t>
                      </a:r>
                      <a:endParaRPr lang="nb-NO" sz="700" b="0" i="0" u="none" strike="noStrike" dirty="0">
                        <a:solidFill>
                          <a:srgbClr val="000000"/>
                        </a:solidFill>
                        <a:effectLst/>
                        <a:latin typeface="Calibri" panose="020F0502020204030204" pitchFamily="34" charset="0"/>
                      </a:endParaRPr>
                    </a:p>
                  </a:txBody>
                  <a:tcPr marL="5795" marR="5795" marT="5795" marB="0" anchor="b"/>
                </a:tc>
                <a:extLst>
                  <a:ext uri="{0D108BD9-81ED-4DB2-BD59-A6C34878D82A}">
                    <a16:rowId xmlns:a16="http://schemas.microsoft.com/office/drawing/2014/main" val="2689921620"/>
                  </a:ext>
                </a:extLst>
              </a:tr>
              <a:tr h="136148">
                <a:tc>
                  <a:txBody>
                    <a:bodyPr/>
                    <a:lstStyle/>
                    <a:p>
                      <a:pPr algn="l" fontAlgn="b"/>
                      <a:r>
                        <a:rPr lang="nb-NO" sz="700" u="none" strike="noStrike" dirty="0">
                          <a:effectLst/>
                        </a:rPr>
                        <a:t>Fysikk og astronomi</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l" fontAlgn="b"/>
                      <a:r>
                        <a:rPr lang="nb-NO" sz="700" u="none" strike="noStrike">
                          <a:effectLst/>
                        </a:rPr>
                        <a:t>BAC</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90</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90</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927</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861</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182</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160</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2</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1,8</a:t>
                      </a:r>
                      <a:endParaRPr lang="nb-NO" sz="700" b="0" i="0" u="none" strike="noStrike" dirty="0">
                        <a:solidFill>
                          <a:srgbClr val="000000"/>
                        </a:solidFill>
                        <a:effectLst/>
                        <a:latin typeface="Calibri" panose="020F0502020204030204" pitchFamily="34" charset="0"/>
                      </a:endParaRPr>
                    </a:p>
                  </a:txBody>
                  <a:tcPr marL="5795" marR="5795" marT="5795" marB="0" anchor="b"/>
                </a:tc>
                <a:extLst>
                  <a:ext uri="{0D108BD9-81ED-4DB2-BD59-A6C34878D82A}">
                    <a16:rowId xmlns:a16="http://schemas.microsoft.com/office/drawing/2014/main" val="3622992838"/>
                  </a:ext>
                </a:extLst>
              </a:tr>
              <a:tr h="136148">
                <a:tc>
                  <a:txBody>
                    <a:bodyPr/>
                    <a:lstStyle/>
                    <a:p>
                      <a:pPr algn="l" fontAlgn="b"/>
                      <a:r>
                        <a:rPr lang="nb-NO" sz="700" u="none" strike="noStrike" dirty="0">
                          <a:effectLst/>
                        </a:rPr>
                        <a:t>Matematikk med informatikk</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l" fontAlgn="b"/>
                      <a:r>
                        <a:rPr lang="nb-NO" sz="700" u="none" strike="noStrike">
                          <a:effectLst/>
                        </a:rPr>
                        <a:t>BAC</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80</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80</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740</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679</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156</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145</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2</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1,8</a:t>
                      </a:r>
                      <a:endParaRPr lang="nb-NO" sz="700" b="0" i="0" u="none" strike="noStrike" dirty="0">
                        <a:solidFill>
                          <a:srgbClr val="000000"/>
                        </a:solidFill>
                        <a:effectLst/>
                        <a:latin typeface="Calibri" panose="020F0502020204030204" pitchFamily="34" charset="0"/>
                      </a:endParaRPr>
                    </a:p>
                  </a:txBody>
                  <a:tcPr marL="5795" marR="5795" marT="5795" marB="0" anchor="b"/>
                </a:tc>
                <a:extLst>
                  <a:ext uri="{0D108BD9-81ED-4DB2-BD59-A6C34878D82A}">
                    <a16:rowId xmlns:a16="http://schemas.microsoft.com/office/drawing/2014/main" val="1219010184"/>
                  </a:ext>
                </a:extLst>
              </a:tr>
              <a:tr h="136148">
                <a:tc>
                  <a:txBody>
                    <a:bodyPr/>
                    <a:lstStyle/>
                    <a:p>
                      <a:pPr algn="l" fontAlgn="b"/>
                      <a:r>
                        <a:rPr lang="nb-NO" sz="700" u="none" strike="noStrike" dirty="0">
                          <a:effectLst/>
                        </a:rPr>
                        <a:t>Matematikk og økonomi</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l" fontAlgn="b"/>
                      <a:r>
                        <a:rPr lang="nb-NO" sz="700" u="none" strike="noStrike" dirty="0">
                          <a:effectLst/>
                        </a:rPr>
                        <a:t>BAC</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40</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40</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563</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512</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72</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73</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1,8</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1,8</a:t>
                      </a:r>
                      <a:endParaRPr lang="nb-NO" sz="700" b="0" i="0" u="none" strike="noStrike" dirty="0">
                        <a:solidFill>
                          <a:srgbClr val="000000"/>
                        </a:solidFill>
                        <a:effectLst/>
                        <a:latin typeface="Calibri" panose="020F0502020204030204" pitchFamily="34" charset="0"/>
                      </a:endParaRPr>
                    </a:p>
                  </a:txBody>
                  <a:tcPr marL="5795" marR="5795" marT="5795" marB="0" anchor="b"/>
                </a:tc>
                <a:extLst>
                  <a:ext uri="{0D108BD9-81ED-4DB2-BD59-A6C34878D82A}">
                    <a16:rowId xmlns:a16="http://schemas.microsoft.com/office/drawing/2014/main" val="3351306483"/>
                  </a:ext>
                </a:extLst>
              </a:tr>
              <a:tr h="136148">
                <a:tc>
                  <a:txBody>
                    <a:bodyPr/>
                    <a:lstStyle/>
                    <a:p>
                      <a:pPr algn="l" fontAlgn="b"/>
                      <a:r>
                        <a:rPr lang="nb-NO" sz="700" u="none" strike="noStrike" dirty="0">
                          <a:effectLst/>
                        </a:rPr>
                        <a:t>Elektronikk, informatikk og teknologi</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l" fontAlgn="b"/>
                      <a:r>
                        <a:rPr lang="nb-NO" sz="700" u="none" strike="noStrike" dirty="0">
                          <a:effectLst/>
                        </a:rPr>
                        <a:t>BAC</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40</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40</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743</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620</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65</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55</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1,6</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1,4</a:t>
                      </a:r>
                      <a:endParaRPr lang="nb-NO" sz="700" b="0" i="0" u="none" strike="noStrike" dirty="0">
                        <a:solidFill>
                          <a:srgbClr val="000000"/>
                        </a:solidFill>
                        <a:effectLst/>
                        <a:latin typeface="Calibri" panose="020F0502020204030204" pitchFamily="34" charset="0"/>
                      </a:endParaRPr>
                    </a:p>
                  </a:txBody>
                  <a:tcPr marL="5795" marR="5795" marT="5795" marB="0" anchor="b"/>
                </a:tc>
                <a:extLst>
                  <a:ext uri="{0D108BD9-81ED-4DB2-BD59-A6C34878D82A}">
                    <a16:rowId xmlns:a16="http://schemas.microsoft.com/office/drawing/2014/main" val="1961443361"/>
                  </a:ext>
                </a:extLst>
              </a:tr>
              <a:tr h="136148">
                <a:tc>
                  <a:txBody>
                    <a:bodyPr/>
                    <a:lstStyle/>
                    <a:p>
                      <a:pPr algn="l" fontAlgn="b"/>
                      <a:r>
                        <a:rPr lang="nb-NO" sz="700" u="none" strike="noStrike">
                          <a:effectLst/>
                        </a:rPr>
                        <a:t>Realfag</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l" fontAlgn="b"/>
                      <a:r>
                        <a:rPr lang="nb-NO" sz="700" u="none" strike="noStrike">
                          <a:effectLst/>
                        </a:rPr>
                        <a:t>ÅRS</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150</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100</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828</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681</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192</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137</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1,3</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1,4</a:t>
                      </a:r>
                      <a:endParaRPr lang="nb-NO" sz="700" b="0" i="0" u="none" strike="noStrike" dirty="0">
                        <a:solidFill>
                          <a:srgbClr val="000000"/>
                        </a:solidFill>
                        <a:effectLst/>
                        <a:latin typeface="Calibri" panose="020F0502020204030204" pitchFamily="34" charset="0"/>
                      </a:endParaRPr>
                    </a:p>
                  </a:txBody>
                  <a:tcPr marL="5795" marR="5795" marT="5795" marB="0" anchor="b"/>
                </a:tc>
                <a:extLst>
                  <a:ext uri="{0D108BD9-81ED-4DB2-BD59-A6C34878D82A}">
                    <a16:rowId xmlns:a16="http://schemas.microsoft.com/office/drawing/2014/main" val="2296555313"/>
                  </a:ext>
                </a:extLst>
              </a:tr>
              <a:tr h="136148">
                <a:tc>
                  <a:txBody>
                    <a:bodyPr/>
                    <a:lstStyle/>
                    <a:p>
                      <a:pPr algn="l" fontAlgn="b"/>
                      <a:r>
                        <a:rPr lang="nb-NO" sz="700" u="none" strike="noStrike">
                          <a:effectLst/>
                        </a:rPr>
                        <a:t>Biovitenskap</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l" fontAlgn="b"/>
                      <a:r>
                        <a:rPr lang="nb-NO" sz="700" u="none" strike="noStrike">
                          <a:effectLst/>
                        </a:rPr>
                        <a:t>BAC</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160</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155</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1 302</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828</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254</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153</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1,6</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1</a:t>
                      </a:r>
                      <a:endParaRPr lang="nb-NO" sz="700" b="0" i="0" u="none" strike="noStrike" dirty="0">
                        <a:solidFill>
                          <a:srgbClr val="000000"/>
                        </a:solidFill>
                        <a:effectLst/>
                        <a:latin typeface="Calibri" panose="020F0502020204030204" pitchFamily="34" charset="0"/>
                      </a:endParaRPr>
                    </a:p>
                  </a:txBody>
                  <a:tcPr marL="5795" marR="5795" marT="5795" marB="0" anchor="b"/>
                </a:tc>
                <a:extLst>
                  <a:ext uri="{0D108BD9-81ED-4DB2-BD59-A6C34878D82A}">
                    <a16:rowId xmlns:a16="http://schemas.microsoft.com/office/drawing/2014/main" val="4187326744"/>
                  </a:ext>
                </a:extLst>
              </a:tr>
              <a:tr h="136148">
                <a:tc>
                  <a:txBody>
                    <a:bodyPr/>
                    <a:lstStyle/>
                    <a:p>
                      <a:pPr algn="l" fontAlgn="b"/>
                      <a:r>
                        <a:rPr lang="nb-NO" sz="700" u="none" strike="noStrike" dirty="0">
                          <a:effectLst/>
                        </a:rPr>
                        <a:t>Kjemi og biokjemi</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l" fontAlgn="b"/>
                      <a:r>
                        <a:rPr lang="nb-NO" sz="700" u="none" strike="noStrike" dirty="0">
                          <a:effectLst/>
                        </a:rPr>
                        <a:t>BAC</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44</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44</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613</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544</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52</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44</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1,2</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1</a:t>
                      </a:r>
                      <a:endParaRPr lang="nb-NO" sz="700" b="0" i="0" u="none" strike="noStrike" dirty="0">
                        <a:solidFill>
                          <a:srgbClr val="000000"/>
                        </a:solidFill>
                        <a:effectLst/>
                        <a:latin typeface="Calibri" panose="020F0502020204030204" pitchFamily="34" charset="0"/>
                      </a:endParaRPr>
                    </a:p>
                  </a:txBody>
                  <a:tcPr marL="5795" marR="5795" marT="5795" marB="0" anchor="b"/>
                </a:tc>
                <a:extLst>
                  <a:ext uri="{0D108BD9-81ED-4DB2-BD59-A6C34878D82A}">
                    <a16:rowId xmlns:a16="http://schemas.microsoft.com/office/drawing/2014/main" val="287436459"/>
                  </a:ext>
                </a:extLst>
              </a:tr>
              <a:tr h="136148">
                <a:tc>
                  <a:txBody>
                    <a:bodyPr/>
                    <a:lstStyle/>
                    <a:p>
                      <a:pPr algn="l" fontAlgn="b"/>
                      <a:r>
                        <a:rPr lang="nb-NO" sz="700" u="none" strike="noStrike">
                          <a:effectLst/>
                        </a:rPr>
                        <a:t>Geofysikk og klima</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l" fontAlgn="b"/>
                      <a:r>
                        <a:rPr lang="nb-NO" sz="700" u="none" strike="noStrike">
                          <a:effectLst/>
                        </a:rPr>
                        <a:t>BAC</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40</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38</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342</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344</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36</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40</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0,9</a:t>
                      </a:r>
                      <a:endParaRPr lang="nb-NO" sz="700" b="0" i="0" u="none" strike="noStrike" dirty="0">
                        <a:solidFill>
                          <a:srgbClr val="000000"/>
                        </a:solidFill>
                        <a:effectLst/>
                        <a:latin typeface="Calibri" panose="020F0502020204030204" pitchFamily="34" charset="0"/>
                      </a:endParaRPr>
                    </a:p>
                  </a:txBody>
                  <a:tcPr marL="5795" marR="5795" marT="5795" marB="0" anchor="b">
                    <a:solidFill>
                      <a:schemeClr val="bg2">
                        <a:lumMod val="20000"/>
                        <a:lumOff val="80000"/>
                      </a:schemeClr>
                    </a:solidFill>
                  </a:tcPr>
                </a:tc>
                <a:tc>
                  <a:txBody>
                    <a:bodyPr/>
                    <a:lstStyle/>
                    <a:p>
                      <a:pPr algn="r" fontAlgn="b"/>
                      <a:r>
                        <a:rPr lang="nb-NO" sz="700" u="none" strike="noStrike" dirty="0">
                          <a:effectLst/>
                        </a:rPr>
                        <a:t>1,1</a:t>
                      </a:r>
                      <a:endParaRPr lang="nb-NO" sz="700" b="0" i="0" u="none" strike="noStrike" dirty="0">
                        <a:solidFill>
                          <a:srgbClr val="000000"/>
                        </a:solidFill>
                        <a:effectLst/>
                        <a:latin typeface="Calibri" panose="020F0502020204030204" pitchFamily="34" charset="0"/>
                      </a:endParaRPr>
                    </a:p>
                  </a:txBody>
                  <a:tcPr marL="5795" marR="5795" marT="5795" marB="0" anchor="b">
                    <a:solidFill>
                      <a:schemeClr val="bg2">
                        <a:lumMod val="20000"/>
                        <a:lumOff val="80000"/>
                      </a:schemeClr>
                    </a:solidFill>
                  </a:tcPr>
                </a:tc>
                <a:extLst>
                  <a:ext uri="{0D108BD9-81ED-4DB2-BD59-A6C34878D82A}">
                    <a16:rowId xmlns:a16="http://schemas.microsoft.com/office/drawing/2014/main" val="1170344302"/>
                  </a:ext>
                </a:extLst>
              </a:tr>
              <a:tr h="178507">
                <a:tc>
                  <a:txBody>
                    <a:bodyPr/>
                    <a:lstStyle/>
                    <a:p>
                      <a:pPr algn="l" fontAlgn="b"/>
                      <a:r>
                        <a:rPr lang="nb-NO" sz="700" u="none" strike="noStrike">
                          <a:effectLst/>
                        </a:rPr>
                        <a:t>Materialvitenskap for energi- og nanoteknologi</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l" fontAlgn="b"/>
                      <a:r>
                        <a:rPr lang="nb-NO" sz="700" u="none" strike="noStrike">
                          <a:effectLst/>
                        </a:rPr>
                        <a:t>BAC</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45</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45</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494</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419</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47</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39</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1</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0,9</a:t>
                      </a:r>
                      <a:endParaRPr lang="nb-NO" sz="700" b="0" i="0" u="none" strike="noStrike" dirty="0">
                        <a:solidFill>
                          <a:srgbClr val="000000"/>
                        </a:solidFill>
                        <a:effectLst/>
                        <a:latin typeface="Calibri" panose="020F0502020204030204" pitchFamily="34" charset="0"/>
                      </a:endParaRPr>
                    </a:p>
                  </a:txBody>
                  <a:tcPr marL="5795" marR="5795" marT="5795" marB="0" anchor="b"/>
                </a:tc>
                <a:extLst>
                  <a:ext uri="{0D108BD9-81ED-4DB2-BD59-A6C34878D82A}">
                    <a16:rowId xmlns:a16="http://schemas.microsoft.com/office/drawing/2014/main" val="1153337560"/>
                  </a:ext>
                </a:extLst>
              </a:tr>
              <a:tr h="136148">
                <a:tc>
                  <a:txBody>
                    <a:bodyPr/>
                    <a:lstStyle/>
                    <a:p>
                      <a:pPr algn="l" fontAlgn="b"/>
                      <a:r>
                        <a:rPr lang="nb-NO" sz="700" u="none" strike="noStrike">
                          <a:effectLst/>
                        </a:rPr>
                        <a:t>Geologi og geografi</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l" fontAlgn="b"/>
                      <a:r>
                        <a:rPr lang="nb-NO" sz="700" u="none" strike="noStrike">
                          <a:effectLst/>
                        </a:rPr>
                        <a:t>BAC</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40</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37</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304</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252</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34</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36</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0,9</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1</a:t>
                      </a:r>
                      <a:endParaRPr lang="nb-NO" sz="700" b="0" i="0" u="none" strike="noStrike" dirty="0">
                        <a:solidFill>
                          <a:srgbClr val="000000"/>
                        </a:solidFill>
                        <a:effectLst/>
                        <a:latin typeface="Calibri" panose="020F0502020204030204" pitchFamily="34" charset="0"/>
                      </a:endParaRPr>
                    </a:p>
                  </a:txBody>
                  <a:tcPr marL="5795" marR="5795" marT="5795" marB="0" anchor="b">
                    <a:solidFill>
                      <a:srgbClr val="FFFFE3"/>
                    </a:solidFill>
                  </a:tcPr>
                </a:tc>
                <a:extLst>
                  <a:ext uri="{0D108BD9-81ED-4DB2-BD59-A6C34878D82A}">
                    <a16:rowId xmlns:a16="http://schemas.microsoft.com/office/drawing/2014/main" val="1320275531"/>
                  </a:ext>
                </a:extLst>
              </a:tr>
              <a:tr h="136148">
                <a:tc>
                  <a:txBody>
                    <a:bodyPr/>
                    <a:lstStyle/>
                    <a:p>
                      <a:pPr algn="l" fontAlgn="b"/>
                      <a:r>
                        <a:rPr lang="nb-NO" sz="700" b="1" u="none" strike="noStrike" dirty="0">
                          <a:effectLst/>
                        </a:rPr>
                        <a:t> </a:t>
                      </a:r>
                      <a:endParaRPr lang="nb-NO" sz="700" b="1" i="0" u="none" strike="noStrike" dirty="0">
                        <a:solidFill>
                          <a:srgbClr val="000000"/>
                        </a:solidFill>
                        <a:effectLst/>
                        <a:latin typeface="Calibri" panose="020F0502020204030204" pitchFamily="34" charset="0"/>
                      </a:endParaRPr>
                    </a:p>
                  </a:txBody>
                  <a:tcPr marL="5795" marR="5795" marT="5795" marB="0" anchor="b">
                    <a:solidFill>
                      <a:srgbClr val="F5F3F1"/>
                    </a:solidFill>
                  </a:tcPr>
                </a:tc>
                <a:tc>
                  <a:txBody>
                    <a:bodyPr/>
                    <a:lstStyle/>
                    <a:p>
                      <a:pPr algn="l" fontAlgn="b"/>
                      <a:r>
                        <a:rPr lang="nb-NO" sz="700" b="1" u="none" strike="noStrike" dirty="0">
                          <a:effectLst/>
                        </a:rPr>
                        <a:t> </a:t>
                      </a:r>
                      <a:endParaRPr lang="nb-NO" sz="700" b="1" i="0" u="none" strike="noStrike" dirty="0">
                        <a:solidFill>
                          <a:srgbClr val="000000"/>
                        </a:solidFill>
                        <a:effectLst/>
                        <a:latin typeface="Calibri" panose="020F0502020204030204" pitchFamily="34" charset="0"/>
                      </a:endParaRPr>
                    </a:p>
                  </a:txBody>
                  <a:tcPr marL="5795" marR="5795" marT="5795" marB="0" anchor="b">
                    <a:solidFill>
                      <a:srgbClr val="F5F3F1"/>
                    </a:solidFill>
                  </a:tcPr>
                </a:tc>
                <a:tc>
                  <a:txBody>
                    <a:bodyPr/>
                    <a:lstStyle/>
                    <a:p>
                      <a:pPr algn="r" fontAlgn="b"/>
                      <a:r>
                        <a:rPr lang="nb-NO" sz="700" b="1" u="none" strike="noStrike" dirty="0">
                          <a:effectLst/>
                        </a:rPr>
                        <a:t>1327</a:t>
                      </a:r>
                      <a:endParaRPr lang="nb-NO" sz="700" b="1" i="0" u="none" strike="noStrike" dirty="0">
                        <a:solidFill>
                          <a:srgbClr val="000000"/>
                        </a:solidFill>
                        <a:effectLst/>
                        <a:latin typeface="Calibri" panose="020F0502020204030204" pitchFamily="34" charset="0"/>
                      </a:endParaRPr>
                    </a:p>
                  </a:txBody>
                  <a:tcPr marL="5795" marR="5795" marT="5795" marB="0" anchor="b">
                    <a:solidFill>
                      <a:srgbClr val="F5F3F1"/>
                    </a:solidFill>
                  </a:tcPr>
                </a:tc>
                <a:tc>
                  <a:txBody>
                    <a:bodyPr/>
                    <a:lstStyle/>
                    <a:p>
                      <a:pPr algn="r" fontAlgn="b"/>
                      <a:r>
                        <a:rPr lang="nb-NO" sz="700" b="1" u="none" strike="noStrike" dirty="0">
                          <a:effectLst/>
                        </a:rPr>
                        <a:t>1341</a:t>
                      </a:r>
                      <a:endParaRPr lang="nb-NO" sz="700" b="1" i="0" u="none" strike="noStrike" dirty="0">
                        <a:solidFill>
                          <a:srgbClr val="000000"/>
                        </a:solidFill>
                        <a:effectLst/>
                        <a:latin typeface="Calibri" panose="020F0502020204030204" pitchFamily="34" charset="0"/>
                      </a:endParaRPr>
                    </a:p>
                  </a:txBody>
                  <a:tcPr marL="5795" marR="5795" marT="5795" marB="0" anchor="b">
                    <a:solidFill>
                      <a:srgbClr val="F5F3F1"/>
                    </a:solidFill>
                  </a:tcPr>
                </a:tc>
                <a:tc>
                  <a:txBody>
                    <a:bodyPr/>
                    <a:lstStyle/>
                    <a:p>
                      <a:pPr algn="r" fontAlgn="b"/>
                      <a:r>
                        <a:rPr lang="nb-NO" sz="700" b="1" u="none" strike="noStrike">
                          <a:effectLst/>
                        </a:rPr>
                        <a:t>6524</a:t>
                      </a:r>
                      <a:endParaRPr lang="nb-NO" sz="700" b="1" i="0" u="none" strike="noStrike">
                        <a:solidFill>
                          <a:srgbClr val="000000"/>
                        </a:solidFill>
                        <a:effectLst/>
                        <a:latin typeface="Calibri" panose="020F0502020204030204" pitchFamily="34" charset="0"/>
                      </a:endParaRPr>
                    </a:p>
                  </a:txBody>
                  <a:tcPr marL="5795" marR="5795" marT="5795" marB="0" anchor="b">
                    <a:solidFill>
                      <a:srgbClr val="F5F3F1"/>
                    </a:solidFill>
                  </a:tcPr>
                </a:tc>
                <a:tc>
                  <a:txBody>
                    <a:bodyPr/>
                    <a:lstStyle/>
                    <a:p>
                      <a:pPr algn="r" fontAlgn="b"/>
                      <a:r>
                        <a:rPr lang="nb-NO" sz="700" b="1" u="none" strike="noStrike" dirty="0">
                          <a:effectLst/>
                        </a:rPr>
                        <a:t>7905</a:t>
                      </a:r>
                      <a:endParaRPr lang="nb-NO" sz="700" b="1" i="0" u="none" strike="noStrike" dirty="0">
                        <a:solidFill>
                          <a:srgbClr val="000000"/>
                        </a:solidFill>
                        <a:effectLst/>
                        <a:latin typeface="Calibri" panose="020F0502020204030204" pitchFamily="34" charset="0"/>
                      </a:endParaRPr>
                    </a:p>
                  </a:txBody>
                  <a:tcPr marL="5795" marR="5795" marT="5795" marB="0" anchor="b">
                    <a:solidFill>
                      <a:srgbClr val="F5F3F1"/>
                    </a:solidFill>
                  </a:tcPr>
                </a:tc>
                <a:tc>
                  <a:txBody>
                    <a:bodyPr/>
                    <a:lstStyle/>
                    <a:p>
                      <a:pPr algn="r" fontAlgn="b"/>
                      <a:r>
                        <a:rPr lang="nb-NO" sz="700" b="1" u="none" strike="noStrike" dirty="0">
                          <a:effectLst/>
                        </a:rPr>
                        <a:t>2916</a:t>
                      </a:r>
                      <a:endParaRPr lang="nb-NO" sz="700" b="1" i="0" u="none" strike="noStrike" dirty="0">
                        <a:solidFill>
                          <a:srgbClr val="000000"/>
                        </a:solidFill>
                        <a:effectLst/>
                        <a:latin typeface="Calibri" panose="020F0502020204030204" pitchFamily="34" charset="0"/>
                      </a:endParaRPr>
                    </a:p>
                  </a:txBody>
                  <a:tcPr marL="5795" marR="5795" marT="5795" marB="0" anchor="b">
                    <a:solidFill>
                      <a:srgbClr val="F5F3F1"/>
                    </a:solidFill>
                  </a:tcPr>
                </a:tc>
                <a:tc>
                  <a:txBody>
                    <a:bodyPr/>
                    <a:lstStyle/>
                    <a:p>
                      <a:pPr algn="r" fontAlgn="b"/>
                      <a:r>
                        <a:rPr lang="nb-NO" sz="700" b="1" u="none" strike="noStrike" dirty="0">
                          <a:effectLst/>
                        </a:rPr>
                        <a:t>2774</a:t>
                      </a:r>
                      <a:endParaRPr lang="nb-NO" sz="700" b="1" i="0" u="none" strike="noStrike" dirty="0">
                        <a:solidFill>
                          <a:srgbClr val="000000"/>
                        </a:solidFill>
                        <a:effectLst/>
                        <a:latin typeface="Calibri" panose="020F0502020204030204" pitchFamily="34" charset="0"/>
                      </a:endParaRPr>
                    </a:p>
                  </a:txBody>
                  <a:tcPr marL="5795" marR="5795" marT="5795" marB="0" anchor="b">
                    <a:solidFill>
                      <a:srgbClr val="F5F3F1"/>
                    </a:solidFill>
                  </a:tcPr>
                </a:tc>
                <a:tc>
                  <a:txBody>
                    <a:bodyPr/>
                    <a:lstStyle/>
                    <a:p>
                      <a:pPr algn="r" fontAlgn="b"/>
                      <a:r>
                        <a:rPr lang="nb-NO" sz="700" b="1" u="none" strike="noStrike" dirty="0">
                          <a:effectLst/>
                        </a:rPr>
                        <a:t>2,20</a:t>
                      </a:r>
                      <a:endParaRPr lang="nb-NO" sz="700" b="1" i="0" u="none" strike="noStrike" dirty="0">
                        <a:solidFill>
                          <a:srgbClr val="000000"/>
                        </a:solidFill>
                        <a:effectLst/>
                        <a:latin typeface="Calibri" panose="020F0502020204030204" pitchFamily="34" charset="0"/>
                      </a:endParaRPr>
                    </a:p>
                  </a:txBody>
                  <a:tcPr marL="5795" marR="5795" marT="5795" marB="0" anchor="b">
                    <a:solidFill>
                      <a:srgbClr val="F5F3F1"/>
                    </a:solidFill>
                  </a:tcPr>
                </a:tc>
                <a:tc>
                  <a:txBody>
                    <a:bodyPr/>
                    <a:lstStyle/>
                    <a:p>
                      <a:pPr algn="r" fontAlgn="b"/>
                      <a:r>
                        <a:rPr lang="nb-NO" sz="700" b="1" u="none" strike="noStrike" dirty="0">
                          <a:effectLst/>
                        </a:rPr>
                        <a:t>2,07</a:t>
                      </a:r>
                      <a:endParaRPr lang="nb-NO" sz="700" b="1" i="0" u="none" strike="noStrike" dirty="0">
                        <a:solidFill>
                          <a:srgbClr val="000000"/>
                        </a:solidFill>
                        <a:effectLst/>
                        <a:latin typeface="Calibri" panose="020F0502020204030204" pitchFamily="34" charset="0"/>
                      </a:endParaRPr>
                    </a:p>
                  </a:txBody>
                  <a:tcPr marL="5795" marR="5795" marT="5795" marB="0" anchor="b">
                    <a:solidFill>
                      <a:srgbClr val="F5F3F1"/>
                    </a:solidFill>
                  </a:tcPr>
                </a:tc>
                <a:extLst>
                  <a:ext uri="{0D108BD9-81ED-4DB2-BD59-A6C34878D82A}">
                    <a16:rowId xmlns:a16="http://schemas.microsoft.com/office/drawing/2014/main" val="3566957014"/>
                  </a:ext>
                </a:extLst>
              </a:tr>
              <a:tr h="136148">
                <a:tc>
                  <a:txBody>
                    <a:bodyPr/>
                    <a:lstStyle/>
                    <a:p>
                      <a:pPr algn="l" fontAlgn="b"/>
                      <a:r>
                        <a:rPr lang="nb-NO" sz="700" u="none" strike="noStrike">
                          <a:effectLst/>
                        </a:rPr>
                        <a:t>Lektor, 8.-13. trinn, realfag</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l" fontAlgn="b"/>
                      <a:r>
                        <a:rPr lang="nb-NO" sz="700" u="none" strike="noStrike">
                          <a:effectLst/>
                        </a:rPr>
                        <a:t>MAS</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70</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70</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744</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735</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102</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a:effectLst/>
                        </a:rPr>
                        <a:t>118</a:t>
                      </a:r>
                      <a:endParaRPr lang="nb-NO" sz="700" b="0" i="0" u="none" strike="noStrike">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1,5</a:t>
                      </a:r>
                      <a:endParaRPr lang="nb-NO" sz="700" b="0" i="0" u="none" strike="noStrike" dirty="0">
                        <a:solidFill>
                          <a:srgbClr val="000000"/>
                        </a:solidFill>
                        <a:effectLst/>
                        <a:latin typeface="Calibri" panose="020F0502020204030204" pitchFamily="34" charset="0"/>
                      </a:endParaRPr>
                    </a:p>
                  </a:txBody>
                  <a:tcPr marL="5795" marR="5795" marT="5795" marB="0" anchor="b"/>
                </a:tc>
                <a:tc>
                  <a:txBody>
                    <a:bodyPr/>
                    <a:lstStyle/>
                    <a:p>
                      <a:pPr algn="r" fontAlgn="b"/>
                      <a:r>
                        <a:rPr lang="nb-NO" sz="700" u="none" strike="noStrike" dirty="0">
                          <a:effectLst/>
                        </a:rPr>
                        <a:t>1,7</a:t>
                      </a:r>
                      <a:endParaRPr lang="nb-NO" sz="700" b="0" i="0" u="none" strike="noStrike" dirty="0">
                        <a:solidFill>
                          <a:srgbClr val="006100"/>
                        </a:solidFill>
                        <a:effectLst/>
                        <a:latin typeface="Calibri" panose="020F0502020204030204" pitchFamily="34" charset="0"/>
                      </a:endParaRPr>
                    </a:p>
                  </a:txBody>
                  <a:tcPr marL="5795" marR="5795" marT="5795" marB="0" anchor="b">
                    <a:solidFill>
                      <a:srgbClr val="C8EE96"/>
                    </a:solidFill>
                  </a:tcPr>
                </a:tc>
                <a:extLst>
                  <a:ext uri="{0D108BD9-81ED-4DB2-BD59-A6C34878D82A}">
                    <a16:rowId xmlns:a16="http://schemas.microsoft.com/office/drawing/2014/main" val="3023327629"/>
                  </a:ext>
                </a:extLst>
              </a:tr>
            </a:tbl>
          </a:graphicData>
        </a:graphic>
      </p:graphicFrame>
    </p:spTree>
    <p:extLst>
      <p:ext uri="{BB962C8B-B14F-4D97-AF65-F5344CB8AC3E}">
        <p14:creationId xmlns:p14="http://schemas.microsoft.com/office/powerpoint/2010/main" val="3862528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tema">
  <a:themeElements>
    <a:clrScheme name="UIO">
      <a:dk1>
        <a:sysClr val="windowText" lastClr="000000"/>
      </a:dk1>
      <a:lt1>
        <a:sysClr val="window" lastClr="FFFFFF"/>
      </a:lt1>
      <a:dk2>
        <a:srgbClr val="404040"/>
      </a:dk2>
      <a:lt2>
        <a:srgbClr val="F18665"/>
      </a:lt2>
      <a:accent1>
        <a:srgbClr val="E30613"/>
      </a:accent1>
      <a:accent2>
        <a:srgbClr val="C7C1B8"/>
      </a:accent2>
      <a:accent3>
        <a:srgbClr val="B7B7B6"/>
      </a:accent3>
      <a:accent4>
        <a:srgbClr val="76777B"/>
      </a:accent4>
      <a:accent5>
        <a:srgbClr val="E66A77"/>
      </a:accent5>
      <a:accent6>
        <a:srgbClr val="8A3B8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nours_kampanje_status-ny.potx" id="{3D2784AE-44F1-441D-9B25-04A5F062C110}" vid="{2C4552B0-8944-4C99-9D5B-E32EEAF65D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pinion Farge (brukdenne)">
    <a:dk1>
      <a:sysClr val="windowText" lastClr="000000"/>
    </a:dk1>
    <a:lt1>
      <a:sysClr val="window" lastClr="FFFFFF"/>
    </a:lt1>
    <a:dk2>
      <a:srgbClr val="EE4215"/>
    </a:dk2>
    <a:lt2>
      <a:srgbClr val="EEECE1"/>
    </a:lt2>
    <a:accent1>
      <a:srgbClr val="787C6D"/>
    </a:accent1>
    <a:accent2>
      <a:srgbClr val="38362F"/>
    </a:accent2>
    <a:accent3>
      <a:srgbClr val="DCDACB"/>
    </a:accent3>
    <a:accent4>
      <a:srgbClr val="00A37C"/>
    </a:accent4>
    <a:accent5>
      <a:srgbClr val="25F0BF"/>
    </a:accent5>
    <a:accent6>
      <a:srgbClr val="F05725"/>
    </a:accent6>
    <a:hlink>
      <a:srgbClr val="F05725"/>
    </a:hlink>
    <a:folHlink>
      <a:srgbClr val="EA8D46"/>
    </a:folHlink>
  </a:clrScheme>
  <a:fontScheme name="So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pinion Farge (brukdenne)">
    <a:dk1>
      <a:sysClr val="windowText" lastClr="000000"/>
    </a:dk1>
    <a:lt1>
      <a:sysClr val="window" lastClr="FFFFFF"/>
    </a:lt1>
    <a:dk2>
      <a:srgbClr val="EE4215"/>
    </a:dk2>
    <a:lt2>
      <a:srgbClr val="EEECE1"/>
    </a:lt2>
    <a:accent1>
      <a:srgbClr val="787C6D"/>
    </a:accent1>
    <a:accent2>
      <a:srgbClr val="38362F"/>
    </a:accent2>
    <a:accent3>
      <a:srgbClr val="DCDACB"/>
    </a:accent3>
    <a:accent4>
      <a:srgbClr val="00A37C"/>
    </a:accent4>
    <a:accent5>
      <a:srgbClr val="25F0BF"/>
    </a:accent5>
    <a:accent6>
      <a:srgbClr val="F05725"/>
    </a:accent6>
    <a:hlink>
      <a:srgbClr val="F05725"/>
    </a:hlink>
    <a:folHlink>
      <a:srgbClr val="EA8D46"/>
    </a:folHlink>
  </a:clrScheme>
  <a:fontScheme name="So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Honours_kampanje_status-ny</Template>
  <TotalTime>10513</TotalTime>
  <Words>7921</Words>
  <Application>Microsoft Office PowerPoint</Application>
  <PresentationFormat>Custom</PresentationFormat>
  <Paragraphs>1115</Paragraphs>
  <Slides>56</Slides>
  <Notes>46</Notes>
  <HiddenSlides>6</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ＭＳ Ｐゴシック</vt:lpstr>
      <vt:lpstr>SimSun</vt:lpstr>
      <vt:lpstr>Arial</vt:lpstr>
      <vt:lpstr>Calibri</vt:lpstr>
      <vt:lpstr>Courier New</vt:lpstr>
      <vt:lpstr>Times New Roman</vt:lpstr>
      <vt:lpstr>Verdana</vt:lpstr>
      <vt:lpstr>ヒラギノ角ゴ Pro W3</vt:lpstr>
      <vt:lpstr>Office-tema</vt:lpstr>
      <vt:lpstr>Fra søker til kandidat </vt:lpstr>
      <vt:lpstr>Søkertall</vt:lpstr>
      <vt:lpstr>Hovedpunkter</vt:lpstr>
      <vt:lpstr>PowerPoint Presentation</vt:lpstr>
      <vt:lpstr> </vt:lpstr>
      <vt:lpstr> </vt:lpstr>
      <vt:lpstr> </vt:lpstr>
      <vt:lpstr>Førstevalg pr. plasser på MN </vt:lpstr>
      <vt:lpstr>Fullstendig oversikt søkertall MN 2019</vt:lpstr>
      <vt:lpstr>Hvem er MN-søkerne?  Hva er de opptatt av når de skal søke på studieprogram?</vt:lpstr>
      <vt:lpstr>Søkerundersøkelsen:   Hva tenker søkerne om UiO?</vt:lpstr>
      <vt:lpstr>Hvem er MN-søkerne?</vt:lpstr>
      <vt:lpstr>Hvem er MN-søkerne?</vt:lpstr>
      <vt:lpstr> </vt:lpstr>
      <vt:lpstr>Hvilke videregående skoler kommer våre studenter fra?</vt:lpstr>
      <vt:lpstr>Kjønnsfordeling (NB. Tall fra 2018)</vt:lpstr>
      <vt:lpstr>De fleste av våre førsteprioritetssøkere som har blitt til MN-studenter kommer fra Oslo og Akershus (ca. 45%)</vt:lpstr>
      <vt:lpstr>Søkerne til UiO kommer fra hele landet,  men flest fra Oslo og Østlandet</vt:lpstr>
      <vt:lpstr>NTNU rekrutterer også fra våre områder, men aller mest Trøndelag</vt:lpstr>
      <vt:lpstr>UiO får størst andel av søkerne i Oslo, færrest i Hordaland</vt:lpstr>
      <vt:lpstr>Hvorfor ikke UiO som førstevalg?</vt:lpstr>
      <vt:lpstr>Hva er viktigst for valg av studieprogram?</vt:lpstr>
      <vt:lpstr>Hvilken norsk utdanningsinstitusjon tror du er best når det gjelder: </vt:lpstr>
      <vt:lpstr>Hvilken norsk utdanningsinstitusjon tror du er best når det gjelder  kvaliteten på forskningen</vt:lpstr>
      <vt:lpstr>     </vt:lpstr>
      <vt:lpstr>Hvordan har studentene det under studiene? Hva er de opptatt av?  Hva er bra?  Hva savner de? </vt:lpstr>
      <vt:lpstr>Målinger ved UiO</vt:lpstr>
      <vt:lpstr>Studiemiljø</vt:lpstr>
      <vt:lpstr>Våre studenter blir godt tatt imot og trives</vt:lpstr>
      <vt:lpstr>ForVei og programseminar er gode og viktige tiltak!</vt:lpstr>
      <vt:lpstr>Målinger ved UiO</vt:lpstr>
      <vt:lpstr>PowerPoint Presentation</vt:lpstr>
      <vt:lpstr>Vurdering av utdanning underveis i studiene</vt:lpstr>
      <vt:lpstr>Vurdering av egen utdanning etter avlagt grad fra MN (BA, MA og PHD) </vt:lpstr>
      <vt:lpstr>Målinger ved UiO</vt:lpstr>
      <vt:lpstr>Det går stort sett bra med UiOs kandidater!</vt:lpstr>
      <vt:lpstr>I jobb etter studiene?</vt:lpstr>
      <vt:lpstr>Sektor og jobbsøkerprosess</vt:lpstr>
      <vt:lpstr>Hva slags kunnskap har utdanningen gitt?  Hva fikk de mest bruk for i arbeidslivet?  Hva var bra?  Hva savnet de? </vt:lpstr>
      <vt:lpstr>Vurdering av egen utdanning Hva slags ferdigheter og kompetanse svarer kandidatene at utdanningen har gitt dem? </vt:lpstr>
      <vt:lpstr>Relevant jobb</vt:lpstr>
      <vt:lpstr>Mulighetene for å få jobb som svarer til forventningene </vt:lpstr>
      <vt:lpstr>Sammenheng mellom utdanning og jobb </vt:lpstr>
      <vt:lpstr>Ferdigheter ønsket av arbeidslivet</vt:lpstr>
      <vt:lpstr>Arbeidsoppgaver</vt:lpstr>
      <vt:lpstr>Fire suksesskriterier for å få relevant jobb raskt</vt:lpstr>
      <vt:lpstr>Kontakt med arbeidslivet</vt:lpstr>
      <vt:lpstr>PowerPoint Presentation</vt:lpstr>
      <vt:lpstr>Hva sier forskning?</vt:lpstr>
      <vt:lpstr>Kontakt med arbeidslivet</vt:lpstr>
      <vt:lpstr>Kontakt med arbeidslivet</vt:lpstr>
      <vt:lpstr>Evne til å kommunisere egen kompetanse</vt:lpstr>
      <vt:lpstr>Generelt for UiO-kandidater finnes det en tydelig sammenheng mellom kandidatenes egen vurdering av kompetanse og hvorvidt første jobb var relevant.   Dermed kan det se ut til at det er slik at kandidater som mestrer disse egenskapene i større grad, får en relevant, første jobb etter endt utdanning. </vt:lpstr>
      <vt:lpstr>Evne til å kommunisere egen kompetanse: veiledning</vt:lpstr>
      <vt:lpstr>Evne til å kommunisere egen kompetanse: veiledning</vt:lpstr>
      <vt:lpstr>Oppsummert Kandidatundersøkelsen 2018</vt:lpstr>
    </vt:vector>
  </TitlesOfParts>
  <Company>Universitetet i Oslo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Honours-programmet</dc:title>
  <dc:creator>Hilde Omberg</dc:creator>
  <cp:lastModifiedBy>Hanne Sølna</cp:lastModifiedBy>
  <cp:revision>703</cp:revision>
  <cp:lastPrinted>2019-06-12T07:40:45Z</cp:lastPrinted>
  <dcterms:created xsi:type="dcterms:W3CDTF">2018-11-22T08:14:16Z</dcterms:created>
  <dcterms:modified xsi:type="dcterms:W3CDTF">2019-07-08T09:31:38Z</dcterms:modified>
</cp:coreProperties>
</file>