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Øystein Bergkvam" initials="ØB" lastIdx="2" clrIdx="0">
    <p:extLst>
      <p:ext uri="{19B8F6BF-5375-455C-9EA6-DF929625EA0E}">
        <p15:presenceInfo xmlns:p15="http://schemas.microsoft.com/office/powerpoint/2012/main" userId="S-1-5-21-1927809936-1189766144-1318725885-95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6-11T23:08:42.756" idx="1">
    <p:pos x="2526" y="2628"/>
    <p:text>Vi ønsker ikke at disse 3 ulike mulighetene skal blandes sammen. I masterreglementet er det nærmere beskrevet hvordan man kan søke på hvert enkelt valg. Utsatt innlevering skal ikke være en sikkerhetsventil for studenter som ikke har søkt om deltidsstudium eller permisjon underveis i studiet og som har kommet i tidsnød med oppgaven.</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6-11T23:43:50.684" idx="2">
    <p:pos x="4560" y="3486"/>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BA1775E2-0FCB-4D54-B0CD-C61091ACADBF}" type="datetimeFigureOut">
              <a:rPr lang="nb-NO" smtClean="0"/>
              <a:t>26.06.2019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169964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BA1775E2-0FCB-4D54-B0CD-C61091ACADBF}" type="datetimeFigureOut">
              <a:rPr lang="nb-NO" smtClean="0"/>
              <a:t>26.06.2019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85384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BA1775E2-0FCB-4D54-B0CD-C61091ACADBF}" type="datetimeFigureOut">
              <a:rPr lang="nb-NO" smtClean="0"/>
              <a:t>26.06.2019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91122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BA1775E2-0FCB-4D54-B0CD-C61091ACADBF}" type="datetimeFigureOut">
              <a:rPr lang="nb-NO" smtClean="0"/>
              <a:t>26.06.2019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188025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1775E2-0FCB-4D54-B0CD-C61091ACADBF}" type="datetimeFigureOut">
              <a:rPr lang="nb-NO" smtClean="0"/>
              <a:t>26.06.2019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263472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BA1775E2-0FCB-4D54-B0CD-C61091ACADBF}" type="datetimeFigureOut">
              <a:rPr lang="nb-NO" smtClean="0"/>
              <a:t>26.06.2019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152591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BA1775E2-0FCB-4D54-B0CD-C61091ACADBF}" type="datetimeFigureOut">
              <a:rPr lang="nb-NO" smtClean="0"/>
              <a:t>26.06.2019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154737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BA1775E2-0FCB-4D54-B0CD-C61091ACADBF}" type="datetimeFigureOut">
              <a:rPr lang="nb-NO" smtClean="0"/>
              <a:t>26.06.2019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279665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775E2-0FCB-4D54-B0CD-C61091ACADBF}" type="datetimeFigureOut">
              <a:rPr lang="nb-NO" smtClean="0"/>
              <a:t>26.06.2019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307889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1775E2-0FCB-4D54-B0CD-C61091ACADBF}" type="datetimeFigureOut">
              <a:rPr lang="nb-NO" smtClean="0"/>
              <a:t>26.06.2019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398616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1775E2-0FCB-4D54-B0CD-C61091ACADBF}" type="datetimeFigureOut">
              <a:rPr lang="nb-NO" smtClean="0"/>
              <a:t>26.06.2019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7266A7F-1585-4EFD-B363-2BB07A099BFE}" type="slidenum">
              <a:rPr lang="nb-NO" smtClean="0"/>
              <a:t>‹#›</a:t>
            </a:fld>
            <a:endParaRPr lang="nb-NO"/>
          </a:p>
        </p:txBody>
      </p:sp>
    </p:spTree>
    <p:extLst>
      <p:ext uri="{BB962C8B-B14F-4D97-AF65-F5344CB8AC3E}">
        <p14:creationId xmlns:p14="http://schemas.microsoft.com/office/powerpoint/2010/main" val="2085694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775E2-0FCB-4D54-B0CD-C61091ACADBF}" type="datetimeFigureOut">
              <a:rPr lang="nb-NO" smtClean="0"/>
              <a:t>26.06.2019</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66A7F-1585-4EFD-B363-2BB07A099BFE}" type="slidenum">
              <a:rPr lang="nb-NO" smtClean="0"/>
              <a:t>‹#›</a:t>
            </a:fld>
            <a:endParaRPr lang="nb-NO"/>
          </a:p>
        </p:txBody>
      </p:sp>
    </p:spTree>
    <p:extLst>
      <p:ext uri="{BB962C8B-B14F-4D97-AF65-F5344CB8AC3E}">
        <p14:creationId xmlns:p14="http://schemas.microsoft.com/office/powerpoint/2010/main" val="1552725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b-NO" sz="5400" dirty="0" smtClean="0"/>
              <a:t>Legeattester i forbindelse med innlevering av masteroppgaver og hjemmeeksamener</a:t>
            </a:r>
            <a:endParaRPr lang="nb-NO" sz="5400" dirty="0"/>
          </a:p>
        </p:txBody>
      </p:sp>
      <p:sp>
        <p:nvSpPr>
          <p:cNvPr id="3" name="Subtitle 2"/>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756809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Forslag til regel for hjemmeeksamener</a:t>
            </a:r>
            <a:endParaRPr lang="nb-NO" dirty="0"/>
          </a:p>
        </p:txBody>
      </p:sp>
      <p:sp>
        <p:nvSpPr>
          <p:cNvPr id="3" name="Content Placeholder 2"/>
          <p:cNvSpPr>
            <a:spLocks noGrp="1"/>
          </p:cNvSpPr>
          <p:nvPr>
            <p:ph idx="1"/>
          </p:nvPr>
        </p:nvSpPr>
        <p:spPr/>
        <p:txBody>
          <a:bodyPr/>
          <a:lstStyle/>
          <a:p>
            <a:pPr marL="0" indent="0">
              <a:buNone/>
            </a:pPr>
            <a:r>
              <a:rPr lang="nb-NO" dirty="0"/>
              <a:t>Utsatt innlevering av hjemmeeksamen innvilges ordinært ikke på grunnlag av generelle legeattester. Utsettelsens lengde må stå i rimelig forhold til sykdommen og lengden på eksamen. </a:t>
            </a:r>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269186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Informering og opplæring av instituttkonsulenter</a:t>
            </a:r>
            <a:endParaRPr lang="nb-NO" dirty="0"/>
          </a:p>
        </p:txBody>
      </p:sp>
      <p:sp>
        <p:nvSpPr>
          <p:cNvPr id="3" name="Content Placeholder 2"/>
          <p:cNvSpPr>
            <a:spLocks noGrp="1"/>
          </p:cNvSpPr>
          <p:nvPr>
            <p:ph idx="1"/>
          </p:nvPr>
        </p:nvSpPr>
        <p:spPr/>
        <p:txBody>
          <a:bodyPr/>
          <a:lstStyle/>
          <a:p>
            <a:pPr marL="0" indent="0">
              <a:buNone/>
            </a:pPr>
            <a:r>
              <a:rPr lang="nb-NO" dirty="0" smtClean="0"/>
              <a:t>Siden dette er en enda vagere formulering enn den foreslåtte teksten for masteroppgaver, blir det viktig å gi instituttkonsulentene grundig informasjon om problemstillingene og intensjonen bak formuleringen.</a:t>
            </a:r>
            <a:endParaRPr lang="nb-NO" dirty="0"/>
          </a:p>
        </p:txBody>
      </p:sp>
    </p:spTree>
    <p:extLst>
      <p:ext uri="{BB962C8B-B14F-4D97-AF65-F5344CB8AC3E}">
        <p14:creationId xmlns:p14="http://schemas.microsoft.com/office/powerpoint/2010/main" val="2337729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smtClean="0"/>
              <a:t>Hvorfor ber vi om legeattester som gir mer informasjon enn en helt generell legeattest?</a:t>
            </a:r>
            <a:endParaRPr lang="nb-NO" dirty="0"/>
          </a:p>
        </p:txBody>
      </p:sp>
      <p:sp>
        <p:nvSpPr>
          <p:cNvPr id="3" name="Content Placeholder 2"/>
          <p:cNvSpPr>
            <a:spLocks noGrp="1"/>
          </p:cNvSpPr>
          <p:nvPr>
            <p:ph idx="1"/>
          </p:nvPr>
        </p:nvSpPr>
        <p:spPr/>
        <p:txBody>
          <a:bodyPr>
            <a:normAutofit lnSpcReduction="10000"/>
          </a:bodyPr>
          <a:lstStyle/>
          <a:p>
            <a:pPr marL="0" indent="0">
              <a:buNone/>
            </a:pPr>
            <a:r>
              <a:rPr lang="nb-NO" dirty="0" smtClean="0"/>
              <a:t>Et hovedprinsipp er at alle studenter og eksamenskandidater skal behandles likest mulig. </a:t>
            </a:r>
          </a:p>
          <a:p>
            <a:pPr marL="0" indent="0">
              <a:buNone/>
            </a:pPr>
            <a:endParaRPr lang="nb-NO" dirty="0" smtClean="0"/>
          </a:p>
          <a:p>
            <a:pPr marL="0" indent="0">
              <a:buNone/>
            </a:pPr>
            <a:r>
              <a:rPr lang="nb-NO" dirty="0" smtClean="0"/>
              <a:t>Dersom en kandidat ber om mer enn det de fleste andre studenter får, så må de oppgi en grunn. Vi kan ikke innvilge ekstra tiltak som utsatt innlevering av eksamen dersom vi ikke får vite litt om hvorfor det er behov for dette. Leger kjenner ikke til UiOs reglementer og faglige betingelser, og de kan derfor ikke pålegge oss bestemte tiltak. Leger skal si noe om studentens helseutfordring i en gitt situasjon, ev. angi et anbefalt tiltak, men overlate til UiO å avgjøre hva som kan innvilges i hvert enkelt tilfelle.</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175267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2"/>
            <a:ext cx="10515600" cy="1045662"/>
          </a:xfrm>
        </p:spPr>
        <p:txBody>
          <a:bodyPr>
            <a:normAutofit/>
          </a:bodyPr>
          <a:lstStyle/>
          <a:p>
            <a:r>
              <a:rPr lang="nb-NO" dirty="0" smtClean="0"/>
              <a:t>Hva er saken?</a:t>
            </a:r>
            <a:endParaRPr lang="nb-NO" dirty="0"/>
          </a:p>
        </p:txBody>
      </p:sp>
      <p:sp>
        <p:nvSpPr>
          <p:cNvPr id="3" name="Content Placeholder 2"/>
          <p:cNvSpPr>
            <a:spLocks noGrp="1"/>
          </p:cNvSpPr>
          <p:nvPr>
            <p:ph idx="1"/>
          </p:nvPr>
        </p:nvSpPr>
        <p:spPr>
          <a:xfrm>
            <a:off x="838200" y="1733007"/>
            <a:ext cx="10515600" cy="4496208"/>
          </a:xfrm>
        </p:spPr>
        <p:txBody>
          <a:bodyPr>
            <a:normAutofit lnSpcReduction="10000"/>
          </a:bodyPr>
          <a:lstStyle/>
          <a:p>
            <a:r>
              <a:rPr lang="nb-NO" sz="4000" dirty="0" smtClean="0"/>
              <a:t>Vi ser for ofte at legeattester leveres de siste dagene før innlevering av masteroppgave og ber om forlenget frist med uker eller måneder.</a:t>
            </a:r>
          </a:p>
          <a:p>
            <a:pPr marL="0" indent="0">
              <a:buNone/>
            </a:pPr>
            <a:endParaRPr lang="nb-NO" sz="4000" dirty="0" smtClean="0"/>
          </a:p>
          <a:p>
            <a:r>
              <a:rPr lang="nb-NO" sz="4000" dirty="0" smtClean="0"/>
              <a:t>Nå som det har blitt vanligere med innlevering av hjemmeeksamener i </a:t>
            </a:r>
            <a:r>
              <a:rPr lang="nb-NO" sz="4000" dirty="0" err="1" smtClean="0"/>
              <a:t>Inspera</a:t>
            </a:r>
            <a:r>
              <a:rPr lang="nb-NO" sz="4000" dirty="0" smtClean="0"/>
              <a:t> så har det også øket med antall legeattester som ber om forlenget innleveringsfrist.</a:t>
            </a:r>
          </a:p>
          <a:p>
            <a:endParaRPr lang="nb-NO" dirty="0"/>
          </a:p>
        </p:txBody>
      </p:sp>
    </p:spTree>
    <p:extLst>
      <p:ext uri="{BB962C8B-B14F-4D97-AF65-F5344CB8AC3E}">
        <p14:creationId xmlns:p14="http://schemas.microsoft.com/office/powerpoint/2010/main" val="98670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Deltidsstudium og permisjon vs. </a:t>
            </a:r>
            <a:r>
              <a:rPr lang="nb-NO" dirty="0"/>
              <a:t>u</a:t>
            </a:r>
            <a:r>
              <a:rPr lang="nb-NO" dirty="0" smtClean="0"/>
              <a:t>tsatt innlevering av masteroppgave</a:t>
            </a:r>
            <a:endParaRPr lang="nb-NO" dirty="0"/>
          </a:p>
        </p:txBody>
      </p:sp>
      <p:sp>
        <p:nvSpPr>
          <p:cNvPr id="3" name="Content Placeholder 2"/>
          <p:cNvSpPr>
            <a:spLocks noGrp="1"/>
          </p:cNvSpPr>
          <p:nvPr>
            <p:ph idx="1"/>
          </p:nvPr>
        </p:nvSpPr>
        <p:spPr/>
        <p:txBody>
          <a:bodyPr/>
          <a:lstStyle/>
          <a:p>
            <a:pPr marL="0" indent="0">
              <a:buNone/>
            </a:pPr>
            <a:r>
              <a:rPr lang="nb-NO" dirty="0" smtClean="0"/>
              <a:t>I MNs masterreglement er det gitt 3 ulike måter å søke om utvidet frist for arbeidet med masteroppgaven: </a:t>
            </a:r>
          </a:p>
          <a:p>
            <a:pPr marL="0" indent="0">
              <a:buNone/>
            </a:pPr>
            <a:endParaRPr lang="nb-NO" dirty="0"/>
          </a:p>
          <a:p>
            <a:pPr marL="514350" indent="-514350">
              <a:buFont typeface="+mj-lt"/>
              <a:buAutoNum type="arabicPeriod"/>
            </a:pPr>
            <a:r>
              <a:rPr lang="nb-NO" dirty="0" smtClean="0"/>
              <a:t>Deltidsstudium</a:t>
            </a:r>
          </a:p>
          <a:p>
            <a:pPr marL="514350" indent="-514350">
              <a:buFont typeface="+mj-lt"/>
              <a:buAutoNum type="arabicPeriod"/>
            </a:pPr>
            <a:r>
              <a:rPr lang="nb-NO" dirty="0" smtClean="0"/>
              <a:t>Permisjon</a:t>
            </a:r>
          </a:p>
          <a:p>
            <a:pPr marL="514350" indent="-514350">
              <a:buFont typeface="+mj-lt"/>
              <a:buAutoNum type="arabicPeriod"/>
            </a:pPr>
            <a:r>
              <a:rPr lang="nb-NO" dirty="0" smtClean="0"/>
              <a:t>Utsatt innlevering</a:t>
            </a:r>
            <a:endParaRPr lang="nb-NO" dirty="0"/>
          </a:p>
        </p:txBody>
      </p:sp>
    </p:spTree>
    <p:extLst>
      <p:ext uri="{BB962C8B-B14F-4D97-AF65-F5344CB8AC3E}">
        <p14:creationId xmlns:p14="http://schemas.microsoft.com/office/powerpoint/2010/main" val="199003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Ordlyden om utsatt innlevering av masteroppgaven i MNs masterreglement</a:t>
            </a:r>
            <a:endParaRPr lang="nb-NO"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nb-NO" b="1" dirty="0"/>
              <a:t>Utsatt innlevering av masteroppgaven</a:t>
            </a:r>
            <a:r>
              <a:rPr lang="nb-NO" dirty="0" smtClean="0"/>
              <a:t/>
            </a:r>
            <a:br>
              <a:rPr lang="nb-NO" dirty="0" smtClean="0"/>
            </a:br>
            <a:r>
              <a:rPr lang="nb-NO" dirty="0"/>
              <a:t>Det kan innvilges utsatt innlevering av masteroppgaven ved uforskyldte problemer med prosjektet eller ved kortvarig sykdom for kandidaten eller kandidatens barn. Ved uforskyldte problemer med prosjektet skal dette dokumenteres. Ved sykdom skal dette dokumenteres ved legeattest som må leveres før innleveringsfristen for masteroppgaven. Ny innleveringsfrist vil bli fastsatt av instituttet.</a:t>
            </a:r>
          </a:p>
        </p:txBody>
      </p:sp>
    </p:spTree>
    <p:extLst>
      <p:ext uri="{BB962C8B-B14F-4D97-AF65-F5344CB8AC3E}">
        <p14:creationId xmlns:p14="http://schemas.microsoft.com/office/powerpoint/2010/main" val="134775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Trenger vi en ny regel?</a:t>
            </a:r>
            <a:endParaRPr lang="nb-NO" dirty="0"/>
          </a:p>
        </p:txBody>
      </p:sp>
      <p:sp>
        <p:nvSpPr>
          <p:cNvPr id="3" name="Content Placeholder 2"/>
          <p:cNvSpPr>
            <a:spLocks noGrp="1"/>
          </p:cNvSpPr>
          <p:nvPr>
            <p:ph idx="1"/>
          </p:nvPr>
        </p:nvSpPr>
        <p:spPr/>
        <p:txBody>
          <a:bodyPr/>
          <a:lstStyle/>
          <a:p>
            <a:pPr marL="0" indent="0">
              <a:buNone/>
            </a:pPr>
            <a:r>
              <a:rPr lang="nb-NO" dirty="0" smtClean="0"/>
              <a:t>Nei, vi mener det ikke er behov for en ny regel, men heller et tillegg til den eksisterende regelen: </a:t>
            </a:r>
          </a:p>
          <a:p>
            <a:pPr marL="0" indent="0">
              <a:buNone/>
            </a:pPr>
            <a:endParaRPr lang="nb-NO" dirty="0"/>
          </a:p>
          <a:p>
            <a:pPr marL="0" indent="0">
              <a:buNone/>
            </a:pPr>
            <a:r>
              <a:rPr lang="nb-NO" dirty="0" smtClean="0"/>
              <a:t>Utsatt </a:t>
            </a:r>
            <a:r>
              <a:rPr lang="nb-NO" dirty="0"/>
              <a:t>innlevering av masteroppgave inntil 7 dager kan innvilges på grunnlag av en legeattest som kun gir generell informasjon om kandidatens helse. Utsatt frist utover dette må dokumenteres med legeattester som gir mer spesifikk informasjon om studentens helse i forhold til arbeidsevne.</a:t>
            </a:r>
          </a:p>
          <a:p>
            <a:pPr marL="0" indent="0">
              <a:buNone/>
            </a:pPr>
            <a:endParaRPr lang="nb-NO" dirty="0"/>
          </a:p>
        </p:txBody>
      </p:sp>
    </p:spTree>
    <p:extLst>
      <p:ext uri="{BB962C8B-B14F-4D97-AF65-F5344CB8AC3E}">
        <p14:creationId xmlns:p14="http://schemas.microsoft.com/office/powerpoint/2010/main" val="252424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Blir dette for vagt?</a:t>
            </a:r>
            <a:endParaRPr lang="nb-NO" dirty="0"/>
          </a:p>
        </p:txBody>
      </p:sp>
      <p:sp>
        <p:nvSpPr>
          <p:cNvPr id="3" name="Content Placeholder 2"/>
          <p:cNvSpPr>
            <a:spLocks noGrp="1"/>
          </p:cNvSpPr>
          <p:nvPr>
            <p:ph idx="1"/>
          </p:nvPr>
        </p:nvSpPr>
        <p:spPr/>
        <p:txBody>
          <a:bodyPr>
            <a:normAutofit lnSpcReduction="10000"/>
          </a:bodyPr>
          <a:lstStyle/>
          <a:p>
            <a:pPr marL="0" indent="0">
              <a:buNone/>
            </a:pPr>
            <a:r>
              <a:rPr lang="nb-NO" dirty="0" smtClean="0"/>
              <a:t>Hvis man lager for detaljerte regelverk er man omtrent garantert å gå seg fast i en hengemyr. Det er umulig å lage regler som sier noe detaljert om hvor lang utsatt innlevering som skal innvilges i ulike tilfeller. </a:t>
            </a:r>
          </a:p>
          <a:p>
            <a:pPr marL="0" indent="0">
              <a:buNone/>
            </a:pPr>
            <a:endParaRPr lang="nb-NO" dirty="0"/>
          </a:p>
          <a:p>
            <a:pPr marL="0" indent="0">
              <a:buNone/>
            </a:pPr>
            <a:r>
              <a:rPr lang="nb-NO" dirty="0" smtClean="0"/>
              <a:t>I stedet foreslår vi å diskutere denne problemstillingen på høstens STUA-møter og ev. et STUA-seminar der instituttkonsulentene blir grundig informert om problemstillingene og intensjonen bak </a:t>
            </a:r>
            <a:r>
              <a:rPr lang="nb-NO" dirty="0" err="1" smtClean="0"/>
              <a:t>tilleggsformuleringen</a:t>
            </a:r>
            <a:r>
              <a:rPr lang="nb-NO" dirty="0" smtClean="0"/>
              <a:t>. Dette er viktig for at de skal kunne gjøre så gode skjønnsavgjørelser som mulig og for at instituttene behandler legeattester og søknader så likt som mulig.  </a:t>
            </a:r>
            <a:endParaRPr lang="nb-NO" dirty="0"/>
          </a:p>
        </p:txBody>
      </p:sp>
    </p:spTree>
    <p:extLst>
      <p:ext uri="{BB962C8B-B14F-4D97-AF65-F5344CB8AC3E}">
        <p14:creationId xmlns:p14="http://schemas.microsoft.com/office/powerpoint/2010/main" val="2004526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Må vi innvilge alt som står i en legeattest?</a:t>
            </a:r>
            <a:endParaRPr lang="nb-NO" dirty="0"/>
          </a:p>
        </p:txBody>
      </p:sp>
      <p:sp>
        <p:nvSpPr>
          <p:cNvPr id="3" name="Content Placeholder 2"/>
          <p:cNvSpPr>
            <a:spLocks noGrp="1"/>
          </p:cNvSpPr>
          <p:nvPr>
            <p:ph idx="1"/>
          </p:nvPr>
        </p:nvSpPr>
        <p:spPr/>
        <p:txBody>
          <a:bodyPr>
            <a:normAutofit fontScale="92500" lnSpcReduction="10000"/>
          </a:bodyPr>
          <a:lstStyle/>
          <a:p>
            <a:pPr marL="0" indent="0">
              <a:buNone/>
            </a:pPr>
            <a:r>
              <a:rPr lang="nb-NO" dirty="0" smtClean="0"/>
              <a:t>Det er også viktig å være klar over at vi ikke er forpliktet til å innvilge alt som står i en legeattest. Mange instituttkonsulenter må øke sin bevissthet rundt dette.</a:t>
            </a:r>
          </a:p>
          <a:p>
            <a:pPr marL="0" indent="0">
              <a:buNone/>
            </a:pPr>
            <a:endParaRPr lang="nb-NO" dirty="0"/>
          </a:p>
          <a:p>
            <a:pPr marL="0" indent="0">
              <a:buNone/>
            </a:pPr>
            <a:r>
              <a:rPr lang="nb-NO" dirty="0" smtClean="0"/>
              <a:t>Hva om en lege sier at studenten SKAL ha muntlig eksamen i emner som IN1010 eller MAT1100?</a:t>
            </a:r>
          </a:p>
          <a:p>
            <a:pPr marL="0" indent="0">
              <a:buNone/>
            </a:pPr>
            <a:endParaRPr lang="nb-NO" dirty="0"/>
          </a:p>
          <a:p>
            <a:pPr marL="0" indent="0">
              <a:buNone/>
            </a:pPr>
            <a:r>
              <a:rPr lang="nb-NO" dirty="0" smtClean="0"/>
              <a:t>For en del år siden var det en nokså stor mediesak ved Jur. </a:t>
            </a:r>
            <a:r>
              <a:rPr lang="nb-NO" dirty="0" err="1" smtClean="0"/>
              <a:t>fak</a:t>
            </a:r>
            <a:r>
              <a:rPr lang="nb-NO" dirty="0" smtClean="0"/>
              <a:t>. der en student hadde legeattest/ logopedattest som forlangte at studenten skulle tilbys hjemmeeksamen i stedet for ordinær skriftlig eksamen pga. dysleksi. Dette fikk hun ikke innvilget.</a:t>
            </a:r>
            <a:endParaRPr lang="nb-NO" dirty="0"/>
          </a:p>
        </p:txBody>
      </p:sp>
    </p:spTree>
    <p:extLst>
      <p:ext uri="{BB962C8B-B14F-4D97-AF65-F5344CB8AC3E}">
        <p14:creationId xmlns:p14="http://schemas.microsoft.com/office/powerpoint/2010/main" val="419367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Klager på avslag på søknad</a:t>
            </a:r>
            <a:endParaRPr lang="nb-NO" dirty="0"/>
          </a:p>
        </p:txBody>
      </p:sp>
      <p:sp>
        <p:nvSpPr>
          <p:cNvPr id="3" name="Content Placeholder 2"/>
          <p:cNvSpPr>
            <a:spLocks noGrp="1"/>
          </p:cNvSpPr>
          <p:nvPr>
            <p:ph idx="1"/>
          </p:nvPr>
        </p:nvSpPr>
        <p:spPr/>
        <p:txBody>
          <a:bodyPr/>
          <a:lstStyle/>
          <a:p>
            <a:pPr marL="0" indent="0">
              <a:buNone/>
            </a:pPr>
            <a:r>
              <a:rPr lang="nb-NO" dirty="0" smtClean="0"/>
              <a:t>Det er også viktig å huske på at studenter kan klage på vedtak. Klagenemnda ved UiO behandler saker der instituttene fastholder sitt opprinnelige vedtak etter behandling av klage. MNs erfaring er at Klagenemnda gir fakulteter og institutter medhold i saker når vedtakene er godt argumentert i </a:t>
            </a:r>
            <a:r>
              <a:rPr lang="nb-NO" dirty="0" err="1" smtClean="0"/>
              <a:t>hht</a:t>
            </a:r>
            <a:r>
              <a:rPr lang="nb-NO" dirty="0" smtClean="0"/>
              <a:t>. gjeldende lover, forskrifter, regler og rutiner. Vi har derfor mer handlingsrom enn vi ofte tror.</a:t>
            </a:r>
            <a:endParaRPr lang="nb-NO" dirty="0"/>
          </a:p>
        </p:txBody>
      </p:sp>
    </p:spTree>
    <p:extLst>
      <p:ext uri="{BB962C8B-B14F-4D97-AF65-F5344CB8AC3E}">
        <p14:creationId xmlns:p14="http://schemas.microsoft.com/office/powerpoint/2010/main" val="1688227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med hjemmeeksamener?</a:t>
            </a:r>
            <a:endParaRPr lang="nb-NO" dirty="0"/>
          </a:p>
        </p:txBody>
      </p:sp>
      <p:sp>
        <p:nvSpPr>
          <p:cNvPr id="3" name="Content Placeholder 2"/>
          <p:cNvSpPr>
            <a:spLocks noGrp="1"/>
          </p:cNvSpPr>
          <p:nvPr>
            <p:ph idx="1"/>
          </p:nvPr>
        </p:nvSpPr>
        <p:spPr/>
        <p:txBody>
          <a:bodyPr/>
          <a:lstStyle/>
          <a:p>
            <a:pPr marL="0" indent="0">
              <a:buNone/>
            </a:pPr>
            <a:r>
              <a:rPr lang="nb-NO" dirty="0" smtClean="0"/>
              <a:t>Hjemmeeksamener er mye mer differensierte enn masteroppgaver, og det er da enda mer umulig å lage detaljerte regler for disse. </a:t>
            </a:r>
          </a:p>
          <a:p>
            <a:pPr marL="0" indent="0">
              <a:buNone/>
            </a:pPr>
            <a:r>
              <a:rPr lang="nb-NO" dirty="0" smtClean="0"/>
              <a:t>Vanskelig å lage detaljert regelverk som dekker utsatt innleveringsfrist som skal innvilges for hjemmeeksamener som går over 2-3 uker og hjemmeeksamener som går over noen timer.</a:t>
            </a:r>
          </a:p>
          <a:p>
            <a:pPr marL="0" indent="0">
              <a:buNone/>
            </a:pPr>
            <a:r>
              <a:rPr lang="nb-NO" dirty="0" smtClean="0"/>
              <a:t>Skal det for lange hjemmeeksamener gis like lang utsatt innleveringsfrist dersom en student er syk de 2 første dagene etter at oppgaven er gitt som en student som er syk de 2 siste dagene før innlevering?</a:t>
            </a:r>
            <a:endParaRPr lang="nb-NO" dirty="0"/>
          </a:p>
        </p:txBody>
      </p:sp>
    </p:spTree>
    <p:extLst>
      <p:ext uri="{BB962C8B-B14F-4D97-AF65-F5344CB8AC3E}">
        <p14:creationId xmlns:p14="http://schemas.microsoft.com/office/powerpoint/2010/main" val="391646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744</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Legeattester i forbindelse med innlevering av masteroppgaver og hjemmeeksamener</vt:lpstr>
      <vt:lpstr>Hva er saken?</vt:lpstr>
      <vt:lpstr>Deltidsstudium og permisjon vs. utsatt innlevering av masteroppgave</vt:lpstr>
      <vt:lpstr>Ordlyden om utsatt innlevering av masteroppgaven i MNs masterreglement</vt:lpstr>
      <vt:lpstr>Trenger vi en ny regel?</vt:lpstr>
      <vt:lpstr>Blir dette for vagt?</vt:lpstr>
      <vt:lpstr>Må vi innvilge alt som står i en legeattest?</vt:lpstr>
      <vt:lpstr>Klager på avslag på søknad</vt:lpstr>
      <vt:lpstr>Hva med hjemmeeksamener?</vt:lpstr>
      <vt:lpstr>Forslag til regel for hjemmeeksamener</vt:lpstr>
      <vt:lpstr>Informering og opplæring av instituttkonsulenter</vt:lpstr>
      <vt:lpstr>Hvorfor ber vi om legeattester som gir mer informasjon enn en helt generell legeattest?</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Legeattester i forbindelse med innlevering av masteroppgaver og hjemmeeksamener</dc:title>
  <dc:creator>Øystein Bergkvam</dc:creator>
  <cp:lastModifiedBy>Hanne Sølna</cp:lastModifiedBy>
  <cp:revision>21</cp:revision>
  <dcterms:created xsi:type="dcterms:W3CDTF">2019-06-11T20:44:04Z</dcterms:created>
  <dcterms:modified xsi:type="dcterms:W3CDTF">2019-06-26T12:10:46Z</dcterms:modified>
</cp:coreProperties>
</file>