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17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18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23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7" r:id="rId2"/>
    <p:sldId id="273" r:id="rId3"/>
    <p:sldId id="278" r:id="rId4"/>
    <p:sldId id="281" r:id="rId5"/>
    <p:sldId id="284" r:id="rId6"/>
    <p:sldId id="283" r:id="rId7"/>
    <p:sldId id="282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75" r:id="rId17"/>
    <p:sldId id="274" r:id="rId18"/>
    <p:sldId id="266" r:id="rId19"/>
    <p:sldId id="285" r:id="rId20"/>
    <p:sldId id="288" r:id="rId21"/>
    <p:sldId id="292" r:id="rId22"/>
    <p:sldId id="289" r:id="rId23"/>
    <p:sldId id="290" r:id="rId24"/>
    <p:sldId id="268" r:id="rId25"/>
    <p:sldId id="269" r:id="rId26"/>
    <p:sldId id="293" r:id="rId27"/>
    <p:sldId id="277" r:id="rId28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  <a:srgbClr val="0000FF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1056" y="-96"/>
      </p:cViewPr>
      <p:guideLst>
        <p:guide orient="horz" pos="2160"/>
        <p:guide pos="2880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0A1DF0-BF64-46BD-A4E5-35D664D00DF6}" type="datetimeFigureOut">
              <a:rPr lang="en-GB" smtClean="0"/>
              <a:t>18/06/2015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271CF-FA3A-4314-ABE4-119E8013483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655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271CF-FA3A-4314-ABE4-119E8013483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988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271CF-FA3A-4314-ABE4-119E8013483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309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A2661B-6323-413B-8910-E3C5229A9D65}" type="slidenum">
              <a:rPr lang="nb-NO" smtClean="0"/>
              <a:pPr/>
              <a:t>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51973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271CF-FA3A-4314-ABE4-119E8013483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3678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A271CF-FA3A-4314-ABE4-119E8013483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577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B53DA2B0-473E-432A-9217-FCB96A8E4679}" type="datetimeFigureOut">
              <a:rPr lang="en-GB" smtClean="0"/>
              <a:t>18/06/2015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GB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6DDEB180-B271-4013-B2BC-D26B6C07EC2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/>
          <a:lstStyle/>
          <a:p>
            <a:fld id="{B53DA2B0-473E-432A-9217-FCB96A8E4679}" type="datetimeFigureOut">
              <a:rPr lang="en-GB" smtClean="0"/>
              <a:t>18/06/2015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EB180-B271-4013-B2BC-D26B6C07EC2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/>
          <a:lstStyle/>
          <a:p>
            <a:fld id="{B53DA2B0-473E-432A-9217-FCB96A8E4679}" type="datetimeFigureOut">
              <a:rPr lang="en-GB" smtClean="0"/>
              <a:t>18/06/2015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EB180-B271-4013-B2BC-D26B6C07EC2F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 Vertical Graph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357158" y="1916832"/>
            <a:ext cx="8429683" cy="4155374"/>
          </a:xfrm>
        </p:spPr>
        <p:txBody>
          <a:bodyPr lIns="0">
            <a:noAutofit/>
          </a:bodyPr>
          <a:lstStyle>
            <a:lvl1pPr>
              <a:buClr>
                <a:schemeClr val="accent2"/>
              </a:buClr>
              <a:buFont typeface="Arial" pitchFamily="34" charset="0"/>
              <a:buChar char="•"/>
              <a:defRPr sz="1800" i="0">
                <a:solidFill>
                  <a:schemeClr val="accent3"/>
                </a:solidFill>
              </a:defRPr>
            </a:lvl1pPr>
            <a:lvl2pPr>
              <a:buClr>
                <a:schemeClr val="accent2"/>
              </a:buClr>
              <a:buFont typeface="Arial" pitchFamily="34" charset="0"/>
              <a:buChar char="•"/>
              <a:defRPr sz="1800" i="0">
                <a:solidFill>
                  <a:schemeClr val="accent3"/>
                </a:solidFill>
              </a:defRPr>
            </a:lvl2pPr>
            <a:lvl3pPr>
              <a:buClr>
                <a:schemeClr val="accent2"/>
              </a:buClr>
              <a:buFont typeface="Arial" pitchFamily="34" charset="0"/>
              <a:buChar char="•"/>
              <a:defRPr sz="1800" i="0">
                <a:solidFill>
                  <a:schemeClr val="accent3"/>
                </a:solidFill>
              </a:defRPr>
            </a:lvl3pPr>
            <a:lvl4pPr>
              <a:buClr>
                <a:schemeClr val="accent2"/>
              </a:buClr>
              <a:buFont typeface="Arial" pitchFamily="34" charset="0"/>
              <a:buChar char="•"/>
              <a:defRPr sz="1800" i="0">
                <a:solidFill>
                  <a:schemeClr val="accent3"/>
                </a:solidFill>
              </a:defRPr>
            </a:lvl4pPr>
            <a:lvl5pPr>
              <a:buClr>
                <a:schemeClr val="accent2"/>
              </a:buClr>
              <a:buFont typeface="Arial" pitchFamily="34" charset="0"/>
              <a:buChar char="•"/>
              <a:defRPr sz="1800" i="0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17A9B3F3-0CDD-4032-910D-70E772557002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6" name="Text Placeholder 2"/>
          <p:cNvSpPr>
            <a:spLocks noGrp="1"/>
          </p:cNvSpPr>
          <p:nvPr>
            <p:ph type="body" idx="22" hasCustomPrompt="1"/>
          </p:nvPr>
        </p:nvSpPr>
        <p:spPr>
          <a:xfrm>
            <a:off x="357158" y="1142984"/>
            <a:ext cx="8429684" cy="642942"/>
          </a:xfrm>
        </p:spPr>
        <p:txBody>
          <a:bodyPr wrap="square" lIns="0" tIns="46800" anchor="t" anchorCtr="0">
            <a:noAutofit/>
          </a:bodyPr>
          <a:lstStyle>
            <a:lvl1pPr marL="0" indent="0">
              <a:buNone/>
              <a:defRPr sz="2800" b="0">
                <a:solidFill>
                  <a:srgbClr val="00447C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noProof="0" smtClean="0"/>
              <a:t>Click to insert text</a:t>
            </a:r>
          </a:p>
        </p:txBody>
      </p:sp>
    </p:spTree>
    <p:extLst>
      <p:ext uri="{BB962C8B-B14F-4D97-AF65-F5344CB8AC3E}">
        <p14:creationId xmlns:p14="http://schemas.microsoft.com/office/powerpoint/2010/main" val="4061446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/>
          <a:lstStyle/>
          <a:p>
            <a:fld id="{B53DA2B0-473E-432A-9217-FCB96A8E4679}" type="datetimeFigureOut">
              <a:rPr lang="en-GB" smtClean="0"/>
              <a:t>18/06/2015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EB180-B271-4013-B2BC-D26B6C07EC2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  <a:prstGeom prst="rect">
            <a:avLst/>
          </a:prstGeom>
        </p:spPr>
        <p:txBody>
          <a:bodyPr/>
          <a:lstStyle/>
          <a:p>
            <a:fld id="{B53DA2B0-473E-432A-9217-FCB96A8E4679}" type="datetimeFigureOut">
              <a:rPr lang="en-GB" smtClean="0"/>
              <a:t>18/06/2015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6DDEB180-B271-4013-B2BC-D26B6C07EC2F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DDEB180-B271-4013-B2BC-D26B6C07EC2F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/>
          <a:lstStyle/>
          <a:p>
            <a:fld id="{B53DA2B0-473E-432A-9217-FCB96A8E4679}" type="datetimeFigureOut">
              <a:rPr lang="en-GB" smtClean="0"/>
              <a:t>18/06/2015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EB180-B271-4013-B2BC-D26B6C07EC2F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/>
          <a:lstStyle/>
          <a:p>
            <a:fld id="{B53DA2B0-473E-432A-9217-FCB96A8E4679}" type="datetimeFigureOut">
              <a:rPr lang="en-GB" smtClean="0"/>
              <a:t>18/06/2015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EB180-B271-4013-B2BC-D26B6C07EC2F}" type="slidenum">
              <a:rPr lang="en-GB" smtClean="0"/>
              <a:t>‹#›</a:t>
            </a:fld>
            <a:endParaRPr lang="en-GB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/>
          <a:lstStyle/>
          <a:p>
            <a:fld id="{B53DA2B0-473E-432A-9217-FCB96A8E4679}" type="datetimeFigureOut">
              <a:rPr lang="en-GB" smtClean="0"/>
              <a:t>18/06/2015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EB180-B271-4013-B2BC-D26B6C07EC2F}" type="slidenum">
              <a:rPr lang="en-GB" smtClean="0"/>
              <a:t>‹#›</a:t>
            </a:fld>
            <a:endParaRPr lang="en-GB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/>
          <a:lstStyle/>
          <a:p>
            <a:fld id="{B53DA2B0-473E-432A-9217-FCB96A8E4679}" type="datetimeFigureOut">
              <a:rPr lang="en-GB" smtClean="0"/>
              <a:t>18/06/2015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EB180-B271-4013-B2BC-D26B6C07EC2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/>
          <a:lstStyle/>
          <a:p>
            <a:fld id="{B53DA2B0-473E-432A-9217-FCB96A8E4679}" type="datetimeFigureOut">
              <a:rPr lang="en-GB" smtClean="0"/>
              <a:t>18/06/2015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EB180-B271-4013-B2BC-D26B6C07EC2F}" type="slidenum">
              <a:rPr lang="en-GB" smtClean="0"/>
              <a:t>‹#›</a:t>
            </a:fld>
            <a:endParaRPr lang="en-GB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4367" y="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447616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444208" y="6447616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6DDEB180-B271-4013-B2BC-D26B6C07EC2F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rgbClr val="0070C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rgbClr val="0070C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407202" y="6422241"/>
            <a:ext cx="1656184" cy="391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Bilde 7" descr="MN_KJEMI_A_ENG.png"/>
          <p:cNvPicPr>
            <a:picLocks noChangeAspect="1"/>
          </p:cNvPicPr>
          <p:nvPr/>
        </p:nvPicPr>
        <p:blipFill>
          <a:blip r:embed="rId15" cstate="print"/>
          <a:srcRect b="67255"/>
          <a:stretch>
            <a:fillRect/>
          </a:stretch>
        </p:blipFill>
        <p:spPr>
          <a:xfrm>
            <a:off x="468086" y="6489125"/>
            <a:ext cx="2304256" cy="311583"/>
          </a:xfrm>
          <a:prstGeom prst="rect">
            <a:avLst/>
          </a:prstGeom>
        </p:spPr>
      </p:pic>
      <p:pic>
        <p:nvPicPr>
          <p:cNvPr id="15" name="Bilde 8" descr="MN_KJEMI_A.png"/>
          <p:cNvPicPr>
            <a:picLocks noChangeAspect="1"/>
          </p:cNvPicPr>
          <p:nvPr/>
        </p:nvPicPr>
        <p:blipFill>
          <a:blip r:embed="rId16" cstate="print"/>
          <a:srcRect t="55556" r="75190"/>
          <a:stretch>
            <a:fillRect/>
          </a:stretch>
        </p:blipFill>
        <p:spPr>
          <a:xfrm>
            <a:off x="-18510" y="6408028"/>
            <a:ext cx="630070" cy="3600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.pn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2.png"/><Relationship Id="rId10" Type="http://schemas.openxmlformats.org/officeDocument/2006/relationships/image" Target="../media/image11.jpeg"/><Relationship Id="rId4" Type="http://schemas.openxmlformats.org/officeDocument/2006/relationships/image" Target="../media/image6.jpe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tif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5" Type="http://schemas.microsoft.com/office/2007/relationships/hdphoto" Target="../media/hdphoto6.wdp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tiff"/><Relationship Id="rId5" Type="http://schemas.openxmlformats.org/officeDocument/2006/relationships/image" Target="../media/image65.tiff"/><Relationship Id="rId4" Type="http://schemas.openxmlformats.org/officeDocument/2006/relationships/image" Target="../media/image64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2.wdp"/><Relationship Id="rId18" Type="http://schemas.openxmlformats.org/officeDocument/2006/relationships/image" Target="../media/image25.png"/><Relationship Id="rId3" Type="http://schemas.openxmlformats.org/officeDocument/2006/relationships/image" Target="../media/image6.jpeg"/><Relationship Id="rId7" Type="http://schemas.openxmlformats.org/officeDocument/2006/relationships/image" Target="../media/image16.jpeg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microsoft.com/office/2007/relationships/hdphoto" Target="../media/hdphoto1.wdp"/><Relationship Id="rId5" Type="http://schemas.openxmlformats.org/officeDocument/2006/relationships/image" Target="../media/image14.jpeg"/><Relationship Id="rId15" Type="http://schemas.openxmlformats.org/officeDocument/2006/relationships/image" Target="../media/image22.emf"/><Relationship Id="rId10" Type="http://schemas.openxmlformats.org/officeDocument/2006/relationships/image" Target="../media/image19.png"/><Relationship Id="rId19" Type="http://schemas.openxmlformats.org/officeDocument/2006/relationships/image" Target="../media/image13.jpeg"/><Relationship Id="rId4" Type="http://schemas.openxmlformats.org/officeDocument/2006/relationships/image" Target="../media/image2.png"/><Relationship Id="rId9" Type="http://schemas.openxmlformats.org/officeDocument/2006/relationships/image" Target="../media/image18.jpeg"/><Relationship Id="rId14" Type="http://schemas.openxmlformats.org/officeDocument/2006/relationships/image" Target="../media/image2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tiff"/><Relationship Id="rId4" Type="http://schemas.openxmlformats.org/officeDocument/2006/relationships/image" Target="../media/image77.tiff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emf"/><Relationship Id="rId5" Type="http://schemas.microsoft.com/office/2007/relationships/hdphoto" Target="../media/hdphoto8.wdp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tiff"/><Relationship Id="rId4" Type="http://schemas.openxmlformats.org/officeDocument/2006/relationships/image" Target="../media/image86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10" Type="http://schemas.openxmlformats.org/officeDocument/2006/relationships/image" Target="../media/image13.jpeg"/><Relationship Id="rId4" Type="http://schemas.openxmlformats.org/officeDocument/2006/relationships/image" Target="../media/image9.jpeg"/><Relationship Id="rId9" Type="http://schemas.openxmlformats.org/officeDocument/2006/relationships/image" Target="../media/image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4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3.jpeg"/><Relationship Id="rId17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microsoft.com/office/2007/relationships/hdphoto" Target="../media/hdphoto4.wdp"/><Relationship Id="rId5" Type="http://schemas.openxmlformats.org/officeDocument/2006/relationships/image" Target="../media/image28.jpeg"/><Relationship Id="rId15" Type="http://schemas.openxmlformats.org/officeDocument/2006/relationships/image" Target="../media/image36.jpeg"/><Relationship Id="rId10" Type="http://schemas.openxmlformats.org/officeDocument/2006/relationships/image" Target="../media/image32.png"/><Relationship Id="rId4" Type="http://schemas.openxmlformats.org/officeDocument/2006/relationships/image" Target="../media/image27.jpeg"/><Relationship Id="rId9" Type="http://schemas.openxmlformats.org/officeDocument/2006/relationships/image" Target="../media/image31.jpeg"/><Relationship Id="rId14" Type="http://schemas.openxmlformats.org/officeDocument/2006/relationships/image" Target="../media/image3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tiff"/><Relationship Id="rId3" Type="http://schemas.openxmlformats.org/officeDocument/2006/relationships/image" Target="../media/image39.jpeg"/><Relationship Id="rId7" Type="http://schemas.openxmlformats.org/officeDocument/2006/relationships/image" Target="../media/image4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tiff"/><Relationship Id="rId5" Type="http://schemas.openxmlformats.org/officeDocument/2006/relationships/image" Target="../media/image41.tiff"/><Relationship Id="rId4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5"/>
          <p:cNvSpPr txBox="1"/>
          <p:nvPr/>
        </p:nvSpPr>
        <p:spPr>
          <a:xfrm>
            <a:off x="398032" y="2420888"/>
            <a:ext cx="761851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 err="1" smtClean="0"/>
              <a:t>Infiltrated</a:t>
            </a:r>
            <a:r>
              <a:rPr lang="nb-NO" sz="3200" dirty="0" smtClean="0"/>
              <a:t> Double </a:t>
            </a:r>
            <a:r>
              <a:rPr lang="nb-NO" sz="3200" dirty="0" err="1" smtClean="0"/>
              <a:t>Perovskite</a:t>
            </a:r>
            <a:r>
              <a:rPr lang="nb-NO" sz="3200" dirty="0" smtClean="0"/>
              <a:t> </a:t>
            </a:r>
            <a:r>
              <a:rPr lang="nb-NO" sz="3200" dirty="0" err="1" smtClean="0"/>
              <a:t>Electrodes</a:t>
            </a:r>
            <a:r>
              <a:rPr lang="nb-NO" sz="3200" dirty="0" smtClean="0"/>
              <a:t> for Proton </a:t>
            </a:r>
            <a:r>
              <a:rPr lang="nb-NO" sz="3200" dirty="0" err="1" smtClean="0"/>
              <a:t>Conducting</a:t>
            </a:r>
            <a:r>
              <a:rPr lang="nb-NO" sz="3200" dirty="0" smtClean="0"/>
              <a:t> Steam </a:t>
            </a:r>
            <a:r>
              <a:rPr lang="nb-NO" sz="3200" dirty="0" err="1" smtClean="0"/>
              <a:t>Electrolysers</a:t>
            </a:r>
            <a:endParaRPr lang="nb-NO" sz="3200" dirty="0" smtClean="0"/>
          </a:p>
          <a:p>
            <a:r>
              <a:rPr lang="nb-NO" sz="1400" dirty="0" smtClean="0"/>
              <a:t> </a:t>
            </a:r>
          </a:p>
        </p:txBody>
      </p:sp>
      <p:pic>
        <p:nvPicPr>
          <p:cNvPr id="7" name="Bilde 9" descr="2010-10-22 16.14.49.jpg"/>
          <p:cNvPicPr>
            <a:picLocks noChangeAspect="1"/>
          </p:cNvPicPr>
          <p:nvPr/>
        </p:nvPicPr>
        <p:blipFill>
          <a:blip r:embed="rId2" cstate="print"/>
          <a:srcRect t="45844" b="22294"/>
          <a:stretch>
            <a:fillRect/>
          </a:stretch>
        </p:blipFill>
        <p:spPr>
          <a:xfrm>
            <a:off x="0" y="0"/>
            <a:ext cx="9144000" cy="1752600"/>
          </a:xfrm>
          <a:prstGeom prst="rect">
            <a:avLst/>
          </a:prstGeom>
        </p:spPr>
      </p:pic>
      <p:pic>
        <p:nvPicPr>
          <p:cNvPr id="8" name="Bilde 7" descr="MN_KJEMI_A_ENG.png"/>
          <p:cNvPicPr>
            <a:picLocks noChangeAspect="1"/>
          </p:cNvPicPr>
          <p:nvPr/>
        </p:nvPicPr>
        <p:blipFill>
          <a:blip r:embed="rId3" cstate="print"/>
          <a:srcRect b="67255"/>
          <a:stretch>
            <a:fillRect/>
          </a:stretch>
        </p:blipFill>
        <p:spPr>
          <a:xfrm>
            <a:off x="152400" y="1904999"/>
            <a:ext cx="3282652" cy="44388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0500" y="3664188"/>
            <a:ext cx="8355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Einar </a:t>
            </a:r>
            <a:r>
              <a:rPr lang="en-US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Vøllestad</a:t>
            </a:r>
            <a:r>
              <a:rPr lang="en-US" i="1" u="sng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, Ragnar Strandbakke</a:t>
            </a:r>
            <a:r>
              <a:rPr lang="en-US" i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, Marie-Laure Fontaine</a:t>
            </a:r>
            <a:r>
              <a:rPr lang="en-US" i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and Truls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Norby</a:t>
            </a:r>
            <a:r>
              <a:rPr lang="en-US" i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 descr="R:\10. COMMUNICATION\LOGO\New energy World\NewEnergyWorldJU_4c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8807" y="1768800"/>
            <a:ext cx="1631950" cy="71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/>
          <p:nvPr/>
        </p:nvGrpSpPr>
        <p:grpSpPr>
          <a:xfrm>
            <a:off x="51338" y="4297646"/>
            <a:ext cx="5336637" cy="2448272"/>
            <a:chOff x="51338" y="4297646"/>
            <a:chExt cx="5336637" cy="244827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668859" y="4924250"/>
              <a:ext cx="1656184" cy="391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38" y="5981927"/>
              <a:ext cx="1798975" cy="36000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452" y="5598282"/>
              <a:ext cx="666883" cy="805023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30" y="5581650"/>
              <a:ext cx="1187434" cy="36000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5663" y="5117773"/>
              <a:ext cx="918461" cy="360000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8" y="5067793"/>
              <a:ext cx="1744616" cy="36000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96" y="4536353"/>
              <a:ext cx="2207036" cy="360000"/>
            </a:xfrm>
            <a:prstGeom prst="rect">
              <a:avLst/>
            </a:prstGeom>
          </p:spPr>
        </p:pic>
        <p:sp>
          <p:nvSpPr>
            <p:cNvPr id="46" name="Left Brace 45"/>
            <p:cNvSpPr/>
            <p:nvPr/>
          </p:nvSpPr>
          <p:spPr>
            <a:xfrm flipH="1">
              <a:off x="3193398" y="4297646"/>
              <a:ext cx="427668" cy="2448272"/>
            </a:xfrm>
            <a:prstGeom prst="leftBrace">
              <a:avLst>
                <a:gd name="adj1" fmla="val 25302"/>
                <a:gd name="adj2" fmla="val 50000"/>
              </a:avLst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pic>
          <p:nvPicPr>
            <p:cNvPr id="45" name="Picture 44" descr="R:\10. COMMUNICATION\LOGO\New energy World\NewEnergyWorldJU_4c.JPG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756025" y="5642653"/>
              <a:ext cx="1631950" cy="716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2" descr="image001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7" r="9098"/>
            <a:stretch/>
          </p:blipFill>
          <p:spPr bwMode="auto">
            <a:xfrm>
              <a:off x="2341452" y="4490245"/>
              <a:ext cx="951128" cy="372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5652120" y="4536353"/>
            <a:ext cx="3488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1: University of Oslo, Department of Chemistry</a:t>
            </a:r>
          </a:p>
          <a:p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2: SINTEF Materials and Chemistry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74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Double Perovskite oxides show promise as O</a:t>
            </a:r>
            <a:r>
              <a:rPr lang="en-GB" baseline="-25000" dirty="0" smtClean="0"/>
              <a:t>2</a:t>
            </a:r>
            <a:r>
              <a:rPr lang="en-GB" dirty="0" smtClean="0"/>
              <a:t>-electrodes for PCEC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774606"/>
            <a:ext cx="4456111" cy="60833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774605"/>
            <a:ext cx="4456111" cy="60734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16" y="764704"/>
            <a:ext cx="4456196" cy="6073493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6012160" y="2083078"/>
            <a:ext cx="648072" cy="2714074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084168" y="1988840"/>
            <a:ext cx="2088232" cy="1728192"/>
          </a:xfrm>
          <a:prstGeom prst="line">
            <a:avLst/>
          </a:prstGeom>
          <a:ln w="190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652120" y="4211796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FF0000"/>
                </a:solidFill>
              </a:rPr>
              <a:t>O</a:t>
            </a:r>
            <a:r>
              <a:rPr lang="nb-NO" b="1" baseline="30000" dirty="0" smtClean="0">
                <a:solidFill>
                  <a:srgbClr val="FF0000"/>
                </a:solidFill>
              </a:rPr>
              <a:t>2-</a:t>
            </a:r>
            <a:endParaRPr lang="en-US" b="1" baseline="30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15230" y="189841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0070C0"/>
                </a:solidFill>
              </a:rPr>
              <a:t>H</a:t>
            </a:r>
            <a:r>
              <a:rPr lang="nb-NO" b="1" baseline="30000" dirty="0" smtClean="0">
                <a:solidFill>
                  <a:srgbClr val="0070C0"/>
                </a:solidFill>
              </a:rPr>
              <a:t>+</a:t>
            </a:r>
            <a:endParaRPr lang="en-US" b="1" baseline="30000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1536" y="1340768"/>
            <a:ext cx="4715650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b-NO" sz="2800" dirty="0" smtClean="0"/>
              <a:t>BGLC: Ba</a:t>
            </a:r>
            <a:r>
              <a:rPr lang="nb-NO" sz="2800" baseline="-25000" dirty="0" smtClean="0"/>
              <a:t>1-x</a:t>
            </a:r>
            <a:r>
              <a:rPr lang="nb-NO" sz="2800" dirty="0" smtClean="0"/>
              <a:t>Gd</a:t>
            </a:r>
            <a:r>
              <a:rPr lang="nb-NO" sz="2800" baseline="-25000" dirty="0" smtClean="0"/>
              <a:t>0.8</a:t>
            </a:r>
            <a:r>
              <a:rPr lang="nb-NO" sz="2800" dirty="0" smtClean="0"/>
              <a:t>La</a:t>
            </a:r>
            <a:r>
              <a:rPr lang="nb-NO" sz="2800" baseline="-25000" dirty="0" smtClean="0"/>
              <a:t>0.2+x</a:t>
            </a:r>
            <a:r>
              <a:rPr lang="nb-NO" sz="2800" dirty="0" smtClean="0"/>
              <a:t>Co</a:t>
            </a:r>
            <a:r>
              <a:rPr lang="nb-NO" sz="2800" baseline="-25000" dirty="0" smtClean="0"/>
              <a:t>2</a:t>
            </a:r>
            <a:r>
              <a:rPr lang="nb-NO" sz="2800" dirty="0" smtClean="0"/>
              <a:t>O</a:t>
            </a:r>
            <a:r>
              <a:rPr lang="nb-NO" sz="2800" baseline="-25000" dirty="0" smtClean="0"/>
              <a:t>6-</a:t>
            </a:r>
            <a:r>
              <a:rPr lang="el-GR" sz="2800" baseline="-25000" dirty="0" smtClean="0"/>
              <a:t>δ</a:t>
            </a:r>
            <a:endParaRPr lang="en-US" sz="2800" baseline="-25000" dirty="0"/>
          </a:p>
        </p:txBody>
      </p:sp>
      <p:grpSp>
        <p:nvGrpSpPr>
          <p:cNvPr id="49" name="Group 48"/>
          <p:cNvGrpSpPr/>
          <p:nvPr/>
        </p:nvGrpSpPr>
        <p:grpSpPr>
          <a:xfrm>
            <a:off x="1836109" y="2039899"/>
            <a:ext cx="1881708" cy="2541230"/>
            <a:chOff x="2016468" y="3237998"/>
            <a:chExt cx="3053781" cy="3459693"/>
          </a:xfrm>
        </p:grpSpPr>
        <p:grpSp>
          <p:nvGrpSpPr>
            <p:cNvPr id="24" name="Group 23"/>
            <p:cNvGrpSpPr/>
            <p:nvPr/>
          </p:nvGrpSpPr>
          <p:grpSpPr>
            <a:xfrm>
              <a:off x="2034606" y="3237998"/>
              <a:ext cx="2160240" cy="3251621"/>
              <a:chOff x="6283078" y="2101168"/>
              <a:chExt cx="2160240" cy="3251621"/>
            </a:xfrm>
          </p:grpSpPr>
          <p:grpSp>
            <p:nvGrpSpPr>
              <p:cNvPr id="26" name="Group 25"/>
              <p:cNvGrpSpPr/>
              <p:nvPr/>
            </p:nvGrpSpPr>
            <p:grpSpPr>
              <a:xfrm rot="5400000">
                <a:off x="5743018" y="2652489"/>
                <a:ext cx="3240360" cy="2160240"/>
                <a:chOff x="3795687" y="3513338"/>
                <a:chExt cx="3240360" cy="2160240"/>
              </a:xfrm>
            </p:grpSpPr>
            <p:sp>
              <p:nvSpPr>
                <p:cNvPr id="28" name="Oval 27"/>
                <p:cNvSpPr/>
                <p:nvPr/>
              </p:nvSpPr>
              <p:spPr>
                <a:xfrm>
                  <a:off x="4227735" y="3513338"/>
                  <a:ext cx="2376264" cy="2160240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  <p:sp>
              <p:nvSpPr>
                <p:cNvPr id="29" name="Rectangle 28"/>
                <p:cNvSpPr/>
                <p:nvPr/>
              </p:nvSpPr>
              <p:spPr>
                <a:xfrm>
                  <a:off x="3795687" y="4593458"/>
                  <a:ext cx="3240360" cy="1080120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400"/>
                </a:p>
              </p:txBody>
            </p:sp>
          </p:grpSp>
          <p:sp>
            <p:nvSpPr>
              <p:cNvPr id="27" name="Rectangle 26"/>
              <p:cNvSpPr/>
              <p:nvPr/>
            </p:nvSpPr>
            <p:spPr>
              <a:xfrm rot="1809298">
                <a:off x="7950088" y="2101168"/>
                <a:ext cx="191863" cy="64807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sz="1400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3354737" y="6292972"/>
              <a:ext cx="994285" cy="404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>
                  <a:solidFill>
                    <a:srgbClr val="0070C0"/>
                  </a:solidFill>
                </a:rPr>
                <a:t>2H</a:t>
              </a:r>
              <a:r>
                <a:rPr lang="en-GB" sz="1400" baseline="-25000" dirty="0" smtClean="0">
                  <a:solidFill>
                    <a:srgbClr val="0070C0"/>
                  </a:solidFill>
                </a:rPr>
                <a:t>2</a:t>
              </a:r>
              <a:r>
                <a:rPr lang="en-GB" sz="1400" dirty="0" smtClean="0">
                  <a:solidFill>
                    <a:srgbClr val="0070C0"/>
                  </a:solidFill>
                </a:rPr>
                <a:t>O</a:t>
              </a:r>
              <a:endParaRPr lang="en-GB" sz="1400" dirty="0">
                <a:solidFill>
                  <a:srgbClr val="0070C0"/>
                </a:solidFill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2045044" y="5268168"/>
              <a:ext cx="2366828" cy="1120274"/>
              <a:chOff x="5680074" y="4527002"/>
              <a:chExt cx="2366828" cy="1120274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5680074" y="5111878"/>
                <a:ext cx="773158" cy="404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rgbClr val="0070C0"/>
                    </a:solidFill>
                  </a:rPr>
                  <a:t>4H</a:t>
                </a:r>
                <a:r>
                  <a:rPr lang="en-GB" sz="1400" baseline="30000" dirty="0" smtClean="0">
                    <a:solidFill>
                      <a:srgbClr val="0070C0"/>
                    </a:solidFill>
                  </a:rPr>
                  <a:t>+</a:t>
                </a:r>
                <a:endParaRPr lang="en-GB" sz="1400" baseline="30000" dirty="0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33" name="Straight Arrow Connector 32"/>
              <p:cNvCxnSpPr/>
              <p:nvPr/>
            </p:nvCxnSpPr>
            <p:spPr>
              <a:xfrm flipH="1">
                <a:off x="6256138" y="5312788"/>
                <a:ext cx="363379" cy="0"/>
              </a:xfrm>
              <a:prstGeom prst="straightConnector1">
                <a:avLst/>
              </a:prstGeom>
              <a:ln w="127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7411620" y="5191766"/>
                <a:ext cx="635282" cy="404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rgbClr val="0070C0"/>
                    </a:solidFill>
                  </a:rPr>
                  <a:t>O</a:t>
                </a:r>
                <a:r>
                  <a:rPr lang="en-GB" sz="1400" baseline="-25000" dirty="0" smtClean="0">
                    <a:solidFill>
                      <a:srgbClr val="0070C0"/>
                    </a:solidFill>
                  </a:rPr>
                  <a:t>2</a:t>
                </a:r>
                <a:endParaRPr lang="en-GB" sz="1400" baseline="-250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6986573" y="4527002"/>
                <a:ext cx="648287" cy="404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rgbClr val="0070C0"/>
                    </a:solidFill>
                  </a:rPr>
                  <a:t>4e</a:t>
                </a:r>
                <a:r>
                  <a:rPr lang="en-GB" sz="1400" baseline="30000" dirty="0" smtClean="0">
                    <a:solidFill>
                      <a:srgbClr val="0070C0"/>
                    </a:solidFill>
                  </a:rPr>
                  <a:t>-</a:t>
                </a:r>
                <a:endParaRPr lang="en-GB" sz="1400" baseline="30000" dirty="0">
                  <a:solidFill>
                    <a:srgbClr val="0070C0"/>
                  </a:solidFill>
                </a:endParaRPr>
              </a:p>
            </p:txBody>
          </p:sp>
          <p:cxnSp>
            <p:nvCxnSpPr>
              <p:cNvPr id="36" name="Straight Arrow Connector 35"/>
              <p:cNvCxnSpPr>
                <a:endCxn id="34" idx="1"/>
              </p:cNvCxnSpPr>
              <p:nvPr/>
            </p:nvCxnSpPr>
            <p:spPr>
              <a:xfrm>
                <a:off x="6893953" y="5366994"/>
                <a:ext cx="517667" cy="27132"/>
              </a:xfrm>
              <a:prstGeom prst="straightConnector1">
                <a:avLst/>
              </a:prstGeom>
              <a:ln w="127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 flipV="1">
                <a:off x="6768023" y="4847370"/>
                <a:ext cx="437096" cy="449174"/>
              </a:xfrm>
              <a:prstGeom prst="straightConnector1">
                <a:avLst/>
              </a:prstGeom>
              <a:ln w="127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 flipH="1" flipV="1">
                <a:off x="6749756" y="5376432"/>
                <a:ext cx="403031" cy="270844"/>
              </a:xfrm>
              <a:prstGeom prst="straightConnector1">
                <a:avLst/>
              </a:prstGeom>
              <a:ln w="127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 38"/>
            <p:cNvGrpSpPr/>
            <p:nvPr/>
          </p:nvGrpSpPr>
          <p:grpSpPr>
            <a:xfrm>
              <a:off x="2016468" y="4334312"/>
              <a:ext cx="3053781" cy="856484"/>
              <a:chOff x="5651498" y="3593146"/>
              <a:chExt cx="3053781" cy="856484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5651498" y="3942089"/>
                <a:ext cx="3053781" cy="507541"/>
                <a:chOff x="5749780" y="3595138"/>
                <a:chExt cx="3053781" cy="507541"/>
              </a:xfrm>
            </p:grpSpPr>
            <p:sp>
              <p:nvSpPr>
                <p:cNvPr id="43" name="TextBox 42"/>
                <p:cNvSpPr txBox="1"/>
                <p:nvPr/>
              </p:nvSpPr>
              <p:spPr>
                <a:xfrm>
                  <a:off x="6809253" y="3681730"/>
                  <a:ext cx="843400" cy="4047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>
                      <a:solidFill>
                        <a:srgbClr val="FF0000"/>
                      </a:solidFill>
                    </a:rPr>
                    <a:t>2O</a:t>
                  </a:r>
                  <a:r>
                    <a:rPr lang="en-GB" sz="1400" baseline="30000" dirty="0" smtClean="0">
                      <a:solidFill>
                        <a:srgbClr val="FF0000"/>
                      </a:solidFill>
                    </a:rPr>
                    <a:t>2-</a:t>
                  </a:r>
                  <a:endParaRPr lang="en-GB" sz="1400" baseline="30000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5749780" y="3677507"/>
                  <a:ext cx="843399" cy="4047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>
                      <a:solidFill>
                        <a:srgbClr val="FF0000"/>
                      </a:solidFill>
                    </a:rPr>
                    <a:t>2O</a:t>
                  </a:r>
                  <a:r>
                    <a:rPr lang="en-GB" sz="1400" baseline="30000" dirty="0" smtClean="0">
                      <a:solidFill>
                        <a:srgbClr val="FF0000"/>
                      </a:solidFill>
                    </a:rPr>
                    <a:t>2-</a:t>
                  </a:r>
                  <a:endParaRPr lang="en-GB" sz="1400" baseline="30000" dirty="0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45" name="Straight Arrow Connector 44"/>
                <p:cNvCxnSpPr/>
                <p:nvPr/>
              </p:nvCxnSpPr>
              <p:spPr>
                <a:xfrm flipH="1" flipV="1">
                  <a:off x="7409448" y="3595138"/>
                  <a:ext cx="418255" cy="173186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3"/>
                </a:lnRef>
                <a:fillRef idx="0">
                  <a:schemeClr val="accent3"/>
                </a:fillRef>
                <a:effectRef idx="0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Arrow Connector 45"/>
                <p:cNvCxnSpPr/>
                <p:nvPr/>
              </p:nvCxnSpPr>
              <p:spPr>
                <a:xfrm>
                  <a:off x="6481862" y="3878547"/>
                  <a:ext cx="277527" cy="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3"/>
                </a:lnRef>
                <a:fillRef idx="0">
                  <a:schemeClr val="accent3"/>
                </a:fillRef>
                <a:effectRef idx="0">
                  <a:schemeClr val="accent3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Arrow Connector 46"/>
                <p:cNvCxnSpPr/>
                <p:nvPr/>
              </p:nvCxnSpPr>
              <p:spPr>
                <a:xfrm>
                  <a:off x="7579499" y="3878547"/>
                  <a:ext cx="277526" cy="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1">
                  <a:schemeClr val="accent3"/>
                </a:lnRef>
                <a:fillRef idx="0">
                  <a:schemeClr val="accent3"/>
                </a:fillRef>
                <a:effectRef idx="0">
                  <a:schemeClr val="accent3"/>
                </a:effectRef>
                <a:fontRef idx="minor">
                  <a:schemeClr val="tx1"/>
                </a:fontRef>
              </p:style>
            </p:cxnSp>
            <p:sp>
              <p:nvSpPr>
                <p:cNvPr id="48" name="TextBox 47"/>
                <p:cNvSpPr txBox="1"/>
                <p:nvPr/>
              </p:nvSpPr>
              <p:spPr>
                <a:xfrm>
                  <a:off x="8168279" y="3697960"/>
                  <a:ext cx="635282" cy="40471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>
                      <a:solidFill>
                        <a:srgbClr val="FF0000"/>
                      </a:solidFill>
                    </a:rPr>
                    <a:t>O</a:t>
                  </a:r>
                  <a:r>
                    <a:rPr lang="en-GB" sz="1400" baseline="-25000" dirty="0" smtClean="0">
                      <a:solidFill>
                        <a:srgbClr val="FF0000"/>
                      </a:solidFill>
                    </a:rPr>
                    <a:t>2</a:t>
                  </a:r>
                  <a:endParaRPr lang="en-GB" sz="1400" baseline="-25000" dirty="0">
                    <a:solidFill>
                      <a:srgbClr val="FF0000"/>
                    </a:solidFill>
                  </a:endParaRPr>
                </a:p>
              </p:txBody>
            </p:sp>
          </p:grpSp>
          <p:cxnSp>
            <p:nvCxnSpPr>
              <p:cNvPr id="41" name="Straight Arrow Connector 40"/>
              <p:cNvCxnSpPr/>
              <p:nvPr/>
            </p:nvCxnSpPr>
            <p:spPr>
              <a:xfrm>
                <a:off x="7860783" y="4223525"/>
                <a:ext cx="277526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3"/>
              </a:lnRef>
              <a:fillRef idx="0">
                <a:schemeClr val="accent3"/>
              </a:fillRef>
              <a:effectRef idx="0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42" name="TextBox 41"/>
              <p:cNvSpPr txBox="1"/>
              <p:nvPr/>
            </p:nvSpPr>
            <p:spPr>
              <a:xfrm>
                <a:off x="6986571" y="3593146"/>
                <a:ext cx="648287" cy="404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rgbClr val="FF0000"/>
                    </a:solidFill>
                  </a:rPr>
                  <a:t>4e</a:t>
                </a:r>
                <a:r>
                  <a:rPr lang="en-GB" sz="1400" baseline="30000" dirty="0" smtClean="0">
                    <a:solidFill>
                      <a:srgbClr val="FF0000"/>
                    </a:solidFill>
                  </a:rPr>
                  <a:t>-</a:t>
                </a:r>
                <a:endParaRPr lang="en-GB" sz="1400" baseline="30000" dirty="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56" name="Group 55"/>
          <p:cNvGrpSpPr/>
          <p:nvPr/>
        </p:nvGrpSpPr>
        <p:grpSpPr>
          <a:xfrm>
            <a:off x="1497311" y="1916832"/>
            <a:ext cx="2379727" cy="1961475"/>
            <a:chOff x="2567199" y="2434987"/>
            <a:chExt cx="2379727" cy="1961475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723" r="50000" b="7654"/>
            <a:stretch/>
          </p:blipFill>
          <p:spPr>
            <a:xfrm>
              <a:off x="2567199" y="2434987"/>
              <a:ext cx="2379727" cy="1961475"/>
            </a:xfrm>
            <a:prstGeom prst="rect">
              <a:avLst/>
            </a:prstGeom>
          </p:spPr>
        </p:pic>
        <p:grpSp>
          <p:nvGrpSpPr>
            <p:cNvPr id="55" name="Group 54"/>
            <p:cNvGrpSpPr/>
            <p:nvPr/>
          </p:nvGrpSpPr>
          <p:grpSpPr>
            <a:xfrm>
              <a:off x="3707904" y="3828737"/>
              <a:ext cx="936104" cy="427842"/>
              <a:chOff x="3707904" y="3828737"/>
              <a:chExt cx="936104" cy="427842"/>
            </a:xfrm>
          </p:grpSpPr>
          <p:cxnSp>
            <p:nvCxnSpPr>
              <p:cNvPr id="52" name="Straight Connector 51"/>
              <p:cNvCxnSpPr/>
              <p:nvPr/>
            </p:nvCxnSpPr>
            <p:spPr>
              <a:xfrm>
                <a:off x="3707904" y="4256579"/>
                <a:ext cx="93610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TextBox 53"/>
              <p:cNvSpPr txBox="1"/>
              <p:nvPr/>
            </p:nvSpPr>
            <p:spPr>
              <a:xfrm>
                <a:off x="3744403" y="3828737"/>
                <a:ext cx="8996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100 µm</a:t>
                </a:r>
                <a:endParaRPr lang="en-GB" dirty="0"/>
              </a:p>
            </p:txBody>
          </p:sp>
        </p:grpSp>
      </p:grpSp>
      <p:sp>
        <p:nvSpPr>
          <p:cNvPr id="57" name="TextBox 56"/>
          <p:cNvSpPr txBox="1"/>
          <p:nvPr/>
        </p:nvSpPr>
        <p:spPr>
          <a:xfrm>
            <a:off x="-62072" y="3126962"/>
            <a:ext cx="16097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BaZr</a:t>
            </a:r>
            <a:r>
              <a:rPr lang="en-GB" sz="1400" baseline="-25000" dirty="0" smtClean="0"/>
              <a:t>0.7</a:t>
            </a:r>
            <a:r>
              <a:rPr lang="en-GB" sz="1400" dirty="0" smtClean="0"/>
              <a:t>Ce</a:t>
            </a:r>
            <a:r>
              <a:rPr lang="en-GB" sz="1400" baseline="-25000" dirty="0" smtClean="0"/>
              <a:t>0.2</a:t>
            </a:r>
            <a:r>
              <a:rPr lang="en-GB" sz="1400" dirty="0" smtClean="0"/>
              <a:t>Y</a:t>
            </a:r>
            <a:r>
              <a:rPr lang="en-GB" sz="1400" baseline="-25000" dirty="0" smtClean="0"/>
              <a:t>0.1</a:t>
            </a:r>
            <a:r>
              <a:rPr lang="en-GB" sz="1400" dirty="0" smtClean="0"/>
              <a:t>O</a:t>
            </a:r>
            <a:r>
              <a:rPr lang="en-GB" sz="1400" baseline="-25000" dirty="0" smtClean="0"/>
              <a:t>3-d</a:t>
            </a:r>
            <a:endParaRPr lang="en-GB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755576" y="2336470"/>
            <a:ext cx="6335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BGLC</a:t>
            </a:r>
            <a:endParaRPr lang="en-GB" sz="1400" dirty="0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68"/>
          <a:stretch/>
        </p:blipFill>
        <p:spPr>
          <a:xfrm>
            <a:off x="714487" y="4569526"/>
            <a:ext cx="3212299" cy="19540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34572" y="6503596"/>
            <a:ext cx="3597668" cy="30777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* R. Strandbakke et al., Solid State Ionics (2015)</a:t>
            </a:r>
            <a:endParaRPr lang="en-GB" sz="1400" dirty="0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59" y="4005064"/>
            <a:ext cx="3359293" cy="23545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63563" y="4432491"/>
            <a:ext cx="651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400°C</a:t>
            </a:r>
            <a:endParaRPr lang="en-GB" sz="1400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7735803" y="2492896"/>
            <a:ext cx="0" cy="50091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357254" y="3023112"/>
            <a:ext cx="93610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l-G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nb-NO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nb-NO" sz="1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72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57" grpId="0"/>
      <p:bldP spid="58" grpId="0"/>
      <p:bldP spid="4" grpId="0"/>
      <p:bldP spid="15" grpId="0" animBg="1"/>
      <p:bldP spid="1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Carefully modelled data reveal a lower active surface area for H</a:t>
            </a:r>
            <a:r>
              <a:rPr lang="en-GB" baseline="30000" dirty="0" smtClean="0"/>
              <a:t>+</a:t>
            </a:r>
            <a:r>
              <a:rPr lang="en-GB" dirty="0" smtClean="0"/>
              <a:t> than for O</a:t>
            </a:r>
            <a:r>
              <a:rPr lang="en-GB" baseline="30000" dirty="0" smtClean="0"/>
              <a:t>2-</a:t>
            </a:r>
            <a:endParaRPr lang="en-GB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358" y="4005064"/>
            <a:ext cx="3622367" cy="23786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5"/>
          <a:stretch/>
        </p:blipFill>
        <p:spPr>
          <a:xfrm>
            <a:off x="4180735" y="2202510"/>
            <a:ext cx="4639737" cy="2954681"/>
          </a:xfrm>
          <a:prstGeom prst="rect">
            <a:avLst/>
          </a:prstGeom>
        </p:spPr>
      </p:pic>
      <p:pic>
        <p:nvPicPr>
          <p:cNvPr id="18" name="Picture 1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4" b="3003"/>
          <a:stretch/>
        </p:blipFill>
        <p:spPr>
          <a:xfrm>
            <a:off x="4180735" y="1605990"/>
            <a:ext cx="4547970" cy="358842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367760" y="5194411"/>
            <a:ext cx="4025475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b-NO" sz="1600" dirty="0" err="1" smtClean="0"/>
              <a:t>Improved</a:t>
            </a:r>
            <a:r>
              <a:rPr lang="nb-NO" sz="1600" dirty="0" smtClean="0"/>
              <a:t> </a:t>
            </a:r>
            <a:r>
              <a:rPr lang="nb-NO" sz="1600" dirty="0" err="1" smtClean="0"/>
              <a:t>microstructure</a:t>
            </a:r>
            <a:r>
              <a:rPr lang="nb-NO" sz="1600" dirty="0" smtClean="0"/>
              <a:t> for proton </a:t>
            </a:r>
            <a:r>
              <a:rPr lang="nb-NO" sz="1600" dirty="0" err="1" smtClean="0"/>
              <a:t>reaction</a:t>
            </a:r>
            <a:r>
              <a:rPr lang="nb-NO" sz="1600" dirty="0" smtClean="0"/>
              <a:t> </a:t>
            </a:r>
            <a:r>
              <a:rPr lang="nb-NO" sz="1600" dirty="0" err="1" smtClean="0"/>
              <a:t>needed</a:t>
            </a:r>
            <a:r>
              <a:rPr lang="nb-NO" sz="1600" dirty="0" smtClean="0"/>
              <a:t> to </a:t>
            </a:r>
            <a:r>
              <a:rPr lang="nb-NO" sz="1600" dirty="0" err="1" smtClean="0"/>
              <a:t>further</a:t>
            </a:r>
            <a:r>
              <a:rPr lang="nb-NO" sz="1600" dirty="0" smtClean="0"/>
              <a:t> </a:t>
            </a:r>
            <a:r>
              <a:rPr lang="nb-NO" sz="1600" dirty="0" err="1" smtClean="0"/>
              <a:t>improve</a:t>
            </a:r>
            <a:r>
              <a:rPr lang="nb-NO" sz="1600" dirty="0" smtClean="0"/>
              <a:t> </a:t>
            </a:r>
            <a:r>
              <a:rPr lang="nb-NO" sz="1600" dirty="0" err="1" smtClean="0"/>
              <a:t>the</a:t>
            </a:r>
            <a:r>
              <a:rPr lang="nb-NO" sz="1600" dirty="0" smtClean="0"/>
              <a:t> </a:t>
            </a:r>
            <a:r>
              <a:rPr lang="nb-NO" sz="1600" dirty="0" err="1" smtClean="0"/>
              <a:t>electrode</a:t>
            </a:r>
            <a:r>
              <a:rPr lang="nb-NO" sz="1600" dirty="0" smtClean="0"/>
              <a:t> </a:t>
            </a:r>
            <a:r>
              <a:rPr lang="nb-NO" sz="1600" dirty="0" err="1" smtClean="0"/>
              <a:t>performance</a:t>
            </a:r>
            <a:endParaRPr lang="en-US" sz="1600" baseline="-25000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778498" y="2579599"/>
            <a:ext cx="3204000" cy="979128"/>
          </a:xfrm>
          <a:prstGeom prst="line">
            <a:avLst/>
          </a:prstGeom>
          <a:ln w="28575">
            <a:solidFill>
              <a:srgbClr val="0000F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444208" y="2420888"/>
            <a:ext cx="1027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0000FF"/>
                </a:solidFill>
              </a:rPr>
              <a:t>5</a:t>
            </a:r>
            <a:r>
              <a:rPr lang="en-GB" sz="1600" dirty="0" smtClean="0">
                <a:solidFill>
                  <a:srgbClr val="0000FF"/>
                </a:solidFill>
              </a:rPr>
              <a:t>0 kJmol</a:t>
            </a:r>
            <a:r>
              <a:rPr lang="en-GB" sz="1600" baseline="30000" dirty="0" smtClean="0">
                <a:solidFill>
                  <a:srgbClr val="0000FF"/>
                </a:solidFill>
              </a:rPr>
              <a:t>-1</a:t>
            </a:r>
            <a:endParaRPr lang="en-GB" sz="16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97521" y="6317477"/>
            <a:ext cx="3957708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sz="1400" dirty="0" smtClean="0"/>
              <a:t>R. Strandbakke et al., Solid State Ionics (2015</a:t>
            </a:r>
            <a:r>
              <a:rPr lang="en-GB" sz="1400" dirty="0" smtClean="0"/>
              <a:t>)</a:t>
            </a:r>
            <a:endParaRPr lang="en-GB" sz="1400" dirty="0"/>
          </a:p>
          <a:p>
            <a:r>
              <a:rPr lang="en-GB" sz="1400" dirty="0" smtClean="0"/>
              <a:t>Session K5.01; 1.30 pm</a:t>
            </a:r>
            <a:endParaRPr lang="en-GB" sz="1400" dirty="0" smtClean="0"/>
          </a:p>
        </p:txBody>
      </p:sp>
      <p:sp>
        <p:nvSpPr>
          <p:cNvPr id="4" name="Oval 3"/>
          <p:cNvSpPr/>
          <p:nvPr/>
        </p:nvSpPr>
        <p:spPr>
          <a:xfrm>
            <a:off x="4644008" y="3394174"/>
            <a:ext cx="361406" cy="322858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19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71177E-6 L -0.2302 -1.71177E-6 C -0.3335 -1.71177E-6 -0.46024 -0.0421 -0.46024 -0.0761 L -0.46024 -0.15198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21" y="-76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-0.00532 L 0.00625 0.0897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Infiltrated backbones may increase active surface area for PCEC O</a:t>
            </a:r>
            <a:r>
              <a:rPr lang="en-GB" baseline="-25000" dirty="0" smtClean="0"/>
              <a:t>2</a:t>
            </a:r>
            <a:r>
              <a:rPr lang="en-GB" dirty="0" smtClean="0"/>
              <a:t> electrodes</a:t>
            </a:r>
            <a:endParaRPr lang="en-GB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319" y="1600200"/>
            <a:ext cx="5349361" cy="45259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39952" y="6597352"/>
            <a:ext cx="206017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Ding et al., </a:t>
            </a:r>
            <a:r>
              <a:rPr lang="en-GB" sz="1000" i="1" dirty="0" smtClean="0"/>
              <a:t>Energy. Environ. Sci., </a:t>
            </a:r>
            <a:r>
              <a:rPr lang="en-GB" sz="1000" dirty="0" smtClean="0"/>
              <a:t>2014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64302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47192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Three types of BZCY backbone microstructures were investigated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868" y="3764254"/>
            <a:ext cx="2540997" cy="234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228" y="3764254"/>
            <a:ext cx="2540996" cy="2340000"/>
          </a:xfrm>
          <a:prstGeom prst="rect">
            <a:avLst/>
          </a:prstGeom>
        </p:spPr>
      </p:pic>
      <p:pic>
        <p:nvPicPr>
          <p:cNvPr id="5" name="Picture 2" descr="D:\Electra\infiltration\SEM\SEM fra Einar\bb3a_d\3a\pre infilt\bb3a pre infilt_Mix_010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439" y="3764254"/>
            <a:ext cx="2589505" cy="23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Content Placeholder 1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468550052"/>
              </p:ext>
            </p:extLst>
          </p:nvPr>
        </p:nvGraphicFramePr>
        <p:xfrm>
          <a:off x="323528" y="1052737"/>
          <a:ext cx="8820473" cy="2611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7672"/>
                <a:gridCol w="2554267"/>
                <a:gridCol w="2554267"/>
                <a:gridCol w="2554267"/>
              </a:tblGrid>
              <a:tr h="513693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Sample</a:t>
                      </a:r>
                      <a:r>
                        <a:rPr lang="en-GB" sz="1400" baseline="0" dirty="0" smtClean="0"/>
                        <a:t> name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BB1</a:t>
                      </a:r>
                      <a:r>
                        <a:rPr lang="en-GB" baseline="0" dirty="0" smtClean="0"/>
                        <a:t> a-d</a:t>
                      </a:r>
                      <a:endParaRPr lang="en-GB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BB2</a:t>
                      </a:r>
                      <a:endParaRPr lang="en-GB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BB3</a:t>
                      </a:r>
                      <a:endParaRPr lang="en-GB" dirty="0"/>
                    </a:p>
                  </a:txBody>
                  <a:tcPr anchor="b"/>
                </a:tc>
              </a:tr>
              <a:tr h="634562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Powder</a:t>
                      </a:r>
                      <a:r>
                        <a:rPr lang="en-GB" sz="1400" baseline="0" dirty="0" smtClean="0"/>
                        <a:t> batch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BZCY72, </a:t>
                      </a:r>
                      <a:r>
                        <a:rPr lang="en-GB" dirty="0" err="1" smtClean="0"/>
                        <a:t>Cerpotech</a:t>
                      </a:r>
                      <a:endParaRPr lang="en-GB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BZCY27, </a:t>
                      </a:r>
                      <a:r>
                        <a:rPr lang="en-GB" dirty="0" err="1" smtClean="0"/>
                        <a:t>Cerpotech</a:t>
                      </a:r>
                      <a:r>
                        <a:rPr lang="en-GB" dirty="0" smtClean="0"/>
                        <a:t> + 1wt%</a:t>
                      </a:r>
                      <a:r>
                        <a:rPr lang="en-GB" baseline="0" dirty="0" smtClean="0"/>
                        <a:t> </a:t>
                      </a:r>
                      <a:r>
                        <a:rPr lang="en-GB" baseline="0" dirty="0" err="1" smtClean="0"/>
                        <a:t>ZnO</a:t>
                      </a:r>
                      <a:endParaRPr lang="en-GB" dirty="0" smtClean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BZCY27, </a:t>
                      </a:r>
                      <a:r>
                        <a:rPr lang="en-GB" dirty="0" err="1" smtClean="0"/>
                        <a:t>Cerpotech</a:t>
                      </a:r>
                      <a:endParaRPr lang="en-GB" dirty="0" smtClean="0"/>
                    </a:p>
                  </a:txBody>
                  <a:tcPr anchor="b"/>
                </a:tc>
              </a:tr>
              <a:tr h="416648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Pore Former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Charcoal</a:t>
                      </a:r>
                      <a:endParaRPr lang="en-GB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Graphite</a:t>
                      </a:r>
                      <a:endParaRPr lang="en-GB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Charcoal</a:t>
                      </a:r>
                      <a:endParaRPr lang="en-GB" dirty="0"/>
                    </a:p>
                  </a:txBody>
                  <a:tcPr anchor="b"/>
                </a:tc>
              </a:tr>
              <a:tr h="513693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Sintering parameters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1500°C, 5h</a:t>
                      </a:r>
                      <a:endParaRPr lang="en-GB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1400°C, 8h 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1500°C, 5h</a:t>
                      </a:r>
                      <a:endParaRPr lang="en-GB" dirty="0"/>
                    </a:p>
                  </a:txBody>
                  <a:tcPr anchor="b"/>
                </a:tc>
              </a:tr>
              <a:tr h="513693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Deposition method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Spray</a:t>
                      </a:r>
                      <a:r>
                        <a:rPr lang="en-GB" baseline="0" dirty="0" smtClean="0"/>
                        <a:t> coating</a:t>
                      </a:r>
                      <a:endParaRPr lang="en-GB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Brush painting</a:t>
                      </a:r>
                      <a:endParaRPr lang="en-GB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Spray</a:t>
                      </a:r>
                      <a:r>
                        <a:rPr lang="en-GB" baseline="0" dirty="0" smtClean="0"/>
                        <a:t> Coating</a:t>
                      </a:r>
                      <a:endParaRPr lang="en-GB" dirty="0"/>
                    </a:p>
                  </a:txBody>
                  <a:tcPr anchor="b"/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2316175" y="6021288"/>
            <a:ext cx="914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 smtClean="0"/>
              <a:t>BB1</a:t>
            </a:r>
            <a:r>
              <a:rPr lang="en-GB" baseline="0" dirty="0" smtClean="0"/>
              <a:t> a-d</a:t>
            </a:r>
            <a:endParaRPr lang="en-GB" dirty="0"/>
          </a:p>
        </p:txBody>
      </p:sp>
      <p:sp>
        <p:nvSpPr>
          <p:cNvPr id="16" name="Rectangle 15"/>
          <p:cNvSpPr/>
          <p:nvPr/>
        </p:nvSpPr>
        <p:spPr>
          <a:xfrm>
            <a:off x="5037842" y="6021288"/>
            <a:ext cx="559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BB2</a:t>
            </a:r>
            <a:endParaRPr lang="en-GB" dirty="0"/>
          </a:p>
        </p:txBody>
      </p:sp>
      <p:sp>
        <p:nvSpPr>
          <p:cNvPr id="17" name="Rectangle 16"/>
          <p:cNvSpPr/>
          <p:nvPr/>
        </p:nvSpPr>
        <p:spPr>
          <a:xfrm>
            <a:off x="7564482" y="6021288"/>
            <a:ext cx="559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BB3</a:t>
            </a:r>
            <a:endParaRPr lang="en-GB" dirty="0"/>
          </a:p>
        </p:txBody>
      </p:sp>
      <p:sp>
        <p:nvSpPr>
          <p:cNvPr id="9" name="Rounded Rectangle 8"/>
          <p:cNvSpPr/>
          <p:nvPr/>
        </p:nvSpPr>
        <p:spPr>
          <a:xfrm>
            <a:off x="2664483" y="5445224"/>
            <a:ext cx="1296144" cy="457200"/>
          </a:xfrm>
          <a:prstGeom prst="roundRect">
            <a:avLst/>
          </a:prstGeom>
          <a:solidFill>
            <a:schemeClr val="bg1">
              <a:lumMod val="8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ysClr val="windowText" lastClr="000000"/>
                </a:solidFill>
              </a:rPr>
              <a:t>50 µm</a:t>
            </a:r>
            <a:endParaRPr lang="en-GB" dirty="0">
              <a:solidFill>
                <a:sysClr val="windowText" lastClr="00000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773191" y="5805264"/>
            <a:ext cx="107872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5148064" y="5445224"/>
            <a:ext cx="1296144" cy="457200"/>
          </a:xfrm>
          <a:prstGeom prst="roundRect">
            <a:avLst/>
          </a:prstGeom>
          <a:solidFill>
            <a:schemeClr val="bg1">
              <a:lumMod val="8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ysClr val="windowText" lastClr="000000"/>
                </a:solidFill>
              </a:rPr>
              <a:t>50 µm</a:t>
            </a:r>
            <a:endParaRPr lang="en-GB" dirty="0">
              <a:solidFill>
                <a:sysClr val="windowText" lastClr="000000"/>
              </a:solidFill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5256772" y="5805264"/>
            <a:ext cx="107872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7740352" y="5435678"/>
            <a:ext cx="1296144" cy="457200"/>
          </a:xfrm>
          <a:prstGeom prst="roundRect">
            <a:avLst/>
          </a:prstGeom>
          <a:solidFill>
            <a:schemeClr val="bg1">
              <a:lumMod val="85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ysClr val="windowText" lastClr="000000"/>
                </a:solidFill>
              </a:rPr>
              <a:t>50 µm</a:t>
            </a:r>
            <a:endParaRPr lang="en-GB" dirty="0">
              <a:solidFill>
                <a:sysClr val="windowText" lastClr="00000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7849060" y="5795718"/>
            <a:ext cx="107872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47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97686" y="1125064"/>
            <a:ext cx="5038409" cy="4937760"/>
          </a:xfrm>
        </p:spPr>
        <p:txBody>
          <a:bodyPr>
            <a:normAutofit/>
          </a:bodyPr>
          <a:lstStyle/>
          <a:p>
            <a:r>
              <a:rPr lang="en-US" sz="1800" dirty="0"/>
              <a:t>Cation nitrate solution:  </a:t>
            </a:r>
            <a:r>
              <a:rPr lang="en-US" sz="1800" dirty="0" err="1"/>
              <a:t>Gd</a:t>
            </a:r>
            <a:r>
              <a:rPr lang="en-US" sz="1800" dirty="0"/>
              <a:t>(NO</a:t>
            </a:r>
            <a:r>
              <a:rPr lang="en-US" sz="1800" baseline="-25000" dirty="0"/>
              <a:t>3</a:t>
            </a:r>
            <a:r>
              <a:rPr lang="en-US" sz="1800" dirty="0"/>
              <a:t>)</a:t>
            </a:r>
            <a:r>
              <a:rPr lang="en-US" sz="1800" baseline="-25000" dirty="0"/>
              <a:t>3</a:t>
            </a:r>
            <a:r>
              <a:rPr lang="en-US" sz="1800" dirty="0"/>
              <a:t>, La(NO</a:t>
            </a:r>
            <a:r>
              <a:rPr lang="en-US" sz="1800" baseline="-25000" dirty="0"/>
              <a:t>3</a:t>
            </a:r>
            <a:r>
              <a:rPr lang="en-US" sz="1800" dirty="0"/>
              <a:t>)</a:t>
            </a:r>
            <a:r>
              <a:rPr lang="en-US" sz="1800" baseline="-25000" dirty="0"/>
              <a:t>3</a:t>
            </a:r>
            <a:r>
              <a:rPr lang="en-US" sz="1800" dirty="0"/>
              <a:t>, Co(NO</a:t>
            </a:r>
            <a:r>
              <a:rPr lang="en-US" sz="1800" baseline="-25000" dirty="0"/>
              <a:t>3</a:t>
            </a:r>
            <a:r>
              <a:rPr lang="en-US" sz="1800" dirty="0"/>
              <a:t>)</a:t>
            </a:r>
            <a:r>
              <a:rPr lang="en-US" sz="1800" baseline="-25000" dirty="0"/>
              <a:t>3</a:t>
            </a:r>
            <a:r>
              <a:rPr lang="en-US" sz="1800" dirty="0"/>
              <a:t> and </a:t>
            </a:r>
            <a:r>
              <a:rPr lang="en-US" sz="1800" dirty="0" smtClean="0"/>
              <a:t>BaCO</a:t>
            </a:r>
            <a:r>
              <a:rPr lang="en-US" sz="1800" baseline="-25000" dirty="0" smtClean="0"/>
              <a:t>3</a:t>
            </a:r>
            <a:endParaRPr lang="en-US" sz="1800" dirty="0"/>
          </a:p>
          <a:p>
            <a:pPr lvl="1"/>
            <a:r>
              <a:rPr lang="en-US" sz="1500" dirty="0" smtClean="0"/>
              <a:t>Selective </a:t>
            </a:r>
            <a:r>
              <a:rPr lang="en-US" sz="1500" dirty="0" err="1"/>
              <a:t>complexing</a:t>
            </a:r>
            <a:r>
              <a:rPr lang="en-US" sz="1500" dirty="0"/>
              <a:t> agents: </a:t>
            </a:r>
          </a:p>
          <a:p>
            <a:pPr lvl="2"/>
            <a:r>
              <a:rPr lang="en-US" sz="1300" dirty="0"/>
              <a:t>Ammonium EDTA (large </a:t>
            </a:r>
            <a:r>
              <a:rPr lang="en-US" sz="1300" dirty="0" err="1"/>
              <a:t>cations</a:t>
            </a:r>
            <a:r>
              <a:rPr lang="en-US" sz="1300" dirty="0"/>
              <a:t>), </a:t>
            </a:r>
            <a:br>
              <a:rPr lang="en-US" sz="1300" dirty="0"/>
            </a:br>
            <a:r>
              <a:rPr lang="en-US" sz="1300" dirty="0" smtClean="0"/>
              <a:t>1:1 </a:t>
            </a:r>
            <a:r>
              <a:rPr lang="en-US" sz="1300" dirty="0"/>
              <a:t>molar ratio</a:t>
            </a:r>
          </a:p>
          <a:p>
            <a:pPr lvl="2"/>
            <a:r>
              <a:rPr lang="en-US" sz="1300" dirty="0" err="1"/>
              <a:t>Triethanolamine</a:t>
            </a:r>
            <a:r>
              <a:rPr lang="en-US" sz="1300" dirty="0"/>
              <a:t> (TEA) (for small Co), </a:t>
            </a: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sz="1300" dirty="0" smtClean="0"/>
              <a:t>2:1 </a:t>
            </a:r>
            <a:r>
              <a:rPr lang="en-US" sz="1300" dirty="0"/>
              <a:t>molar ratio</a:t>
            </a:r>
          </a:p>
          <a:p>
            <a:pPr lvl="1"/>
            <a:r>
              <a:rPr lang="nb-NO" sz="1500" dirty="0" err="1"/>
              <a:t>Wetting</a:t>
            </a:r>
            <a:r>
              <a:rPr lang="nb-NO" sz="1500" dirty="0"/>
              <a:t> agent: Triton </a:t>
            </a:r>
            <a:r>
              <a:rPr lang="nb-NO" sz="1500" dirty="0" err="1" smtClean="0"/>
              <a:t>X</a:t>
            </a:r>
            <a:endParaRPr lang="nb-NO" sz="1500" dirty="0" smtClean="0"/>
          </a:p>
          <a:p>
            <a:pPr lvl="1"/>
            <a:r>
              <a:rPr lang="nb-NO" sz="1500" dirty="0" err="1" smtClean="0"/>
              <a:t>Concentration</a:t>
            </a:r>
            <a:r>
              <a:rPr lang="nb-NO" sz="1500" dirty="0" smtClean="0"/>
              <a:t>:  0.5M</a:t>
            </a:r>
          </a:p>
          <a:p>
            <a:pPr lvl="1"/>
            <a:r>
              <a:rPr lang="nb-NO" sz="1500" dirty="0" err="1" smtClean="0"/>
              <a:t>Loading</a:t>
            </a:r>
            <a:r>
              <a:rPr lang="nb-NO" sz="1500" dirty="0" smtClean="0"/>
              <a:t>: 1 </a:t>
            </a:r>
            <a:r>
              <a:rPr lang="nb-NO" sz="1500" dirty="0" err="1" smtClean="0"/>
              <a:t>mL</a:t>
            </a:r>
            <a:r>
              <a:rPr lang="nb-NO" sz="1500" dirty="0" smtClean="0"/>
              <a:t>/cm</a:t>
            </a:r>
            <a:r>
              <a:rPr lang="nb-NO" sz="1500" baseline="30000" dirty="0" smtClean="0"/>
              <a:t>2</a:t>
            </a:r>
            <a:r>
              <a:rPr lang="nb-NO" sz="1500" dirty="0" smtClean="0"/>
              <a:t> </a:t>
            </a:r>
          </a:p>
          <a:p>
            <a:r>
              <a:rPr lang="nb-NO" sz="1800" dirty="0" err="1" smtClean="0"/>
              <a:t>Calcination</a:t>
            </a:r>
            <a:r>
              <a:rPr lang="nb-NO" sz="1800" dirty="0" smtClean="0"/>
              <a:t> at 800°C for 5h</a:t>
            </a:r>
            <a:endParaRPr lang="nb-NO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Infiltrated BGLC yields well-dispersed nanostructure after calcination at </a:t>
            </a:r>
            <a:r>
              <a:rPr lang="en-GB" dirty="0"/>
              <a:t>800°C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221088"/>
            <a:ext cx="7694712" cy="256490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436096" y="1268759"/>
            <a:ext cx="3374232" cy="2880321"/>
            <a:chOff x="5436096" y="1268759"/>
            <a:chExt cx="3096343" cy="264763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46"/>
            <a:stretch/>
          </p:blipFill>
          <p:spPr>
            <a:xfrm>
              <a:off x="5436096" y="1268759"/>
              <a:ext cx="3096343" cy="2647633"/>
            </a:xfrm>
            <a:prstGeom prst="rect">
              <a:avLst/>
            </a:prstGeom>
          </p:spPr>
        </p:pic>
        <p:cxnSp>
          <p:nvCxnSpPr>
            <p:cNvPr id="5" name="Straight Connector 4"/>
            <p:cNvCxnSpPr/>
            <p:nvPr/>
          </p:nvCxnSpPr>
          <p:spPr>
            <a:xfrm>
              <a:off x="5508248" y="3789040"/>
              <a:ext cx="1296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5754723" y="3450486"/>
              <a:ext cx="6174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>
                  <a:solidFill>
                    <a:schemeClr val="bg1"/>
                  </a:solidFill>
                </a:rPr>
                <a:t>5 µm</a:t>
              </a:r>
              <a:endParaRPr lang="en-GB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965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Polarization resistances of infiltrated and single phase electrodes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412776"/>
            <a:ext cx="6099783" cy="4269310"/>
          </a:xfrm>
        </p:spPr>
      </p:pic>
      <p:sp>
        <p:nvSpPr>
          <p:cNvPr id="8" name="TextBox 7"/>
          <p:cNvSpPr txBox="1"/>
          <p:nvPr/>
        </p:nvSpPr>
        <p:spPr>
          <a:xfrm>
            <a:off x="195378" y="1412776"/>
            <a:ext cx="3672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Slight variations between the different backbone microstructures</a:t>
            </a:r>
            <a:endParaRPr lang="en-GB" sz="1600" dirty="0"/>
          </a:p>
          <a:p>
            <a:endParaRPr lang="en-GB" sz="1600" dirty="0" smtClean="0"/>
          </a:p>
          <a:p>
            <a:endParaRPr lang="en-GB" sz="1600" dirty="0"/>
          </a:p>
          <a:p>
            <a:endParaRPr lang="en-GB" sz="1600" dirty="0"/>
          </a:p>
        </p:txBody>
      </p:sp>
      <p:grpSp>
        <p:nvGrpSpPr>
          <p:cNvPr id="7" name="Group 6"/>
          <p:cNvGrpSpPr/>
          <p:nvPr/>
        </p:nvGrpSpPr>
        <p:grpSpPr>
          <a:xfrm>
            <a:off x="107504" y="3424686"/>
            <a:ext cx="3416061" cy="2907103"/>
            <a:chOff x="107504" y="3424686"/>
            <a:chExt cx="3416061" cy="290710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8" t="7685" r="11709" b="2589"/>
            <a:stretch/>
          </p:blipFill>
          <p:spPr>
            <a:xfrm>
              <a:off x="107504" y="3424686"/>
              <a:ext cx="3416061" cy="290710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475656" y="3789040"/>
              <a:ext cx="108074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 smtClean="0"/>
                <a:t>500°C, </a:t>
              </a:r>
              <a:r>
                <a:rPr lang="en-GB" sz="1100" i="1" dirty="0" smtClean="0"/>
                <a:t>p</a:t>
              </a:r>
              <a:r>
                <a:rPr lang="en-GB" sz="1100" dirty="0" smtClean="0"/>
                <a:t>O</a:t>
              </a:r>
              <a:r>
                <a:rPr lang="en-GB" sz="1100" baseline="-25000" dirty="0" smtClean="0"/>
                <a:t>2</a:t>
              </a:r>
              <a:r>
                <a:rPr lang="en-GB" sz="1100" dirty="0" smtClean="0"/>
                <a:t> = 1</a:t>
              </a:r>
              <a:endParaRPr lang="en-GB" sz="1100" dirty="0"/>
            </a:p>
          </p:txBody>
        </p:sp>
      </p:grpSp>
      <p:pic>
        <p:nvPicPr>
          <p:cNvPr id="9" name="Picture 2" descr="D:\Electra\infiltration\SEM\SEM fra Einar\bb3a_d\3a\pre infilt\bb3a pre infilt_Mix_010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162472"/>
            <a:ext cx="995964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962776"/>
            <a:ext cx="977307" cy="90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985" y="4077072"/>
            <a:ext cx="977307" cy="90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84639" y="2636912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BB1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92907" y="2366883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9900CC"/>
                </a:solidFill>
              </a:rPr>
              <a:t>BB2</a:t>
            </a:r>
            <a:endParaRPr lang="en-GB" dirty="0">
              <a:solidFill>
                <a:srgbClr val="9900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32511" y="3550513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0000FF"/>
                </a:solidFill>
              </a:rPr>
              <a:t>BB3</a:t>
            </a:r>
            <a:endParaRPr lang="en-GB" dirty="0">
              <a:solidFill>
                <a:srgbClr val="0000FF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8028384" y="1556792"/>
            <a:ext cx="272630" cy="99475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574038" y="2636912"/>
            <a:ext cx="1298753" cy="184666"/>
          </a:xfrm>
          <a:prstGeom prst="straightConnector1">
            <a:avLst/>
          </a:prstGeom>
          <a:ln w="19050">
            <a:solidFill>
              <a:srgbClr val="99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7452320" y="3140968"/>
            <a:ext cx="232319" cy="1440160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413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Polarization resistances of infiltrated and single phase electrodes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412776"/>
            <a:ext cx="6099783" cy="4269309"/>
          </a:xfrm>
        </p:spPr>
      </p:pic>
      <p:sp>
        <p:nvSpPr>
          <p:cNvPr id="8" name="TextBox 7"/>
          <p:cNvSpPr txBox="1"/>
          <p:nvPr/>
        </p:nvSpPr>
        <p:spPr>
          <a:xfrm>
            <a:off x="195378" y="1412776"/>
            <a:ext cx="36724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Slight variations between the different backbone microstructures</a:t>
            </a:r>
          </a:p>
          <a:p>
            <a:endParaRPr lang="en-GB" sz="1600" dirty="0" smtClean="0"/>
          </a:p>
          <a:p>
            <a:r>
              <a:rPr lang="en-GB" sz="1600" dirty="0" smtClean="0"/>
              <a:t>No observed improvement on the polarization resistance by </a:t>
            </a:r>
            <a:r>
              <a:rPr lang="en-GB" sz="1600" dirty="0" err="1" smtClean="0"/>
              <a:t>infiltraton</a:t>
            </a:r>
            <a:endParaRPr lang="en-GB" sz="1600" dirty="0"/>
          </a:p>
          <a:p>
            <a:endParaRPr lang="en-GB" sz="1600" dirty="0"/>
          </a:p>
          <a:p>
            <a:endParaRPr lang="en-GB" sz="1600" dirty="0"/>
          </a:p>
        </p:txBody>
      </p:sp>
      <p:grpSp>
        <p:nvGrpSpPr>
          <p:cNvPr id="7" name="Group 6"/>
          <p:cNvGrpSpPr/>
          <p:nvPr/>
        </p:nvGrpSpPr>
        <p:grpSpPr>
          <a:xfrm>
            <a:off x="107504" y="3424686"/>
            <a:ext cx="3416061" cy="2907103"/>
            <a:chOff x="107504" y="3424686"/>
            <a:chExt cx="3416061" cy="290710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18" t="7685" r="11709" b="2589"/>
            <a:stretch/>
          </p:blipFill>
          <p:spPr>
            <a:xfrm>
              <a:off x="107504" y="3424686"/>
              <a:ext cx="3416061" cy="2907103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475656" y="3789040"/>
              <a:ext cx="108074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 smtClean="0"/>
                <a:t>500°C, </a:t>
              </a:r>
              <a:r>
                <a:rPr lang="en-GB" sz="1100" i="1" dirty="0" smtClean="0"/>
                <a:t>p</a:t>
              </a:r>
              <a:r>
                <a:rPr lang="en-GB" sz="1100" dirty="0" smtClean="0"/>
                <a:t>O</a:t>
              </a:r>
              <a:r>
                <a:rPr lang="en-GB" sz="1100" baseline="-25000" dirty="0" smtClean="0"/>
                <a:t>2</a:t>
              </a:r>
              <a:r>
                <a:rPr lang="en-GB" sz="1100" dirty="0" smtClean="0"/>
                <a:t> = 1</a:t>
              </a:r>
              <a:endParaRPr lang="en-GB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8601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237388" y="1219200"/>
            <a:ext cx="4041648" cy="2606939"/>
          </a:xfrm>
        </p:spPr>
        <p:txBody>
          <a:bodyPr>
            <a:normAutofit/>
          </a:bodyPr>
          <a:lstStyle/>
          <a:p>
            <a:r>
              <a:rPr lang="en-GB" sz="2000" dirty="0" smtClean="0"/>
              <a:t>Apparent increase in activation energy for proton reaction</a:t>
            </a:r>
          </a:p>
          <a:p>
            <a:pPr lvl="1"/>
            <a:r>
              <a:rPr lang="en-GB" sz="1800" dirty="0" smtClean="0"/>
              <a:t>50 vs 70 kJmol</a:t>
            </a:r>
            <a:r>
              <a:rPr lang="en-GB" sz="1800" baseline="30000" dirty="0" smtClean="0"/>
              <a:t>-1</a:t>
            </a:r>
            <a:endParaRPr lang="en-GB" sz="1800" dirty="0" smtClean="0"/>
          </a:p>
          <a:p>
            <a:pPr lvl="1"/>
            <a:endParaRPr lang="en-GB" sz="1700" dirty="0"/>
          </a:p>
          <a:p>
            <a:r>
              <a:rPr lang="en-GB" sz="2000" dirty="0"/>
              <a:t>Non-significant change in pre-exponential</a:t>
            </a:r>
            <a:endParaRPr lang="en-GB" sz="1700" dirty="0"/>
          </a:p>
          <a:p>
            <a:pPr lvl="1"/>
            <a:r>
              <a:rPr lang="en-GB" sz="1700" dirty="0" smtClean="0"/>
              <a:t>Why?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No apparent improvement in the active surface area of the infiltrated electrodes</a:t>
            </a:r>
            <a:endParaRPr lang="en-GB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317" y="4077072"/>
            <a:ext cx="3881620" cy="2338622"/>
            <a:chOff x="1428267" y="3114663"/>
            <a:chExt cx="5928161" cy="3571634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76" t="26896" r="26889" b="12754"/>
            <a:stretch/>
          </p:blipFill>
          <p:spPr bwMode="auto">
            <a:xfrm>
              <a:off x="1514198" y="3114663"/>
              <a:ext cx="5842230" cy="32478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 rot="16200000">
              <a:off x="690382" y="4256116"/>
              <a:ext cx="1862226" cy="38645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nb-NO" sz="1400" dirty="0" smtClean="0"/>
                <a:t>log(</a:t>
              </a:r>
              <a:r>
                <a:rPr lang="nb-NO" sz="1400" i="1" dirty="0" err="1" smtClean="0"/>
                <a:t>R</a:t>
              </a:r>
              <a:r>
                <a:rPr lang="nb-NO" sz="1400" i="1" baseline="-25000" dirty="0" err="1" smtClean="0"/>
                <a:t>p,ct,app</a:t>
              </a:r>
              <a:r>
                <a:rPr lang="nb-NO" sz="1400" dirty="0" smtClean="0"/>
                <a:t>(</a:t>
              </a:r>
              <a:r>
                <a:rPr lang="el-GR" sz="1400" dirty="0" smtClean="0"/>
                <a:t>Ω</a:t>
              </a:r>
              <a:r>
                <a:rPr lang="nb-NO" sz="1400" dirty="0" smtClean="0"/>
                <a:t>cm</a:t>
              </a:r>
              <a:r>
                <a:rPr lang="nb-NO" sz="1400" baseline="30000" dirty="0" smtClean="0"/>
                <a:t>2</a:t>
              </a:r>
              <a:r>
                <a:rPr lang="nb-NO" sz="1400" dirty="0" smtClean="0"/>
                <a:t>))</a:t>
              </a:r>
              <a:endParaRPr lang="en-US" sz="1400" dirty="0"/>
            </a:p>
          </p:txBody>
        </p:sp>
        <p:sp>
          <p:nvSpPr>
            <p:cNvPr id="7" name="TextBox 6"/>
            <p:cNvSpPr txBox="1"/>
            <p:nvPr/>
          </p:nvSpPr>
          <p:spPr>
            <a:xfrm rot="1173548">
              <a:off x="2070155" y="6135842"/>
              <a:ext cx="1507977" cy="38645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nb-NO" sz="1400" dirty="0" smtClean="0"/>
                <a:t>log(</a:t>
              </a:r>
              <a:r>
                <a:rPr lang="nb-NO" sz="1400" i="1" dirty="0" smtClean="0"/>
                <a:t>p</a:t>
              </a:r>
              <a:r>
                <a:rPr lang="nb-NO" sz="1400" dirty="0" smtClean="0"/>
                <a:t>O</a:t>
              </a:r>
              <a:r>
                <a:rPr lang="nb-NO" sz="1400" baseline="-25000" dirty="0" smtClean="0"/>
                <a:t>2</a:t>
              </a:r>
              <a:r>
                <a:rPr lang="nb-NO" sz="1400" dirty="0" smtClean="0"/>
                <a:t>(</a:t>
              </a:r>
              <a:r>
                <a:rPr lang="nb-NO" sz="1400" dirty="0" err="1" smtClean="0"/>
                <a:t>atm</a:t>
              </a:r>
              <a:r>
                <a:rPr lang="nb-NO" sz="1400" dirty="0" smtClean="0"/>
                <a:t>))</a:t>
              </a:r>
              <a:endParaRPr lang="en-US" sz="1400" dirty="0"/>
            </a:p>
          </p:txBody>
        </p:sp>
        <p:sp>
          <p:nvSpPr>
            <p:cNvPr id="8" name="TextBox 7"/>
            <p:cNvSpPr txBox="1"/>
            <p:nvPr/>
          </p:nvSpPr>
          <p:spPr>
            <a:xfrm rot="21160834">
              <a:off x="5146082" y="6299842"/>
              <a:ext cx="1296635" cy="38645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nb-NO" sz="1400" dirty="0" smtClean="0"/>
                <a:t>1000/T(K</a:t>
              </a:r>
              <a:r>
                <a:rPr lang="nb-NO" sz="1400" baseline="30000" dirty="0" smtClean="0"/>
                <a:t>-1</a:t>
              </a:r>
              <a:r>
                <a:rPr lang="nb-NO" sz="1400" dirty="0" smtClean="0"/>
                <a:t>)</a:t>
              </a:r>
              <a:endParaRPr lang="en-US" sz="1400" dirty="0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036" y="1286461"/>
            <a:ext cx="4986650" cy="38768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80312" y="2642530"/>
            <a:ext cx="12779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>
                <a:solidFill>
                  <a:srgbClr val="0000FF"/>
                </a:solidFill>
              </a:rPr>
              <a:t>E</a:t>
            </a:r>
            <a:r>
              <a:rPr lang="en-GB" sz="1400" baseline="-25000" dirty="0" smtClean="0">
                <a:solidFill>
                  <a:srgbClr val="0000FF"/>
                </a:solidFill>
              </a:rPr>
              <a:t>a,H</a:t>
            </a:r>
            <a:r>
              <a:rPr lang="en-GB" sz="1400" dirty="0" smtClean="0">
                <a:solidFill>
                  <a:srgbClr val="0000FF"/>
                </a:solidFill>
              </a:rPr>
              <a:t>≈70 kJmol</a:t>
            </a:r>
            <a:r>
              <a:rPr lang="en-GB" sz="1400" baseline="30000" dirty="0" smtClean="0">
                <a:solidFill>
                  <a:srgbClr val="0000FF"/>
                </a:solidFill>
              </a:rPr>
              <a:t>-1</a:t>
            </a:r>
            <a:endParaRPr lang="en-GB" sz="14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33840" y="3955715"/>
            <a:ext cx="92447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(modelled)</a:t>
            </a:r>
            <a:endParaRPr lang="en-GB" sz="1200" dirty="0"/>
          </a:p>
        </p:txBody>
      </p:sp>
      <p:sp>
        <p:nvSpPr>
          <p:cNvPr id="13" name="Oval 12"/>
          <p:cNvSpPr/>
          <p:nvPr/>
        </p:nvSpPr>
        <p:spPr>
          <a:xfrm>
            <a:off x="4932040" y="3610198"/>
            <a:ext cx="361406" cy="322858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1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220072" y="1536501"/>
            <a:ext cx="3455551" cy="4937125"/>
          </a:xfrm>
        </p:spPr>
      </p:pic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>
          <a:xfrm>
            <a:off x="395536" y="1196752"/>
            <a:ext cx="4041648" cy="3168352"/>
          </a:xfrm>
        </p:spPr>
        <p:txBody>
          <a:bodyPr>
            <a:normAutofit fontScale="92500" lnSpcReduction="20000"/>
          </a:bodyPr>
          <a:lstStyle/>
          <a:p>
            <a:r>
              <a:rPr lang="en-GB" sz="1800" dirty="0" smtClean="0"/>
              <a:t>Lower apparent electrolyte conductivity for the infiltrated samples</a:t>
            </a:r>
          </a:p>
          <a:p>
            <a:endParaRPr lang="en-GB" sz="1800" dirty="0"/>
          </a:p>
          <a:p>
            <a:r>
              <a:rPr lang="en-GB" sz="1800" dirty="0" smtClean="0"/>
              <a:t>Insufficient electronic conductivity within the composite electrode may reduced the active surface area to the upper layers</a:t>
            </a:r>
          </a:p>
          <a:p>
            <a:endParaRPr lang="en-GB" sz="1800" dirty="0" smtClean="0"/>
          </a:p>
          <a:p>
            <a:r>
              <a:rPr lang="en-GB" sz="1800" dirty="0" smtClean="0"/>
              <a:t>Possible optimization strategies</a:t>
            </a:r>
          </a:p>
          <a:p>
            <a:pPr lvl="1"/>
            <a:r>
              <a:rPr lang="en-GB" sz="1600" dirty="0" smtClean="0"/>
              <a:t>Increase BGLC loading </a:t>
            </a:r>
          </a:p>
          <a:p>
            <a:pPr lvl="1"/>
            <a:r>
              <a:rPr lang="en-GB" sz="1600" dirty="0" smtClean="0"/>
              <a:t>Integrate current collector</a:t>
            </a:r>
          </a:p>
          <a:p>
            <a:pPr lvl="1"/>
            <a:r>
              <a:rPr lang="en-GB" sz="1600" dirty="0" smtClean="0"/>
              <a:t>Improve microstructure</a:t>
            </a:r>
            <a:endParaRPr lang="en-GB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2700" dirty="0" smtClean="0"/>
              <a:t>Infiltrated electrodes display higher </a:t>
            </a:r>
            <a:r>
              <a:rPr lang="en-GB" sz="2700" dirty="0" err="1" smtClean="0"/>
              <a:t>ohmic</a:t>
            </a:r>
            <a:r>
              <a:rPr lang="en-GB" sz="2700" dirty="0" smtClean="0"/>
              <a:t> resistivity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2700" dirty="0" smtClean="0"/>
              <a:t>- Possible indication of current collection losses</a:t>
            </a:r>
            <a:endParaRPr lang="en-GB" sz="2700" dirty="0"/>
          </a:p>
        </p:txBody>
      </p:sp>
      <p:sp>
        <p:nvSpPr>
          <p:cNvPr id="5" name="TextBox 4"/>
          <p:cNvSpPr txBox="1"/>
          <p:nvPr/>
        </p:nvSpPr>
        <p:spPr>
          <a:xfrm>
            <a:off x="5843560" y="1268760"/>
            <a:ext cx="1999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“</a:t>
            </a:r>
            <a:r>
              <a:rPr lang="en-GB" dirty="0" err="1" smtClean="0"/>
              <a:t>Ohmic</a:t>
            </a:r>
            <a:r>
              <a:rPr lang="en-GB" dirty="0" smtClean="0"/>
              <a:t>” resistivity: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11" r="65974"/>
          <a:stretch/>
        </p:blipFill>
        <p:spPr bwMode="auto">
          <a:xfrm>
            <a:off x="2051720" y="4149080"/>
            <a:ext cx="2159063" cy="213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2123728" y="4581128"/>
            <a:ext cx="2087055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283968" y="5102436"/>
            <a:ext cx="0" cy="7920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298588" y="5224903"/>
            <a:ext cx="881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R</a:t>
            </a:r>
            <a:r>
              <a:rPr lang="en-GB" i="1" baseline="-25000" dirty="0" err="1" smtClean="0"/>
              <a:t>backbone</a:t>
            </a:r>
            <a:endParaRPr lang="en-GB" i="1" dirty="0"/>
          </a:p>
        </p:txBody>
      </p:sp>
      <p:grpSp>
        <p:nvGrpSpPr>
          <p:cNvPr id="20" name="Group 19"/>
          <p:cNvGrpSpPr/>
          <p:nvPr/>
        </p:nvGrpSpPr>
        <p:grpSpPr>
          <a:xfrm>
            <a:off x="1323449" y="3413201"/>
            <a:ext cx="3416061" cy="2907103"/>
            <a:chOff x="1323449" y="3413201"/>
            <a:chExt cx="3416061" cy="2907103"/>
          </a:xfrm>
        </p:grpSpPr>
        <p:grpSp>
          <p:nvGrpSpPr>
            <p:cNvPr id="11" name="Group 10"/>
            <p:cNvGrpSpPr/>
            <p:nvPr/>
          </p:nvGrpSpPr>
          <p:grpSpPr>
            <a:xfrm>
              <a:off x="1323449" y="3413201"/>
              <a:ext cx="3416061" cy="2907103"/>
              <a:chOff x="107504" y="3424686"/>
              <a:chExt cx="3416061" cy="2907103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18" t="7685" r="11709" b="2589"/>
              <a:stretch/>
            </p:blipFill>
            <p:spPr>
              <a:xfrm>
                <a:off x="107504" y="3424686"/>
                <a:ext cx="3416061" cy="2907103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1475656" y="3789040"/>
                <a:ext cx="108074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100" dirty="0" smtClean="0"/>
                  <a:t>500°C, </a:t>
                </a:r>
                <a:r>
                  <a:rPr lang="en-GB" sz="1100" i="1" dirty="0" smtClean="0"/>
                  <a:t>p</a:t>
                </a:r>
                <a:r>
                  <a:rPr lang="en-GB" sz="1100" dirty="0" smtClean="0"/>
                  <a:t>O</a:t>
                </a:r>
                <a:r>
                  <a:rPr lang="en-GB" sz="1100" baseline="-25000" dirty="0" smtClean="0"/>
                  <a:t>2</a:t>
                </a:r>
                <a:r>
                  <a:rPr lang="en-GB" sz="1100" dirty="0" smtClean="0"/>
                  <a:t> = 1</a:t>
                </a:r>
                <a:endParaRPr lang="en-GB" sz="1100" dirty="0"/>
              </a:p>
            </p:txBody>
          </p:sp>
        </p:grpSp>
        <p:cxnSp>
          <p:nvCxnSpPr>
            <p:cNvPr id="18" name="Straight Arrow Connector 17"/>
            <p:cNvCxnSpPr/>
            <p:nvPr/>
          </p:nvCxnSpPr>
          <p:spPr>
            <a:xfrm>
              <a:off x="2691601" y="5373216"/>
              <a:ext cx="0" cy="36004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2532378" y="5013176"/>
              <a:ext cx="3834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>
                  <a:solidFill>
                    <a:srgbClr val="FF0000"/>
                  </a:solidFill>
                </a:rPr>
                <a:t>R</a:t>
              </a:r>
              <a:r>
                <a:rPr lang="en-GB" baseline="-25000" dirty="0" err="1" smtClean="0">
                  <a:solidFill>
                    <a:srgbClr val="FF0000"/>
                  </a:solidFill>
                </a:rPr>
                <a:t>s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508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3819553" y="2741525"/>
            <a:ext cx="1800201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Uniform 60 nm thick silver film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2" y="0"/>
            <a:ext cx="8229600" cy="1143000"/>
          </a:xfrm>
        </p:spPr>
        <p:txBody>
          <a:bodyPr>
            <a:noAutofit/>
          </a:bodyPr>
          <a:lstStyle/>
          <a:p>
            <a:r>
              <a:rPr lang="en-GB" sz="3200" dirty="0" err="1" smtClean="0"/>
              <a:t>Electroless</a:t>
            </a:r>
            <a:r>
              <a:rPr lang="en-GB" sz="3200" dirty="0" smtClean="0"/>
              <a:t> deposition of Ag into BZCY backbones on BZCY tube segments</a:t>
            </a:r>
            <a:endParaRPr lang="en-GB" sz="3200" dirty="0"/>
          </a:p>
        </p:txBody>
      </p:sp>
      <p:sp>
        <p:nvSpPr>
          <p:cNvPr id="4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210060" y="1779067"/>
            <a:ext cx="8429683" cy="4104456"/>
          </a:xfrm>
          <a:prstGeom prst="rect">
            <a:avLst/>
          </a:prstGeom>
        </p:spPr>
        <p:txBody>
          <a:bodyPr/>
          <a:lstStyle/>
          <a:p>
            <a:r>
              <a:rPr lang="en-GB" sz="1400" dirty="0" smtClean="0"/>
              <a:t>1</a:t>
            </a:r>
            <a:r>
              <a:rPr lang="en-GB" sz="1400" dirty="0"/>
              <a:t>. Degrease 5 min ultrasonic bath </a:t>
            </a:r>
          </a:p>
          <a:p>
            <a:r>
              <a:rPr lang="en-GB" sz="1400" dirty="0"/>
              <a:t>2. 30 sec deionized water rinse </a:t>
            </a:r>
          </a:p>
          <a:p>
            <a:r>
              <a:rPr lang="fr-FR" sz="1400" dirty="0"/>
              <a:t>3. 1.5 min SnCl2 surface activation </a:t>
            </a:r>
          </a:p>
          <a:p>
            <a:r>
              <a:rPr lang="en-GB" sz="1400" dirty="0"/>
              <a:t>4. 30 sec rinse </a:t>
            </a:r>
          </a:p>
          <a:p>
            <a:r>
              <a:rPr lang="en-GB" sz="1400" dirty="0"/>
              <a:t>5. 1.5 min PdCl2 catalyst </a:t>
            </a:r>
          </a:p>
          <a:p>
            <a:r>
              <a:rPr lang="en-GB" sz="1400" dirty="0"/>
              <a:t>6. 30 sec rinse </a:t>
            </a:r>
          </a:p>
          <a:p>
            <a:r>
              <a:rPr lang="en-GB" sz="1400" dirty="0"/>
              <a:t>7. Autocatalytic Ag-plating (varying time) </a:t>
            </a:r>
          </a:p>
          <a:p>
            <a:r>
              <a:rPr lang="en-GB" sz="1400" dirty="0"/>
              <a:t>8. 30 sec rinse </a:t>
            </a:r>
          </a:p>
          <a:p>
            <a:endParaRPr lang="en-GB" sz="1400" dirty="0"/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357158" y="1142984"/>
            <a:ext cx="8429684" cy="64294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mtClean="0"/>
              <a:t>Procedure</a:t>
            </a:r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4221088"/>
            <a:ext cx="4783523" cy="1578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3941262" y="3384964"/>
            <a:ext cx="1206801" cy="5480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 descr="U:\prosjekt\Bærekraftig_energiteknologi\MK102007212_ELECTRA_EUFP7_MLF\Sci_tech\WP1 Dvpt of supported cathode electrolyte tubes\SEM\389-Ag-plated-Xsec-b-10000xETD_304.tif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20" b="18451"/>
          <a:stretch/>
        </p:blipFill>
        <p:spPr bwMode="auto">
          <a:xfrm>
            <a:off x="5508104" y="1189282"/>
            <a:ext cx="3527671" cy="303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5642273" y="3231656"/>
            <a:ext cx="1512168" cy="504896"/>
            <a:chOff x="2627785" y="3716193"/>
            <a:chExt cx="1512168" cy="504896"/>
          </a:xfrm>
        </p:grpSpPr>
        <p:sp>
          <p:nvSpPr>
            <p:cNvPr id="15" name="Rounded Rectangle 14"/>
            <p:cNvSpPr/>
            <p:nvPr/>
          </p:nvSpPr>
          <p:spPr>
            <a:xfrm>
              <a:off x="2627785" y="3716193"/>
              <a:ext cx="1512168" cy="504896"/>
            </a:xfrm>
            <a:prstGeom prst="roundRect">
              <a:avLst/>
            </a:prstGeom>
            <a:solidFill>
              <a:schemeClr val="bg1">
                <a:lumMod val="85000"/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2699792" y="4139789"/>
              <a:ext cx="136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049405" y="3779749"/>
              <a:ext cx="7393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/>
                <a:t>4 µm</a:t>
              </a:r>
              <a:endParaRPr lang="en-GB" b="1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653566" y="3869596"/>
            <a:ext cx="3460949" cy="2952328"/>
            <a:chOff x="5325893" y="4565309"/>
            <a:chExt cx="3460949" cy="2952328"/>
          </a:xfrm>
        </p:grpSpPr>
        <p:pic>
          <p:nvPicPr>
            <p:cNvPr id="13" name="Picture 3" descr="U:\prosjekt\Bærekraftig_energiteknologi\MK102007212_ELECTRA_EUFP7_MLF\Sci_tech\WP1 Dvpt of supported cathode electrolyte tubes\SEM\389-Ag-plated-surf-a-10000xETD_259.tif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7368"/>
            <a:stretch/>
          </p:blipFill>
          <p:spPr bwMode="auto">
            <a:xfrm>
              <a:off x="5325893" y="4565309"/>
              <a:ext cx="3460949" cy="2952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8" name="Group 17"/>
            <p:cNvGrpSpPr/>
            <p:nvPr/>
          </p:nvGrpSpPr>
          <p:grpSpPr>
            <a:xfrm>
              <a:off x="7249283" y="6532838"/>
              <a:ext cx="1293671" cy="584134"/>
              <a:chOff x="3373715" y="4139787"/>
              <a:chExt cx="1090548" cy="463407"/>
            </a:xfrm>
          </p:grpSpPr>
          <p:sp>
            <p:nvSpPr>
              <p:cNvPr id="19" name="Rounded Rectangle 18"/>
              <p:cNvSpPr/>
              <p:nvPr/>
            </p:nvSpPr>
            <p:spPr>
              <a:xfrm>
                <a:off x="3373715" y="4139787"/>
                <a:ext cx="1090548" cy="463407"/>
              </a:xfrm>
              <a:prstGeom prst="roundRect">
                <a:avLst/>
              </a:prstGeom>
              <a:solidFill>
                <a:schemeClr val="bg1">
                  <a:lumMod val="85000"/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20" name="Straight Connector 19"/>
              <p:cNvCxnSpPr/>
              <p:nvPr/>
            </p:nvCxnSpPr>
            <p:spPr>
              <a:xfrm flipV="1">
                <a:off x="3468989" y="4485007"/>
                <a:ext cx="900000" cy="9292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3549337" y="4186825"/>
                <a:ext cx="7393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 smtClean="0"/>
                  <a:t>4 µm</a:t>
                </a:r>
                <a:endParaRPr lang="en-GB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2933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 descr="R:\10. COMMUNICATION\LOGO\New energy World\NewEnergyWorldJU_4c.JPG"/>
          <p:cNvPicPr/>
          <p:nvPr/>
        </p:nvPicPr>
        <p:blipFill rotWithShape="1">
          <a:blip r:embed="rId3" cstate="print"/>
          <a:srcRect b="14045"/>
          <a:stretch/>
        </p:blipFill>
        <p:spPr bwMode="auto">
          <a:xfrm>
            <a:off x="339889" y="771089"/>
            <a:ext cx="1158175" cy="345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1907904" y="154136"/>
            <a:ext cx="6519996" cy="826581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dirty="0" smtClean="0"/>
              <a:t>High temperature electrolyser with novel proton ceramic tubular modules </a:t>
            </a:r>
            <a:r>
              <a:rPr lang="en-GB" sz="1800" dirty="0" smtClean="0"/>
              <a:t>(2014-2017)</a:t>
            </a:r>
            <a:endParaRPr lang="en-GB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929" y="342464"/>
            <a:ext cx="1792879" cy="412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756" y="6632814"/>
            <a:ext cx="1025056" cy="1999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132" y="6436371"/>
            <a:ext cx="318586" cy="3748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998" y="6506340"/>
            <a:ext cx="855965" cy="2529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938" y="6406368"/>
            <a:ext cx="523339" cy="1999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995" y="6506340"/>
            <a:ext cx="994082" cy="199944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51520" y="1550847"/>
            <a:ext cx="3574482" cy="4758473"/>
            <a:chOff x="270750" y="2961191"/>
            <a:chExt cx="3574482" cy="4758473"/>
          </a:xfrm>
        </p:grpSpPr>
        <p:grpSp>
          <p:nvGrpSpPr>
            <p:cNvPr id="16" name="Group 15"/>
            <p:cNvGrpSpPr/>
            <p:nvPr/>
          </p:nvGrpSpPr>
          <p:grpSpPr>
            <a:xfrm>
              <a:off x="270750" y="2961191"/>
              <a:ext cx="3574482" cy="4758473"/>
              <a:chOff x="4746496" y="1941241"/>
              <a:chExt cx="3574482" cy="4758473"/>
            </a:xfrm>
          </p:grpSpPr>
          <p:grpSp>
            <p:nvGrpSpPr>
              <p:cNvPr id="18" name="Group 17"/>
              <p:cNvGrpSpPr>
                <a:grpSpLocks noChangeAspect="1"/>
              </p:cNvGrpSpPr>
              <p:nvPr/>
            </p:nvGrpSpPr>
            <p:grpSpPr>
              <a:xfrm flipH="1">
                <a:off x="6637831" y="2837327"/>
                <a:ext cx="1277017" cy="1080000"/>
                <a:chOff x="15775292" y="10958232"/>
                <a:chExt cx="4336940" cy="3667843"/>
              </a:xfrm>
            </p:grpSpPr>
            <p:pic>
              <p:nvPicPr>
                <p:cNvPr id="25" name="Picture 24"/>
                <p:cNvPicPr>
                  <a:picLocks noChangeAspect="1"/>
                </p:cNvPicPr>
                <p:nvPr/>
              </p:nvPicPr>
              <p:blipFill rotWithShape="1">
                <a:blip r:embed="rId10" cstate="print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sharpenSoften amount="25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8164"/>
                <a:stretch/>
              </p:blipFill>
              <p:spPr>
                <a:xfrm>
                  <a:off x="15775292" y="10958232"/>
                  <a:ext cx="4336940" cy="3667843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cxnSp>
              <p:nvCxnSpPr>
                <p:cNvPr id="26" name="Straight Connector 25"/>
                <p:cNvCxnSpPr/>
                <p:nvPr/>
              </p:nvCxnSpPr>
              <p:spPr>
                <a:xfrm>
                  <a:off x="16402031" y="14162820"/>
                  <a:ext cx="1800000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TextBox 26"/>
                <p:cNvSpPr txBox="1"/>
                <p:nvPr/>
              </p:nvSpPr>
              <p:spPr>
                <a:xfrm>
                  <a:off x="16045072" y="13265091"/>
                  <a:ext cx="2205924" cy="10452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50 µm</a:t>
                  </a:r>
                  <a:endParaRPr lang="en-GB" sz="1400" dirty="0"/>
                </a:p>
              </p:txBody>
            </p:sp>
          </p:grpSp>
          <p:grpSp>
            <p:nvGrpSpPr>
              <p:cNvPr id="19" name="Group 18"/>
              <p:cNvGrpSpPr>
                <a:grpSpLocks noChangeAspect="1"/>
              </p:cNvGrpSpPr>
              <p:nvPr/>
            </p:nvGrpSpPr>
            <p:grpSpPr>
              <a:xfrm>
                <a:off x="5060754" y="2837207"/>
                <a:ext cx="1247152" cy="1080000"/>
                <a:chOff x="13956686" y="13798174"/>
                <a:chExt cx="3721036" cy="3222320"/>
              </a:xfrm>
            </p:grpSpPr>
            <p:pic>
              <p:nvPicPr>
                <p:cNvPr id="22" name="Picture 21"/>
                <p:cNvPicPr>
                  <a:picLocks noChangeAspect="1"/>
                </p:cNvPicPr>
                <p:nvPr/>
              </p:nvPicPr>
              <p:blipFill rotWithShape="1">
                <a:blip r:embed="rId12" cstate="print">
                  <a:extLst>
                    <a:ext uri="{BEBA8EAE-BF5A-486C-A8C5-ECC9F3942E4B}">
                      <a14:imgProps xmlns:a14="http://schemas.microsoft.com/office/drawing/2010/main">
                        <a14:imgLayer r:embed="rId13">
                          <a14:imgEffect>
                            <a14:sharpenSoften amount="5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5700" b="6831"/>
                <a:stretch/>
              </p:blipFill>
              <p:spPr>
                <a:xfrm rot="5400000">
                  <a:off x="14206044" y="13548816"/>
                  <a:ext cx="3222320" cy="3721036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</p:spPr>
            </p:pic>
            <p:cxnSp>
              <p:nvCxnSpPr>
                <p:cNvPr id="23" name="Straight Connector 22"/>
                <p:cNvCxnSpPr/>
                <p:nvPr/>
              </p:nvCxnSpPr>
              <p:spPr>
                <a:xfrm flipV="1">
                  <a:off x="15640161" y="16537013"/>
                  <a:ext cx="737341" cy="3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TextBox 23"/>
                <p:cNvSpPr txBox="1"/>
                <p:nvPr/>
              </p:nvSpPr>
              <p:spPr>
                <a:xfrm>
                  <a:off x="15167507" y="15731780"/>
                  <a:ext cx="1746666" cy="82646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200" dirty="0" smtClean="0">
                      <a:solidFill>
                        <a:schemeClr val="bg1"/>
                      </a:solidFill>
                    </a:rPr>
                    <a:t>20 µm</a:t>
                  </a:r>
                  <a:endParaRPr lang="en-GB" sz="12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20" name="TextBox 19"/>
              <p:cNvSpPr txBox="1"/>
              <p:nvPr/>
            </p:nvSpPr>
            <p:spPr>
              <a:xfrm>
                <a:off x="4767608" y="1988840"/>
                <a:ext cx="355337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u="sng" dirty="0" smtClean="0"/>
                  <a:t>Fabrication of BZY-based segmented-in-series tubular electrolyser cells</a:t>
                </a:r>
                <a:endParaRPr lang="en-GB" sz="1400" u="sng" dirty="0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4746496" y="1941241"/>
                <a:ext cx="3456384" cy="475847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  <p:sp>
          <p:nvSpPr>
            <p:cNvPr id="17" name="Rectangle 16"/>
            <p:cNvSpPr/>
            <p:nvPr/>
          </p:nvSpPr>
          <p:spPr>
            <a:xfrm>
              <a:off x="3254558" y="6133181"/>
              <a:ext cx="431417" cy="3355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pic>
        <p:nvPicPr>
          <p:cNvPr id="28" name="Picture 27" descr="C:\Users\marielf\AppData\Local\Microsoft\Windows\Temporary Internet Files\Content.Outlook\RE2ZNNE2\COE tubes_flash (3).jpg"/>
          <p:cNvPicPr/>
          <p:nvPr/>
        </p:nvPicPr>
        <p:blipFill rotWithShape="1">
          <a:blip r:embed="rId14" cstate="email">
            <a:lum bright="11000" contrast="1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80"/>
          <a:stretch/>
        </p:blipFill>
        <p:spPr bwMode="auto">
          <a:xfrm>
            <a:off x="8411462" y="188639"/>
            <a:ext cx="731774" cy="86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94303" y="4033987"/>
            <a:ext cx="20822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u="sng" dirty="0" smtClean="0"/>
              <a:t>Development of mixed proton-electron conducting anodes</a:t>
            </a:r>
            <a:endParaRPr lang="en-GB" sz="1400" u="sng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904" y="4977653"/>
            <a:ext cx="3240000" cy="1184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" name="Group 30"/>
          <p:cNvGrpSpPr>
            <a:grpSpLocks noChangeAspect="1"/>
          </p:cNvGrpSpPr>
          <p:nvPr/>
        </p:nvGrpSpPr>
        <p:grpSpPr>
          <a:xfrm>
            <a:off x="2343146" y="3827169"/>
            <a:ext cx="1147790" cy="1055285"/>
            <a:chOff x="6664570" y="3625850"/>
            <a:chExt cx="1587256" cy="1459334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96" t="20084" r="52174" b="14911"/>
            <a:stretch/>
          </p:blipFill>
          <p:spPr>
            <a:xfrm>
              <a:off x="6664570" y="3625850"/>
              <a:ext cx="1587256" cy="145933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cxnSp>
          <p:nvCxnSpPr>
            <p:cNvPr id="33" name="Straight Connector 32"/>
            <p:cNvCxnSpPr/>
            <p:nvPr/>
          </p:nvCxnSpPr>
          <p:spPr>
            <a:xfrm>
              <a:off x="7346190" y="4853758"/>
              <a:ext cx="8172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7346190" y="4522404"/>
              <a:ext cx="860547" cy="361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 smtClean="0"/>
                <a:t>100 µm</a:t>
              </a:r>
              <a:endParaRPr lang="en-GB" sz="1100" dirty="0"/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474" y="4973039"/>
            <a:ext cx="2457030" cy="1148490"/>
          </a:xfrm>
          <a:prstGeom prst="rect">
            <a:avLst/>
          </a:prstGeom>
          <a:noFill/>
        </p:spPr>
      </p:pic>
      <p:grpSp>
        <p:nvGrpSpPr>
          <p:cNvPr id="36" name="Group 35"/>
          <p:cNvGrpSpPr>
            <a:grpSpLocks noChangeAspect="1"/>
          </p:cNvGrpSpPr>
          <p:nvPr/>
        </p:nvGrpSpPr>
        <p:grpSpPr>
          <a:xfrm>
            <a:off x="7219750" y="3657761"/>
            <a:ext cx="1504065" cy="1058360"/>
            <a:chOff x="17786402" y="23654284"/>
            <a:chExt cx="6997412" cy="4926315"/>
          </a:xfrm>
        </p:grpSpPr>
        <p:grpSp>
          <p:nvGrpSpPr>
            <p:cNvPr id="37" name="Group 36"/>
            <p:cNvGrpSpPr>
              <a:grpSpLocks noChangeAspect="1"/>
            </p:cNvGrpSpPr>
            <p:nvPr/>
          </p:nvGrpSpPr>
          <p:grpSpPr>
            <a:xfrm>
              <a:off x="17786402" y="23654284"/>
              <a:ext cx="6997412" cy="4926315"/>
              <a:chOff x="16195276" y="24954468"/>
              <a:chExt cx="4776995" cy="3363101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16478177" y="26120613"/>
                <a:ext cx="3530223" cy="780446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sz="500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16478177" y="25718748"/>
                <a:ext cx="3530223" cy="390223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sz="500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16478176" y="26901059"/>
                <a:ext cx="3530223" cy="390223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 w="952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sz="500"/>
              </a:p>
            </p:txBody>
          </p:sp>
          <p:cxnSp>
            <p:nvCxnSpPr>
              <p:cNvPr id="42" name="Straight Arrow Connector 41"/>
              <p:cNvCxnSpPr/>
              <p:nvPr/>
            </p:nvCxnSpPr>
            <p:spPr>
              <a:xfrm>
                <a:off x="19449647" y="26120613"/>
                <a:ext cx="0" cy="780448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/>
              <p:nvPr/>
            </p:nvCxnSpPr>
            <p:spPr>
              <a:xfrm flipV="1">
                <a:off x="17823097" y="26108971"/>
                <a:ext cx="0" cy="78044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/>
              <p:cNvSpPr txBox="1"/>
              <p:nvPr/>
            </p:nvSpPr>
            <p:spPr>
              <a:xfrm>
                <a:off x="16676954" y="26216435"/>
                <a:ext cx="1197456" cy="8313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100" dirty="0"/>
                  <a:t>O</a:t>
                </a:r>
                <a:r>
                  <a:rPr lang="nb-NO" sz="1100" baseline="30000" dirty="0"/>
                  <a:t>2-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8251347" y="26112827"/>
                <a:ext cx="1372209" cy="8313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b-NO" sz="1100" dirty="0">
                    <a:solidFill>
                      <a:schemeClr val="bg1"/>
                    </a:solidFill>
                  </a:rPr>
                  <a:t>4H</a:t>
                </a:r>
                <a:r>
                  <a:rPr lang="nb-NO" sz="1100" baseline="30000" dirty="0">
                    <a:solidFill>
                      <a:schemeClr val="bg1"/>
                    </a:solidFill>
                  </a:rPr>
                  <a:t>+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6244267" y="24954468"/>
                <a:ext cx="1457111" cy="7824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000" dirty="0"/>
                  <a:t>2H</a:t>
                </a:r>
                <a:r>
                  <a:rPr lang="nb-NO" sz="1000" baseline="-25000" dirty="0"/>
                  <a:t>2</a:t>
                </a:r>
                <a:r>
                  <a:rPr lang="nb-NO" sz="1000" dirty="0"/>
                  <a:t>O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9195662" y="24976298"/>
                <a:ext cx="1569118" cy="7824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000" dirty="0"/>
                  <a:t>3/2O</a:t>
                </a:r>
                <a:r>
                  <a:rPr lang="nb-NO" sz="1000" baseline="-25000" dirty="0"/>
                  <a:t>2</a:t>
                </a:r>
                <a:endParaRPr lang="nb-NO" sz="1000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6195276" y="27535164"/>
                <a:ext cx="1212733" cy="7824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000" dirty="0"/>
                  <a:t>CO</a:t>
                </a:r>
                <a:r>
                  <a:rPr lang="nb-NO" sz="1000" baseline="-25000" dirty="0"/>
                  <a:t>2</a:t>
                </a:r>
                <a:endParaRPr lang="nb-NO" sz="1000" dirty="0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19092589" y="27400187"/>
                <a:ext cx="1879682" cy="7824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000" dirty="0"/>
                  <a:t>CO+2H</a:t>
                </a:r>
                <a:r>
                  <a:rPr lang="nb-NO" sz="1000" baseline="-25000" dirty="0"/>
                  <a:t>2</a:t>
                </a:r>
                <a:endParaRPr lang="nb-NO" sz="1000" dirty="0"/>
              </a:p>
            </p:txBody>
          </p:sp>
          <p:sp>
            <p:nvSpPr>
              <p:cNvPr id="50" name="Curved Up Arrow 49"/>
              <p:cNvSpPr/>
              <p:nvPr/>
            </p:nvSpPr>
            <p:spPr>
              <a:xfrm flipV="1">
                <a:off x="17366989" y="27414042"/>
                <a:ext cx="1676208" cy="379348"/>
              </a:xfrm>
              <a:prstGeom prst="curvedUpArrow">
                <a:avLst>
                  <a:gd name="adj1" fmla="val 41849"/>
                  <a:gd name="adj2" fmla="val 89168"/>
                  <a:gd name="adj3" fmla="val 53295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sz="50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8" name="Curved Up Arrow 37"/>
            <p:cNvSpPr/>
            <p:nvPr/>
          </p:nvSpPr>
          <p:spPr>
            <a:xfrm>
              <a:off x="19742123" y="24107819"/>
              <a:ext cx="2455333" cy="523063"/>
            </a:xfrm>
            <a:prstGeom prst="curvedUpArrow">
              <a:avLst>
                <a:gd name="adj1" fmla="val 41849"/>
                <a:gd name="adj2" fmla="val 89168"/>
                <a:gd name="adj3" fmla="val 5329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500">
                <a:solidFill>
                  <a:schemeClr val="tx1"/>
                </a:solidFill>
              </a:endParaRPr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6590165" y="2761764"/>
            <a:ext cx="2446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u="sng" dirty="0" smtClean="0"/>
              <a:t>DME/Ethanol production from steam, CO</a:t>
            </a:r>
            <a:r>
              <a:rPr lang="en-GB" sz="1400" u="sng" baseline="-25000" dirty="0" smtClean="0"/>
              <a:t>2</a:t>
            </a:r>
            <a:r>
              <a:rPr lang="en-GB" sz="1400" u="sng" dirty="0" smtClean="0"/>
              <a:t> and electricity</a:t>
            </a:r>
            <a:endParaRPr lang="en-GB" sz="1400" u="sng" dirty="0"/>
          </a:p>
        </p:txBody>
      </p:sp>
      <p:sp>
        <p:nvSpPr>
          <p:cNvPr id="52" name="Rectangle 51"/>
          <p:cNvSpPr/>
          <p:nvPr/>
        </p:nvSpPr>
        <p:spPr>
          <a:xfrm>
            <a:off x="4067944" y="2619953"/>
            <a:ext cx="4968552" cy="368936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410" y="4573271"/>
            <a:ext cx="2416595" cy="162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4291938" y="2735829"/>
            <a:ext cx="2061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u="sng" dirty="0" smtClean="0"/>
              <a:t>H</a:t>
            </a:r>
            <a:r>
              <a:rPr lang="en-GB" sz="1400" u="sng" baseline="-25000" dirty="0" smtClean="0"/>
              <a:t>2</a:t>
            </a:r>
            <a:r>
              <a:rPr lang="en-GB" sz="1400" u="sng" dirty="0" smtClean="0"/>
              <a:t> production from steam and electricity</a:t>
            </a:r>
            <a:endParaRPr lang="en-GB" sz="1400" u="sng" dirty="0"/>
          </a:p>
        </p:txBody>
      </p:sp>
      <p:grpSp>
        <p:nvGrpSpPr>
          <p:cNvPr id="55" name="Group 54"/>
          <p:cNvGrpSpPr/>
          <p:nvPr/>
        </p:nvGrpSpPr>
        <p:grpSpPr>
          <a:xfrm>
            <a:off x="4420567" y="3349444"/>
            <a:ext cx="1627308" cy="1124832"/>
            <a:chOff x="4313740" y="3979411"/>
            <a:chExt cx="1338249" cy="884120"/>
          </a:xfrm>
        </p:grpSpPr>
        <p:grpSp>
          <p:nvGrpSpPr>
            <p:cNvPr id="56" name="Group 68"/>
            <p:cNvGrpSpPr>
              <a:grpSpLocks noChangeAspect="1"/>
            </p:cNvGrpSpPr>
            <p:nvPr/>
          </p:nvGrpSpPr>
          <p:grpSpPr>
            <a:xfrm>
              <a:off x="4313740" y="3979411"/>
              <a:ext cx="1338249" cy="884120"/>
              <a:chOff x="5491344" y="2132856"/>
              <a:chExt cx="3557077" cy="2240379"/>
            </a:xfrm>
          </p:grpSpPr>
          <p:grpSp>
            <p:nvGrpSpPr>
              <p:cNvPr id="58" name="Group 55"/>
              <p:cNvGrpSpPr/>
              <p:nvPr/>
            </p:nvGrpSpPr>
            <p:grpSpPr>
              <a:xfrm>
                <a:off x="5491344" y="2132856"/>
                <a:ext cx="3555237" cy="2240379"/>
                <a:chOff x="5491344" y="4365104"/>
                <a:chExt cx="3555237" cy="2240379"/>
              </a:xfrm>
            </p:grpSpPr>
            <p:grpSp>
              <p:nvGrpSpPr>
                <p:cNvPr id="60" name="Group 53"/>
                <p:cNvGrpSpPr/>
                <p:nvPr/>
              </p:nvGrpSpPr>
              <p:grpSpPr>
                <a:xfrm>
                  <a:off x="5491344" y="4365104"/>
                  <a:ext cx="3555237" cy="2240379"/>
                  <a:chOff x="5491344" y="4365104"/>
                  <a:chExt cx="3555237" cy="2240379"/>
                </a:xfrm>
              </p:grpSpPr>
              <p:sp>
                <p:nvSpPr>
                  <p:cNvPr id="62" name="Rectangle 61"/>
                  <p:cNvSpPr/>
                  <p:nvPr/>
                </p:nvSpPr>
                <p:spPr>
                  <a:xfrm>
                    <a:off x="6516216" y="4841776"/>
                    <a:ext cx="144016" cy="1683568"/>
                  </a:xfrm>
                  <a:prstGeom prst="rect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63" name="Rectangle 62"/>
                  <p:cNvSpPr/>
                  <p:nvPr/>
                </p:nvSpPr>
                <p:spPr>
                  <a:xfrm>
                    <a:off x="7668344" y="4841776"/>
                    <a:ext cx="144016" cy="1683568"/>
                  </a:xfrm>
                  <a:prstGeom prst="rect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 w="12700"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cxnSp>
                <p:nvCxnSpPr>
                  <p:cNvPr id="64" name="Straight Connector 63"/>
                  <p:cNvCxnSpPr>
                    <a:stCxn id="62" idx="0"/>
                  </p:cNvCxnSpPr>
                  <p:nvPr/>
                </p:nvCxnSpPr>
                <p:spPr>
                  <a:xfrm flipV="1">
                    <a:off x="6588224" y="4553744"/>
                    <a:ext cx="0" cy="288032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Connector 64"/>
                  <p:cNvCxnSpPr/>
                  <p:nvPr/>
                </p:nvCxnSpPr>
                <p:spPr>
                  <a:xfrm>
                    <a:off x="6588224" y="4553744"/>
                    <a:ext cx="1152128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6" name="Rounded Rectangle 65"/>
                  <p:cNvSpPr/>
                  <p:nvPr/>
                </p:nvSpPr>
                <p:spPr>
                  <a:xfrm>
                    <a:off x="6948264" y="4365104"/>
                    <a:ext cx="360040" cy="332656"/>
                  </a:xfrm>
                  <a:prstGeom prst="roundRect">
                    <a:avLst/>
                  </a:prstGeom>
                  <a:solidFill>
                    <a:schemeClr val="bg1">
                      <a:lumMod val="50000"/>
                    </a:schemeClr>
                  </a:solidFill>
                  <a:ln w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GB" sz="1100" dirty="0" smtClean="0"/>
                      <a:t>U</a:t>
                    </a:r>
                    <a:endParaRPr lang="en-GB" sz="1100" dirty="0"/>
                  </a:p>
                </p:txBody>
              </p:sp>
              <p:cxnSp>
                <p:nvCxnSpPr>
                  <p:cNvPr id="67" name="Straight Connector 66"/>
                  <p:cNvCxnSpPr/>
                  <p:nvPr/>
                </p:nvCxnSpPr>
                <p:spPr>
                  <a:xfrm flipV="1">
                    <a:off x="7740352" y="4553744"/>
                    <a:ext cx="0" cy="288032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8" name="Rectangle 67"/>
                  <p:cNvSpPr/>
                  <p:nvPr/>
                </p:nvSpPr>
                <p:spPr>
                  <a:xfrm>
                    <a:off x="6660232" y="4841776"/>
                    <a:ext cx="1008113" cy="1683568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 w="12700">
                    <a:solidFill>
                      <a:schemeClr val="bg2">
                        <a:lumMod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GB" sz="1000" dirty="0" smtClean="0"/>
                      <a:t>4H</a:t>
                    </a:r>
                    <a:r>
                      <a:rPr lang="en-GB" sz="1000" baseline="30000" dirty="0" smtClean="0"/>
                      <a:t>+</a:t>
                    </a:r>
                    <a:endParaRPr lang="en-GB" sz="1000" baseline="30000" dirty="0"/>
                  </a:p>
                </p:txBody>
              </p:sp>
              <p:sp>
                <p:nvSpPr>
                  <p:cNvPr id="69" name="Curved Right Arrow 68"/>
                  <p:cNvSpPr/>
                  <p:nvPr/>
                </p:nvSpPr>
                <p:spPr>
                  <a:xfrm>
                    <a:off x="7855905" y="5201816"/>
                    <a:ext cx="288032" cy="936104"/>
                  </a:xfrm>
                  <a:prstGeom prst="curvedRightArrow">
                    <a:avLst/>
                  </a:prstGeom>
                  <a:ln w="12700"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70" name="Straight Arrow Connector 69"/>
                  <p:cNvCxnSpPr/>
                  <p:nvPr/>
                </p:nvCxnSpPr>
                <p:spPr>
                  <a:xfrm flipH="1" flipV="1">
                    <a:off x="6840104" y="5962353"/>
                    <a:ext cx="576357" cy="9289"/>
                  </a:xfrm>
                  <a:prstGeom prst="straightConnector1">
                    <a:avLst/>
                  </a:prstGeom>
                  <a:ln w="12700">
                    <a:solidFill>
                      <a:schemeClr val="bg1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1" name="TextBox 70"/>
                  <p:cNvSpPr txBox="1"/>
                  <p:nvPr/>
                </p:nvSpPr>
                <p:spPr>
                  <a:xfrm>
                    <a:off x="5491344" y="5638503"/>
                    <a:ext cx="901091" cy="5121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100" dirty="0" smtClean="0"/>
                      <a:t>2H</a:t>
                    </a:r>
                    <a:r>
                      <a:rPr lang="en-GB" sz="1100" baseline="-25000" dirty="0" smtClean="0"/>
                      <a:t>2</a:t>
                    </a:r>
                    <a:endParaRPr lang="en-GB" sz="1100" dirty="0"/>
                  </a:p>
                </p:txBody>
              </p:sp>
              <p:sp>
                <p:nvSpPr>
                  <p:cNvPr id="72" name="TextBox 71"/>
                  <p:cNvSpPr txBox="1"/>
                  <p:nvPr/>
                </p:nvSpPr>
                <p:spPr>
                  <a:xfrm>
                    <a:off x="8172399" y="6093295"/>
                    <a:ext cx="746745" cy="51218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100" dirty="0" smtClean="0"/>
                      <a:t>O</a:t>
                    </a:r>
                    <a:r>
                      <a:rPr lang="en-GB" sz="1100" baseline="-25000" dirty="0" smtClean="0"/>
                      <a:t>2</a:t>
                    </a:r>
                    <a:endParaRPr lang="en-GB" sz="1100" dirty="0"/>
                  </a:p>
                </p:txBody>
              </p:sp>
              <p:sp>
                <p:nvSpPr>
                  <p:cNvPr id="73" name="TextBox 72"/>
                  <p:cNvSpPr txBox="1"/>
                  <p:nvPr/>
                </p:nvSpPr>
                <p:spPr>
                  <a:xfrm>
                    <a:off x="7932344" y="4779059"/>
                    <a:ext cx="1114237" cy="5121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100" dirty="0" smtClean="0"/>
                      <a:t>2H</a:t>
                    </a:r>
                    <a:r>
                      <a:rPr lang="en-GB" sz="1100" baseline="-25000" dirty="0" smtClean="0"/>
                      <a:t>2</a:t>
                    </a:r>
                    <a:r>
                      <a:rPr lang="en-GB" sz="1100" dirty="0" smtClean="0"/>
                      <a:t>O</a:t>
                    </a:r>
                    <a:endParaRPr lang="en-GB" sz="1100" dirty="0"/>
                  </a:p>
                </p:txBody>
              </p:sp>
            </p:grpSp>
            <p:sp>
              <p:nvSpPr>
                <p:cNvPr id="61" name="Left Arrow 60"/>
                <p:cNvSpPr/>
                <p:nvPr/>
              </p:nvSpPr>
              <p:spPr>
                <a:xfrm>
                  <a:off x="5854178" y="5540836"/>
                  <a:ext cx="590032" cy="192420"/>
                </a:xfrm>
                <a:prstGeom prst="leftArrow">
                  <a:avLst/>
                </a:prstGeom>
                <a:ln w="127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</p:grpSp>
          <p:sp>
            <p:nvSpPr>
              <p:cNvPr id="59" name="TextBox 58"/>
              <p:cNvSpPr txBox="1"/>
              <p:nvPr/>
            </p:nvSpPr>
            <p:spPr>
              <a:xfrm>
                <a:off x="7932341" y="2211289"/>
                <a:ext cx="1116080" cy="5121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dirty="0" smtClean="0"/>
                  <a:t>4e</a:t>
                </a:r>
                <a:r>
                  <a:rPr lang="en-GB" sz="1100" baseline="30000" dirty="0" smtClean="0"/>
                  <a:t>-</a:t>
                </a:r>
                <a:endParaRPr lang="en-GB" sz="1100" baseline="30000" dirty="0"/>
              </a:p>
            </p:txBody>
          </p:sp>
        </p:grpSp>
        <p:cxnSp>
          <p:nvCxnSpPr>
            <p:cNvPr id="57" name="Straight Arrow Connector 56"/>
            <p:cNvCxnSpPr/>
            <p:nvPr/>
          </p:nvCxnSpPr>
          <p:spPr>
            <a:xfrm flipV="1">
              <a:off x="5230186" y="4045049"/>
              <a:ext cx="0" cy="10800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Bent Arrow 74"/>
          <p:cNvSpPr/>
          <p:nvPr/>
        </p:nvSpPr>
        <p:spPr>
          <a:xfrm rot="5400000">
            <a:off x="3890888" y="1700808"/>
            <a:ext cx="735796" cy="74612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703883" y="1860056"/>
            <a:ext cx="3891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 smtClean="0"/>
              <a:t>Multi-tube module development</a:t>
            </a:r>
            <a:endParaRPr lang="en-GB" u="sng" dirty="0"/>
          </a:p>
        </p:txBody>
      </p:sp>
      <p:pic>
        <p:nvPicPr>
          <p:cNvPr id="4098" name="Picture 2" descr="image001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" r="9098"/>
          <a:stretch/>
        </p:blipFill>
        <p:spPr bwMode="auto">
          <a:xfrm>
            <a:off x="5037604" y="6406368"/>
            <a:ext cx="951128" cy="37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eft Brace 1"/>
          <p:cNvSpPr/>
          <p:nvPr/>
        </p:nvSpPr>
        <p:spPr>
          <a:xfrm>
            <a:off x="1835696" y="188638"/>
            <a:ext cx="236387" cy="867651"/>
          </a:xfrm>
          <a:prstGeom prst="leftBrace">
            <a:avLst>
              <a:gd name="adj1" fmla="val 22109"/>
              <a:gd name="adj2" fmla="val 49005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524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 animBg="1"/>
      <p:bldP spid="54" grpId="0"/>
      <p:bldP spid="75" grpId="0" animBg="1"/>
      <p:bldP spid="7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4572000" y="1268760"/>
            <a:ext cx="4572000" cy="50405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0" y="1268760"/>
            <a:ext cx="4572000" cy="50405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4624"/>
            <a:ext cx="8229600" cy="1143000"/>
          </a:xfrm>
        </p:spPr>
        <p:txBody>
          <a:bodyPr>
            <a:noAutofit/>
          </a:bodyPr>
          <a:lstStyle/>
          <a:p>
            <a:r>
              <a:rPr lang="en-GB" sz="2800" dirty="0" smtClean="0"/>
              <a:t>Two </a:t>
            </a:r>
            <a:r>
              <a:rPr lang="en-GB" sz="2800" dirty="0" smtClean="0"/>
              <a:t>different backbone </a:t>
            </a:r>
            <a:r>
              <a:rPr lang="en-GB" sz="2800" dirty="0" smtClean="0"/>
              <a:t>samples </a:t>
            </a:r>
            <a:r>
              <a:rPr lang="en-GB" sz="2800" dirty="0" smtClean="0"/>
              <a:t>deposited on tube segments studied by EIS </a:t>
            </a:r>
            <a:r>
              <a:rPr lang="en-GB" sz="2800" dirty="0" smtClean="0"/>
              <a:t>in wet 5% H</a:t>
            </a:r>
            <a:r>
              <a:rPr lang="en-GB" sz="2800" baseline="-25000" dirty="0" smtClean="0"/>
              <a:t>2</a:t>
            </a:r>
            <a:endParaRPr lang="en-GB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5"/>
          <a:stretch/>
        </p:blipFill>
        <p:spPr>
          <a:xfrm>
            <a:off x="152993" y="1628799"/>
            <a:ext cx="2987824" cy="25394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9512" y="1268760"/>
            <a:ext cx="3849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 smtClean="0"/>
              <a:t>Backbone from </a:t>
            </a:r>
            <a:r>
              <a:rPr lang="en-GB" u="sng" dirty="0" err="1" smtClean="0"/>
              <a:t>calcined</a:t>
            </a:r>
            <a:r>
              <a:rPr lang="en-GB" u="sng" dirty="0" smtClean="0"/>
              <a:t> BZCY powder</a:t>
            </a:r>
            <a:endParaRPr lang="en-GB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5153155" y="1268760"/>
            <a:ext cx="3201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 smtClean="0"/>
              <a:t>Backbone from SSRS suspension</a:t>
            </a:r>
            <a:endParaRPr lang="en-GB" u="sng" dirty="0"/>
          </a:p>
        </p:txBody>
      </p:sp>
      <p:pic>
        <p:nvPicPr>
          <p:cNvPr id="11" name="Picture 6" descr="U:\prosjekt\Bærekraftig_energiteknologi\MK102007212_ELECTRA_EUFP7_MLF\Sci_tech\WP1 Dvpt of supported cathode electrolyte tubes\SEM\561-Xsec-a-01000xCBS_233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4860032" y="1641398"/>
            <a:ext cx="3026071" cy="252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:\prosjekt\8022-Energikonv_og_material\Oslo\MK805452 BIG-CCS-Task 1.2_PPH\Fag\SEM\555-surf-a-10000xCBS_554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89"/>
          <a:stretch/>
        </p:blipFill>
        <p:spPr bwMode="auto">
          <a:xfrm>
            <a:off x="6216092" y="3576747"/>
            <a:ext cx="2929916" cy="247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U:\prosjekt\Bærekraftig_energiteknologi\MK102007212_ELECTRA_EUFP7_MLF\Sci_tech\WP1 Dvpt of supported cathode electrolyte tubes\SEM\562-Xsec-b-03000xETD_244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55"/>
          <a:stretch/>
        </p:blipFill>
        <p:spPr bwMode="auto">
          <a:xfrm>
            <a:off x="1547664" y="3643653"/>
            <a:ext cx="2784609" cy="236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3059833" y="5445224"/>
            <a:ext cx="1193647" cy="421356"/>
            <a:chOff x="2627785" y="3716193"/>
            <a:chExt cx="1512168" cy="504896"/>
          </a:xfrm>
        </p:grpSpPr>
        <p:sp>
          <p:nvSpPr>
            <p:cNvPr id="14" name="Rounded Rectangle 13"/>
            <p:cNvSpPr/>
            <p:nvPr/>
          </p:nvSpPr>
          <p:spPr>
            <a:xfrm>
              <a:off x="2627785" y="3716193"/>
              <a:ext cx="1512168" cy="504896"/>
            </a:xfrm>
            <a:prstGeom prst="roundRect">
              <a:avLst/>
            </a:prstGeom>
            <a:solidFill>
              <a:schemeClr val="bg1">
                <a:lumMod val="85000"/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2879159" y="4139789"/>
              <a:ext cx="102575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874322" y="3747362"/>
              <a:ext cx="1019657" cy="442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1</a:t>
              </a:r>
              <a:r>
                <a:rPr lang="en-GB" dirty="0" smtClean="0"/>
                <a:t>0 µm</a:t>
              </a:r>
              <a:endParaRPr lang="en-GB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76229" y="3717032"/>
            <a:ext cx="1371435" cy="430639"/>
            <a:chOff x="2627785" y="3705059"/>
            <a:chExt cx="1512168" cy="516018"/>
          </a:xfrm>
        </p:grpSpPr>
        <p:sp>
          <p:nvSpPr>
            <p:cNvPr id="18" name="Rounded Rectangle 17"/>
            <p:cNvSpPr/>
            <p:nvPr/>
          </p:nvSpPr>
          <p:spPr>
            <a:xfrm>
              <a:off x="2627785" y="3716182"/>
              <a:ext cx="1512168" cy="504895"/>
            </a:xfrm>
            <a:prstGeom prst="roundRect">
              <a:avLst/>
            </a:prstGeom>
            <a:solidFill>
              <a:schemeClr val="bg1">
                <a:lumMod val="85000"/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2699792" y="4139789"/>
              <a:ext cx="136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2950820" y="3705059"/>
              <a:ext cx="919072" cy="442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50 µm</a:t>
              </a:r>
              <a:endParaRPr lang="en-GB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004048" y="3677877"/>
            <a:ext cx="1072750" cy="421356"/>
            <a:chOff x="2627785" y="3716193"/>
            <a:chExt cx="1512168" cy="504896"/>
          </a:xfrm>
        </p:grpSpPr>
        <p:sp>
          <p:nvSpPr>
            <p:cNvPr id="22" name="Rounded Rectangle 21"/>
            <p:cNvSpPr/>
            <p:nvPr/>
          </p:nvSpPr>
          <p:spPr>
            <a:xfrm>
              <a:off x="2627785" y="3716193"/>
              <a:ext cx="1512168" cy="504896"/>
            </a:xfrm>
            <a:prstGeom prst="roundRect">
              <a:avLst/>
            </a:prstGeom>
            <a:solidFill>
              <a:schemeClr val="bg1">
                <a:lumMod val="85000"/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2699792" y="4139789"/>
              <a:ext cx="136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841926" y="3728068"/>
              <a:ext cx="1105407" cy="4425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4</a:t>
              </a:r>
              <a:r>
                <a:rPr lang="en-GB" dirty="0" smtClean="0"/>
                <a:t>0 µm</a:t>
              </a:r>
              <a:endParaRPr lang="en-GB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740352" y="5517232"/>
            <a:ext cx="1202590" cy="421356"/>
            <a:chOff x="2627785" y="3716193"/>
            <a:chExt cx="1512168" cy="504896"/>
          </a:xfrm>
        </p:grpSpPr>
        <p:sp>
          <p:nvSpPr>
            <p:cNvPr id="26" name="Rounded Rectangle 25"/>
            <p:cNvSpPr/>
            <p:nvPr/>
          </p:nvSpPr>
          <p:spPr>
            <a:xfrm>
              <a:off x="2627785" y="3716193"/>
              <a:ext cx="1512168" cy="504896"/>
            </a:xfrm>
            <a:prstGeom prst="roundRect">
              <a:avLst/>
            </a:prstGeom>
            <a:solidFill>
              <a:schemeClr val="bg1">
                <a:lumMod val="85000"/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2848341" y="4139789"/>
              <a:ext cx="1105074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2950820" y="3728068"/>
              <a:ext cx="1080326" cy="4425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4</a:t>
              </a:r>
              <a:r>
                <a:rPr lang="en-GB" dirty="0" smtClean="0"/>
                <a:t> µm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27733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Significant Ag-coarsening above 600°C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410"/>
          <a:stretch/>
        </p:blipFill>
        <p:spPr>
          <a:xfrm>
            <a:off x="453235" y="4036255"/>
            <a:ext cx="2538572" cy="21879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83"/>
          <a:stretch/>
        </p:blipFill>
        <p:spPr>
          <a:xfrm>
            <a:off x="447600" y="1440036"/>
            <a:ext cx="2544206" cy="216997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608227" y="3085151"/>
            <a:ext cx="1290242" cy="421356"/>
            <a:chOff x="2627785" y="3716193"/>
            <a:chExt cx="1512168" cy="504896"/>
          </a:xfrm>
        </p:grpSpPr>
        <p:sp>
          <p:nvSpPr>
            <p:cNvPr id="8" name="Rounded Rectangle 7"/>
            <p:cNvSpPr/>
            <p:nvPr/>
          </p:nvSpPr>
          <p:spPr>
            <a:xfrm>
              <a:off x="2627785" y="3716193"/>
              <a:ext cx="1512168" cy="504896"/>
            </a:xfrm>
            <a:prstGeom prst="roundRect">
              <a:avLst/>
            </a:prstGeom>
            <a:solidFill>
              <a:schemeClr val="bg1">
                <a:lumMod val="85000"/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2699792" y="4139789"/>
              <a:ext cx="136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2950820" y="3728068"/>
              <a:ext cx="919072" cy="4425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50 µm</a:t>
              </a:r>
              <a:endParaRPr lang="en-GB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615795" y="5675122"/>
            <a:ext cx="1275235" cy="423902"/>
            <a:chOff x="2627785" y="3716193"/>
            <a:chExt cx="1512168" cy="504896"/>
          </a:xfrm>
        </p:grpSpPr>
        <p:sp>
          <p:nvSpPr>
            <p:cNvPr id="12" name="Rounded Rectangle 11"/>
            <p:cNvSpPr/>
            <p:nvPr/>
          </p:nvSpPr>
          <p:spPr>
            <a:xfrm>
              <a:off x="2627785" y="3716193"/>
              <a:ext cx="1512168" cy="504896"/>
            </a:xfrm>
            <a:prstGeom prst="roundRect">
              <a:avLst/>
            </a:prstGeom>
            <a:solidFill>
              <a:schemeClr val="bg1">
                <a:lumMod val="85000"/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2699792" y="4139789"/>
              <a:ext cx="1368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950819" y="3728379"/>
              <a:ext cx="929888" cy="439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50 µm</a:t>
              </a:r>
              <a:endParaRPr lang="en-GB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85493" y="1750660"/>
            <a:ext cx="5943600" cy="4627245"/>
            <a:chOff x="5389749" y="3001605"/>
            <a:chExt cx="5943600" cy="4627245"/>
          </a:xfrm>
        </p:grpSpPr>
        <p:pic>
          <p:nvPicPr>
            <p:cNvPr id="4" name="Picture 3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89749" y="3001605"/>
              <a:ext cx="5943600" cy="4627245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6588224" y="3671832"/>
              <a:ext cx="1296144" cy="5791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0" name="Straight Arrow Connector 19"/>
          <p:cNvCxnSpPr/>
          <p:nvPr/>
        </p:nvCxnSpPr>
        <p:spPr>
          <a:xfrm flipH="1">
            <a:off x="6156176" y="4293096"/>
            <a:ext cx="988640" cy="73567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4153243">
            <a:off x="7015431" y="3536554"/>
            <a:ext cx="461665" cy="224875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Increasing temperature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rot="10800000" flipH="1">
            <a:off x="5259016" y="3000000"/>
            <a:ext cx="988640" cy="59165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rot="14503997">
            <a:off x="5440783" y="1820319"/>
            <a:ext cx="461665" cy="235936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GB" dirty="0" smtClean="0"/>
              <a:t>Decreasing temperature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432530" y="1084094"/>
            <a:ext cx="2589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After reduction @485°C:</a:t>
            </a:r>
            <a:endParaRPr lang="en-GB" dirty="0"/>
          </a:p>
        </p:txBody>
      </p:sp>
      <p:sp>
        <p:nvSpPr>
          <p:cNvPr id="25" name="TextBox 24"/>
          <p:cNvSpPr txBox="1"/>
          <p:nvPr/>
        </p:nvSpPr>
        <p:spPr>
          <a:xfrm>
            <a:off x="179512" y="3722152"/>
            <a:ext cx="2489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After EIS measurements: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024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79"/>
          <a:stretch/>
        </p:blipFill>
        <p:spPr bwMode="auto">
          <a:xfrm>
            <a:off x="6026276" y="1856630"/>
            <a:ext cx="3127536" cy="2940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990600"/>
          </a:xfrm>
        </p:spPr>
        <p:txBody>
          <a:bodyPr>
            <a:noAutofit/>
          </a:bodyPr>
          <a:lstStyle/>
          <a:p>
            <a:r>
              <a:rPr lang="en-GB" sz="2800" dirty="0"/>
              <a:t>SSRS based backbone presents much lower polarization resistance upon </a:t>
            </a:r>
            <a:r>
              <a:rPr lang="en-GB" sz="2800" dirty="0" smtClean="0"/>
              <a:t>cooling</a:t>
            </a:r>
            <a:endParaRPr lang="en-GB" sz="2800" dirty="0"/>
          </a:p>
        </p:txBody>
      </p:sp>
      <p:grpSp>
        <p:nvGrpSpPr>
          <p:cNvPr id="7" name="Group 6"/>
          <p:cNvGrpSpPr/>
          <p:nvPr/>
        </p:nvGrpSpPr>
        <p:grpSpPr>
          <a:xfrm>
            <a:off x="-468560" y="1196752"/>
            <a:ext cx="6937011" cy="5400000"/>
            <a:chOff x="-468560" y="1196752"/>
            <a:chExt cx="6937011" cy="5400000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8560" y="1196752"/>
              <a:ext cx="6937011" cy="540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6084168" y="3356992"/>
              <a:ext cx="288032" cy="10081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97138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91" y="3979506"/>
            <a:ext cx="3127381" cy="288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91" y="1256098"/>
            <a:ext cx="3127381" cy="28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979506"/>
            <a:ext cx="3127381" cy="288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256098"/>
            <a:ext cx="3127381" cy="288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22130" y="886766"/>
            <a:ext cx="3723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Backbone from </a:t>
            </a:r>
            <a:r>
              <a:rPr lang="en-GB" dirty="0" err="1" smtClean="0"/>
              <a:t>calcined</a:t>
            </a:r>
            <a:r>
              <a:rPr lang="en-GB" dirty="0" smtClean="0"/>
              <a:t> BZCY powder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819133" y="865288"/>
            <a:ext cx="3201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Backbone from SSRS suspension</a:t>
            </a:r>
            <a:endParaRPr lang="en-GB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51520" y="59354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Less significant silver coarsening with the SSRS backbone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0624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sz="2400" dirty="0" smtClean="0"/>
              <a:t>ELECTRA project aims to produce tubular PCECs for hydrogen and DME production from renewable energy sources</a:t>
            </a:r>
            <a:endParaRPr lang="en-GB" sz="2400" dirty="0" smtClean="0"/>
          </a:p>
          <a:p>
            <a:endParaRPr lang="en-GB" sz="2400" dirty="0" smtClean="0"/>
          </a:p>
          <a:p>
            <a:r>
              <a:rPr lang="en-GB" sz="2400" dirty="0" smtClean="0"/>
              <a:t>Development of mixed proton electron conducting electrodes is vital for efficient operation at intermediate temperatures</a:t>
            </a:r>
            <a:endParaRPr lang="en-GB" sz="2400" dirty="0"/>
          </a:p>
          <a:p>
            <a:endParaRPr lang="en-GB" sz="2400" dirty="0" smtClean="0"/>
          </a:p>
          <a:p>
            <a:r>
              <a:rPr lang="en-GB" sz="2400" dirty="0" smtClean="0"/>
              <a:t>The double perovskite BGLC is identified as very promising material with remarkably low polarization resistance at low temperature</a:t>
            </a:r>
          </a:p>
          <a:p>
            <a:pPr lvl="1"/>
            <a:r>
              <a:rPr lang="en-GB" sz="2100" dirty="0" smtClean="0"/>
              <a:t>Proton reaction identified as the dominating mechanism at low temperatures</a:t>
            </a:r>
          </a:p>
          <a:p>
            <a:endParaRPr lang="en-GB" sz="2400" dirty="0" smtClean="0"/>
          </a:p>
          <a:p>
            <a:r>
              <a:rPr lang="en-GB" sz="2400" dirty="0" smtClean="0"/>
              <a:t>Proper characterization of activation energies and pre-exponentials is </a:t>
            </a:r>
            <a:r>
              <a:rPr lang="en-GB" sz="2400" dirty="0" smtClean="0"/>
              <a:t>essential to </a:t>
            </a:r>
            <a:r>
              <a:rPr lang="en-GB" sz="2400" dirty="0" smtClean="0"/>
              <a:t>understand the mechanisms and identify routes for improvement</a:t>
            </a:r>
          </a:p>
          <a:p>
            <a:endParaRPr lang="en-GB" sz="2400" dirty="0" smtClean="0"/>
          </a:p>
          <a:p>
            <a:r>
              <a:rPr lang="en-GB" sz="2400" dirty="0" smtClean="0"/>
              <a:t>Initial results on </a:t>
            </a:r>
            <a:r>
              <a:rPr lang="en-GB" sz="2400" dirty="0" err="1" smtClean="0"/>
              <a:t>electroless</a:t>
            </a:r>
            <a:r>
              <a:rPr lang="en-GB" sz="2400" dirty="0" smtClean="0"/>
              <a:t> deposition of Ag into BZCY backbones shows promise</a:t>
            </a:r>
          </a:p>
          <a:p>
            <a:pPr lvl="1"/>
            <a:r>
              <a:rPr lang="en-GB" sz="2100" dirty="0" smtClean="0"/>
              <a:t>Long term stability towards coarsening remains to be studied</a:t>
            </a:r>
            <a:endParaRPr lang="en-GB" sz="2100" dirty="0" smtClean="0"/>
          </a:p>
          <a:p>
            <a:pPr lvl="1"/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39715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Acknowledgements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829150" y="1628800"/>
            <a:ext cx="4104456" cy="2002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1800" dirty="0" smtClean="0"/>
              <a:t>The </a:t>
            </a:r>
            <a:r>
              <a:rPr lang="en-AU" sz="1800" dirty="0"/>
              <a:t>research leading to these results has received funding from the European Union's Seventh Framework Programme (FP7/2007-2013) for the Fuel Cells and Hydrogen Joint Technology Initiative under grant agreement n° 621244</a:t>
            </a:r>
            <a:r>
              <a:rPr lang="en-AU" sz="1800" dirty="0" smtClean="0"/>
              <a:t>.</a:t>
            </a:r>
            <a:endParaRPr lang="en-GB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974" y="2688726"/>
            <a:ext cx="1798975" cy="36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043" y="2826214"/>
            <a:ext cx="666883" cy="805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333" y="3063744"/>
            <a:ext cx="1187434" cy="36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253" y="2449527"/>
            <a:ext cx="918461" cy="36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333" y="2073959"/>
            <a:ext cx="1744616" cy="36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705" y="1628800"/>
            <a:ext cx="2207036" cy="36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13" y="1878392"/>
            <a:ext cx="1656184" cy="391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R:\10. COMMUNICATION\LOGO\New energy World\NewEnergyWorldJU_4c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730" y="2568704"/>
            <a:ext cx="1631950" cy="71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Left Brace 13"/>
          <p:cNvSpPr/>
          <p:nvPr/>
        </p:nvSpPr>
        <p:spPr>
          <a:xfrm>
            <a:off x="1547664" y="1514667"/>
            <a:ext cx="336500" cy="2062760"/>
          </a:xfrm>
          <a:prstGeom prst="leftBrace">
            <a:avLst>
              <a:gd name="adj1" fmla="val 25302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TextBox 3"/>
          <p:cNvSpPr txBox="1"/>
          <p:nvPr/>
        </p:nvSpPr>
        <p:spPr>
          <a:xfrm>
            <a:off x="211056" y="3964414"/>
            <a:ext cx="3285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My colleagues at UiO/ELECTRA: 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820372" y="4333746"/>
            <a:ext cx="246727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Ragnar Strandbakke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Truls </a:t>
            </a:r>
            <a:r>
              <a:rPr lang="en-GB" dirty="0" smtClean="0"/>
              <a:t>Norby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Marie-Laure Fontaine</a:t>
            </a:r>
            <a:endParaRPr lang="en-GB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Jose Serra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Cecilia Solis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Runar Dahl-Hansen</a:t>
            </a:r>
            <a:endParaRPr lang="en-GB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Nuria </a:t>
            </a:r>
            <a:r>
              <a:rPr lang="en-GB" dirty="0" smtClean="0"/>
              <a:t>Bausá</a:t>
            </a:r>
          </a:p>
        </p:txBody>
      </p:sp>
      <p:sp>
        <p:nvSpPr>
          <p:cNvPr id="16" name="Flowchart: Sequential Access Storage 15"/>
          <p:cNvSpPr/>
          <p:nvPr/>
        </p:nvSpPr>
        <p:spPr>
          <a:xfrm>
            <a:off x="4112741" y="3975327"/>
            <a:ext cx="3816424" cy="2232248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/>
              <a:t>Thank you for your attention!</a:t>
            </a:r>
            <a:endParaRPr lang="en-GB" sz="3200" dirty="0"/>
          </a:p>
        </p:txBody>
      </p:sp>
      <p:pic>
        <p:nvPicPr>
          <p:cNvPr id="17" name="Picture 2" descr="image001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" r="9098"/>
          <a:stretch/>
        </p:blipFill>
        <p:spPr bwMode="auto">
          <a:xfrm>
            <a:off x="3837362" y="2006762"/>
            <a:ext cx="951128" cy="37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84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sz="2400" dirty="0" smtClean="0"/>
              <a:t>ELECTRA project aims to produce tubular PCECs for hydrogen and DME production from renewable energy sources</a:t>
            </a:r>
            <a:endParaRPr lang="en-GB" sz="2400" dirty="0" smtClean="0"/>
          </a:p>
          <a:p>
            <a:endParaRPr lang="en-GB" sz="2400" dirty="0" smtClean="0"/>
          </a:p>
          <a:p>
            <a:r>
              <a:rPr lang="en-GB" sz="2400" dirty="0" smtClean="0"/>
              <a:t>Development of mixed proton electron conducting electrodes is vital for efficient operation at intermediate temperatures</a:t>
            </a:r>
            <a:endParaRPr lang="en-GB" sz="2400" dirty="0"/>
          </a:p>
          <a:p>
            <a:endParaRPr lang="en-GB" sz="2400" dirty="0" smtClean="0"/>
          </a:p>
          <a:p>
            <a:r>
              <a:rPr lang="en-GB" sz="2400" dirty="0" smtClean="0"/>
              <a:t>The double perovskite BGLC is identified as very promising material with remarkably low polarization resistance at low temperature</a:t>
            </a:r>
          </a:p>
          <a:p>
            <a:pPr lvl="1"/>
            <a:r>
              <a:rPr lang="en-GB" sz="2100" dirty="0" smtClean="0"/>
              <a:t>Proton reaction identified as the dominating mechanism at low temperatures</a:t>
            </a:r>
          </a:p>
          <a:p>
            <a:endParaRPr lang="en-GB" sz="2400" dirty="0" smtClean="0"/>
          </a:p>
          <a:p>
            <a:r>
              <a:rPr lang="en-GB" sz="2400" dirty="0" smtClean="0"/>
              <a:t>Proper characterization of activation energies and pre-exponentials is </a:t>
            </a:r>
            <a:r>
              <a:rPr lang="en-GB" sz="2400" dirty="0" smtClean="0"/>
              <a:t>essential to </a:t>
            </a:r>
            <a:r>
              <a:rPr lang="en-GB" sz="2400" dirty="0" smtClean="0"/>
              <a:t>understand the mechanisms and identify routes for improvement</a:t>
            </a:r>
          </a:p>
          <a:p>
            <a:endParaRPr lang="en-GB" sz="2400" dirty="0" smtClean="0"/>
          </a:p>
          <a:p>
            <a:r>
              <a:rPr lang="en-GB" sz="2400" dirty="0" smtClean="0"/>
              <a:t>Initial results on </a:t>
            </a:r>
            <a:r>
              <a:rPr lang="en-GB" sz="2400" dirty="0" err="1" smtClean="0"/>
              <a:t>electroless</a:t>
            </a:r>
            <a:r>
              <a:rPr lang="en-GB" sz="2400" dirty="0" smtClean="0"/>
              <a:t> deposition of Ag into BZCY backbones shows promise</a:t>
            </a:r>
          </a:p>
          <a:p>
            <a:pPr lvl="1"/>
            <a:r>
              <a:rPr lang="en-GB" sz="2100" dirty="0" smtClean="0"/>
              <a:t>Long term stability towards coarsening remains to be studied</a:t>
            </a:r>
            <a:endParaRPr lang="en-GB" sz="2100" dirty="0" smtClean="0"/>
          </a:p>
          <a:p>
            <a:pPr lvl="1"/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876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135881"/>
            <a:ext cx="4104043" cy="559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435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1902" y="84891"/>
            <a:ext cx="8229600" cy="990600"/>
          </a:xfrm>
        </p:spPr>
        <p:txBody>
          <a:bodyPr>
            <a:normAutofit/>
          </a:bodyPr>
          <a:lstStyle/>
          <a:p>
            <a:r>
              <a:rPr lang="nb-NO" sz="2800" dirty="0"/>
              <a:t>Solid </a:t>
            </a:r>
            <a:r>
              <a:rPr lang="nb-NO" sz="2800" dirty="0" err="1"/>
              <a:t>state</a:t>
            </a:r>
            <a:r>
              <a:rPr lang="nb-NO" sz="2800" dirty="0"/>
              <a:t> </a:t>
            </a:r>
            <a:r>
              <a:rPr lang="nb-NO" sz="2800" dirty="0" err="1"/>
              <a:t>reactive</a:t>
            </a:r>
            <a:r>
              <a:rPr lang="nb-NO" sz="2800" dirty="0"/>
              <a:t> </a:t>
            </a:r>
            <a:r>
              <a:rPr lang="nb-NO" sz="2800" dirty="0" err="1"/>
              <a:t>sintering</a:t>
            </a:r>
            <a:r>
              <a:rPr lang="nb-NO" sz="2800" dirty="0"/>
              <a:t> for BZCY </a:t>
            </a:r>
            <a:r>
              <a:rPr lang="nb-NO" sz="2800" dirty="0" err="1"/>
              <a:t>based</a:t>
            </a:r>
            <a:r>
              <a:rPr lang="nb-NO" sz="2800" dirty="0"/>
              <a:t> </a:t>
            </a:r>
            <a:r>
              <a:rPr lang="nb-NO" sz="2800" dirty="0" err="1"/>
              <a:t>cell</a:t>
            </a:r>
            <a:r>
              <a:rPr lang="nb-NO" sz="2800" dirty="0"/>
              <a:t> </a:t>
            </a:r>
            <a:r>
              <a:rPr lang="nb-NO" sz="2800" dirty="0" err="1" smtClean="0"/>
              <a:t>production</a:t>
            </a:r>
            <a:endParaRPr lang="en-GB" sz="2800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38224" y="6415200"/>
            <a:ext cx="514296" cy="285752"/>
          </a:xfrm>
          <a:prstGeom prst="rect">
            <a:avLst/>
          </a:prstGeom>
        </p:spPr>
        <p:txBody>
          <a:bodyPr/>
          <a:lstStyle/>
          <a:p>
            <a:fld id="{17A9B3F3-0CDD-4032-910D-70E772557002}" type="slidenum">
              <a:rPr lang="en-GB" noProof="0" smtClean="0"/>
              <a:pPr/>
              <a:t>3</a:t>
            </a:fld>
            <a:endParaRPr lang="en-GB" noProof="0"/>
          </a:p>
        </p:txBody>
      </p:sp>
      <p:sp>
        <p:nvSpPr>
          <p:cNvPr id="7" name="Rounded Rectangle 6"/>
          <p:cNvSpPr/>
          <p:nvPr/>
        </p:nvSpPr>
        <p:spPr>
          <a:xfrm>
            <a:off x="2008415" y="1009523"/>
            <a:ext cx="6260462" cy="1695615"/>
          </a:xfrm>
          <a:prstGeom prst="roundRec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400"/>
          </a:p>
        </p:txBody>
      </p:sp>
      <p:cxnSp>
        <p:nvCxnSpPr>
          <p:cNvPr id="8" name="Straight Arrow Connector 7"/>
          <p:cNvCxnSpPr>
            <a:endCxn id="16" idx="3"/>
          </p:cNvCxnSpPr>
          <p:nvPr/>
        </p:nvCxnSpPr>
        <p:spPr>
          <a:xfrm flipV="1">
            <a:off x="1443812" y="1810435"/>
            <a:ext cx="6714512" cy="19976"/>
          </a:xfrm>
          <a:prstGeom prst="straightConnector1">
            <a:avLst/>
          </a:prstGeom>
          <a:ln w="38100">
            <a:solidFill>
              <a:srgbClr val="00447C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ular Callout 9"/>
          <p:cNvSpPr/>
          <p:nvPr/>
        </p:nvSpPr>
        <p:spPr>
          <a:xfrm>
            <a:off x="240603" y="1229379"/>
            <a:ext cx="1315711" cy="870067"/>
          </a:xfrm>
          <a:prstGeom prst="wedgeRectCallout">
            <a:avLst/>
          </a:prstGeom>
          <a:solidFill>
            <a:srgbClr val="004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600" dirty="0"/>
          </a:p>
        </p:txBody>
      </p:sp>
      <p:sp>
        <p:nvSpPr>
          <p:cNvPr id="11" name="Rectangle 10"/>
          <p:cNvSpPr/>
          <p:nvPr/>
        </p:nvSpPr>
        <p:spPr>
          <a:xfrm>
            <a:off x="179512" y="1262206"/>
            <a:ext cx="1471039" cy="83099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b="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Pastes and suspensions using BaSO</a:t>
            </a:r>
            <a:r>
              <a:rPr lang="en-US" sz="1200" b="0" baseline="-25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4</a:t>
            </a:r>
            <a:r>
              <a:rPr lang="en-US" sz="1200" b="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CeO</a:t>
            </a:r>
            <a:r>
              <a:rPr lang="en-US" sz="1200" b="0" baseline="-25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  <a:r>
              <a:rPr lang="en-US" sz="1200" b="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Y</a:t>
            </a:r>
            <a:r>
              <a:rPr lang="en-US" sz="1200" b="0" baseline="-25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  <a:r>
              <a:rPr lang="en-US" sz="1200" b="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</a:t>
            </a:r>
            <a:r>
              <a:rPr lang="en-US" sz="1200" b="0" baseline="-25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  <a:r>
              <a:rPr lang="en-US" sz="1200" b="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, ZrO</a:t>
            </a:r>
            <a:r>
              <a:rPr lang="en-US" sz="1200" baseline="-25000" dirty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2" name="Rectangular Callout 11"/>
          <p:cNvSpPr/>
          <p:nvPr/>
        </p:nvSpPr>
        <p:spPr>
          <a:xfrm>
            <a:off x="2284833" y="1543237"/>
            <a:ext cx="1205008" cy="594198"/>
          </a:xfrm>
          <a:prstGeom prst="wedgeRectCallout">
            <a:avLst/>
          </a:prstGeom>
          <a:solidFill>
            <a:srgbClr val="004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400"/>
          </a:p>
        </p:txBody>
      </p:sp>
      <p:sp>
        <p:nvSpPr>
          <p:cNvPr id="13" name="Rectangle 12"/>
          <p:cNvSpPr/>
          <p:nvPr/>
        </p:nvSpPr>
        <p:spPr>
          <a:xfrm>
            <a:off x="2212825" y="1595348"/>
            <a:ext cx="12770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Extrusion</a:t>
            </a:r>
            <a:r>
              <a:rPr lang="en-US" sz="1200" b="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of </a:t>
            </a:r>
            <a:r>
              <a:rPr lang="en-US" sz="1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fuel electrode</a:t>
            </a:r>
            <a:endParaRPr lang="en-US" sz="1200" b="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ular Callout 13"/>
          <p:cNvSpPr/>
          <p:nvPr/>
        </p:nvSpPr>
        <p:spPr>
          <a:xfrm>
            <a:off x="4712295" y="1523264"/>
            <a:ext cx="1075282" cy="594198"/>
          </a:xfrm>
          <a:prstGeom prst="wedgeRectCallout">
            <a:avLst/>
          </a:prstGeom>
          <a:solidFill>
            <a:srgbClr val="004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400"/>
          </a:p>
        </p:txBody>
      </p:sp>
      <p:sp>
        <p:nvSpPr>
          <p:cNvPr id="15" name="Rectangle 14"/>
          <p:cNvSpPr/>
          <p:nvPr/>
        </p:nvSpPr>
        <p:spPr>
          <a:xfrm>
            <a:off x="4715295" y="1575374"/>
            <a:ext cx="996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Electrolyte deposition</a:t>
            </a:r>
            <a:endParaRPr lang="en-US" sz="1200" b="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7114738" y="1513336"/>
            <a:ext cx="1043586" cy="594198"/>
          </a:xfrm>
          <a:prstGeom prst="wedgeRectCallout">
            <a:avLst/>
          </a:prstGeom>
          <a:solidFill>
            <a:srgbClr val="004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400"/>
          </a:p>
        </p:txBody>
      </p:sp>
      <p:sp>
        <p:nvSpPr>
          <p:cNvPr id="17" name="Rectangle 16"/>
          <p:cNvSpPr/>
          <p:nvPr/>
        </p:nvSpPr>
        <p:spPr>
          <a:xfrm>
            <a:off x="6999794" y="1659823"/>
            <a:ext cx="125528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Co-sintering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49592" y="1075491"/>
            <a:ext cx="3879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b="0" i="1" dirty="0" smtClean="0"/>
              <a:t>SONATE 100 m</a:t>
            </a:r>
            <a:r>
              <a:rPr lang="nb-NO" sz="1400" b="0" i="1" baseline="30000" dirty="0" smtClean="0"/>
              <a:t>2</a:t>
            </a:r>
            <a:r>
              <a:rPr lang="nb-NO" sz="1400" b="0" i="1" dirty="0" smtClean="0"/>
              <a:t> </a:t>
            </a:r>
            <a:r>
              <a:rPr lang="nb-NO" sz="1400" b="0" i="1" dirty="0" err="1" smtClean="0"/>
              <a:t>clean</a:t>
            </a:r>
            <a:r>
              <a:rPr lang="nb-NO" sz="1400" b="0" i="1" dirty="0" smtClean="0"/>
              <a:t> </a:t>
            </a:r>
            <a:r>
              <a:rPr lang="nb-NO" sz="1400" b="0" i="1" dirty="0" err="1" smtClean="0"/>
              <a:t>room</a:t>
            </a:r>
            <a:endParaRPr lang="nb-NO" sz="1400" b="0" i="1" dirty="0"/>
          </a:p>
        </p:txBody>
      </p:sp>
      <p:pic>
        <p:nvPicPr>
          <p:cNvPr id="19" name="Picture 2" descr="C:\Users\Morgane\Documents\Sintef\BigCCS (LSC)\Gelation\ref\IMG_48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4" t="18134" r="13026" b="3908"/>
          <a:stretch>
            <a:fillRect/>
          </a:stretch>
        </p:blipFill>
        <p:spPr bwMode="auto">
          <a:xfrm>
            <a:off x="240603" y="3803497"/>
            <a:ext cx="955173" cy="61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U:\prosjekt\Bærekraftig_energiteknologi\MK102007212_ELECTRA_EUFP7_MLF\Sci_tech\WP1 Dvpt of supported cathode electrolyte tubes\Pictures\Paste and extrusion BZY10 T11 17 07 2014\IMG_0178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4227" y="2845442"/>
            <a:ext cx="850561" cy="74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U:\prosjekt\Bærekraftig_energiteknologi\MK102007212_ELECTRA_EUFP7_MLF\Sci_tech\WP1 Dvpt of supported cathode electrolyte tubes\Pictures\Paste and extrusion BZY10 T11 17 07 2014\IMG_0223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037"/>
          <a:stretch/>
        </p:blipFill>
        <p:spPr bwMode="auto">
          <a:xfrm>
            <a:off x="245468" y="4640382"/>
            <a:ext cx="955173" cy="99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marielf\Desktop\IMG_0304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166"/>
          <a:stretch/>
        </p:blipFill>
        <p:spPr bwMode="auto">
          <a:xfrm>
            <a:off x="1279512" y="3816011"/>
            <a:ext cx="934520" cy="816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558527" y="5766720"/>
            <a:ext cx="2428655" cy="738664"/>
          </a:xfrm>
          <a:prstGeom prst="rect">
            <a:avLst/>
          </a:prstGeom>
          <a:solidFill>
            <a:schemeClr val="bg1"/>
          </a:solidFill>
          <a:ln w="28575">
            <a:solidFill>
              <a:srgbClr val="CCFF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1400" i="1" dirty="0" smtClean="0"/>
              <a:t>40-ton </a:t>
            </a:r>
            <a:r>
              <a:rPr lang="nb-NO" sz="1400" i="1" dirty="0" err="1" smtClean="0"/>
              <a:t>extruder</a:t>
            </a:r>
            <a:r>
              <a:rPr lang="nb-NO" sz="1400" i="1" dirty="0" smtClean="0"/>
              <a:t> </a:t>
            </a:r>
            <a:r>
              <a:rPr lang="nb-NO" sz="1400" i="1" dirty="0" err="1" smtClean="0"/>
              <a:t>with</a:t>
            </a:r>
            <a:r>
              <a:rPr lang="nb-NO" sz="1400" i="1" dirty="0" smtClean="0"/>
              <a:t> </a:t>
            </a:r>
            <a:r>
              <a:rPr lang="nb-NO" sz="1400" i="1" dirty="0" err="1" smtClean="0"/>
              <a:t>automatic</a:t>
            </a:r>
            <a:r>
              <a:rPr lang="nb-NO" sz="1400" i="1" dirty="0"/>
              <a:t> </a:t>
            </a:r>
            <a:r>
              <a:rPr lang="nb-NO" sz="1400" i="1" dirty="0" err="1" smtClean="0"/>
              <a:t>capping</a:t>
            </a:r>
            <a:r>
              <a:rPr lang="nb-NO" sz="1400" i="1" dirty="0" smtClean="0"/>
              <a:t>, </a:t>
            </a:r>
            <a:r>
              <a:rPr lang="nb-NO" sz="1400" i="1" dirty="0" err="1" smtClean="0"/>
              <a:t>cutting</a:t>
            </a:r>
            <a:r>
              <a:rPr lang="nb-NO" sz="1400" i="1" dirty="0" smtClean="0"/>
              <a:t> and air transport belt </a:t>
            </a:r>
            <a:endParaRPr lang="nb-NO" sz="1400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107504" y="2227511"/>
            <a:ext cx="174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i="1" dirty="0" err="1" smtClean="0">
                <a:latin typeface="Times" pitchFamily="18" charset="0"/>
              </a:rPr>
              <a:t>Wet</a:t>
            </a:r>
            <a:r>
              <a:rPr lang="nb-NO" sz="1400" i="1" dirty="0" smtClean="0">
                <a:latin typeface="Times" pitchFamily="18" charset="0"/>
              </a:rPr>
              <a:t> </a:t>
            </a:r>
            <a:r>
              <a:rPr lang="nb-NO" sz="1400" i="1" dirty="0" err="1" smtClean="0">
                <a:latin typeface="Times" pitchFamily="18" charset="0"/>
              </a:rPr>
              <a:t>milling</a:t>
            </a:r>
            <a:r>
              <a:rPr lang="nb-NO" sz="1400" i="1" dirty="0" smtClean="0">
                <a:latin typeface="Times" pitchFamily="18" charset="0"/>
              </a:rPr>
              <a:t> </a:t>
            </a:r>
            <a:r>
              <a:rPr lang="nb-NO" sz="1400" i="1" dirty="0" err="1" smtClean="0">
                <a:latin typeface="Times" pitchFamily="18" charset="0"/>
              </a:rPr>
              <a:t>of</a:t>
            </a:r>
            <a:r>
              <a:rPr lang="nb-NO" sz="1400" i="1" dirty="0" smtClean="0">
                <a:latin typeface="Times" pitchFamily="18" charset="0"/>
              </a:rPr>
              <a:t> SSRS </a:t>
            </a:r>
            <a:r>
              <a:rPr lang="nb-NO" sz="1400" i="1" dirty="0" err="1" smtClean="0">
                <a:latin typeface="Times" pitchFamily="18" charset="0"/>
              </a:rPr>
              <a:t>based</a:t>
            </a:r>
            <a:r>
              <a:rPr lang="nb-NO" sz="1400" i="1" dirty="0" smtClean="0">
                <a:latin typeface="Times" pitchFamily="18" charset="0"/>
              </a:rPr>
              <a:t> </a:t>
            </a:r>
            <a:r>
              <a:rPr lang="nb-NO" sz="1400" i="1" dirty="0" err="1" smtClean="0">
                <a:latin typeface="Times" pitchFamily="18" charset="0"/>
              </a:rPr>
              <a:t>precursors</a:t>
            </a:r>
            <a:endParaRPr lang="nb-NO" sz="1400" i="1" dirty="0">
              <a:latin typeface="Times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259632" y="4640382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i="1" dirty="0" err="1" smtClean="0">
                <a:latin typeface="Times" pitchFamily="18" charset="0"/>
              </a:rPr>
              <a:t>Dip-coating</a:t>
            </a:r>
            <a:r>
              <a:rPr lang="nb-NO" sz="1400" i="1" dirty="0" smtClean="0">
                <a:latin typeface="Times" pitchFamily="18" charset="0"/>
              </a:rPr>
              <a:t> </a:t>
            </a:r>
            <a:r>
              <a:rPr lang="nb-NO" sz="1400" i="1" dirty="0" err="1" smtClean="0">
                <a:latin typeface="Times" pitchFamily="18" charset="0"/>
              </a:rPr>
              <a:t>suspensions</a:t>
            </a:r>
            <a:endParaRPr lang="nb-NO" sz="1400" i="1" dirty="0">
              <a:latin typeface="Times" pitchFamily="18" charset="0"/>
            </a:endParaRPr>
          </a:p>
        </p:txBody>
      </p:sp>
      <p:pic>
        <p:nvPicPr>
          <p:cNvPr id="26" name="Picture 4" descr="C:\MLF documents\EU FP7 Hetmoc\Pictures\Testing\IMG_704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22539" y="2367171"/>
            <a:ext cx="1152595" cy="1696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98" descr="P:\Lab and HSE\_MG_6358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4851" y="4929055"/>
            <a:ext cx="1011896" cy="103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5235568" y="4188907"/>
            <a:ext cx="1877252" cy="523220"/>
          </a:xfrm>
          <a:prstGeom prst="rect">
            <a:avLst/>
          </a:prstGeom>
          <a:solidFill>
            <a:schemeClr val="bg1"/>
          </a:solidFill>
          <a:ln w="28575">
            <a:solidFill>
              <a:srgbClr val="CCFF66"/>
            </a:solidFill>
          </a:ln>
        </p:spPr>
        <p:txBody>
          <a:bodyPr wrap="square" rtlCol="0">
            <a:spAutoFit/>
          </a:bodyPr>
          <a:lstStyle>
            <a:defPPr>
              <a:defRPr lang="nb-NO"/>
            </a:defPPr>
            <a:lvl1pPr>
              <a:defRPr sz="1050" i="1"/>
            </a:lvl1pPr>
          </a:lstStyle>
          <a:p>
            <a:r>
              <a:rPr lang="nb-NO" sz="1400" dirty="0"/>
              <a:t>Automatic </a:t>
            </a:r>
            <a:r>
              <a:rPr lang="nb-NO" sz="1400" dirty="0" err="1"/>
              <a:t>dip-coater</a:t>
            </a:r>
            <a:endParaRPr lang="nb-NO" sz="1400" dirty="0"/>
          </a:p>
          <a:p>
            <a:r>
              <a:rPr lang="nb-NO" sz="1400" dirty="0"/>
              <a:t>Max 1m </a:t>
            </a:r>
            <a:r>
              <a:rPr lang="nb-NO" sz="1400" dirty="0" err="1"/>
              <a:t>long</a:t>
            </a:r>
            <a:r>
              <a:rPr lang="nb-NO" sz="1400" dirty="0"/>
              <a:t> tube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999794" y="2966681"/>
            <a:ext cx="1790770" cy="307777"/>
          </a:xfrm>
          <a:prstGeom prst="rect">
            <a:avLst/>
          </a:prstGeom>
          <a:solidFill>
            <a:schemeClr val="bg1"/>
          </a:solidFill>
          <a:ln w="28575">
            <a:solidFill>
              <a:srgbClr val="CCFF66"/>
            </a:solidFill>
          </a:ln>
        </p:spPr>
        <p:txBody>
          <a:bodyPr wrap="square" rtlCol="0">
            <a:spAutoFit/>
          </a:bodyPr>
          <a:lstStyle>
            <a:defPPr>
              <a:defRPr lang="nb-NO"/>
            </a:defPPr>
            <a:lvl1pPr>
              <a:defRPr sz="1050" i="1"/>
            </a:lvl1pPr>
          </a:lstStyle>
          <a:p>
            <a:pPr algn="ctr"/>
            <a:r>
              <a:rPr lang="nb-NO" sz="1400" dirty="0" smtClean="0"/>
              <a:t>10-25 cm </a:t>
            </a:r>
            <a:r>
              <a:rPr lang="nb-NO" sz="1400" dirty="0" err="1" smtClean="0"/>
              <a:t>long</a:t>
            </a:r>
            <a:r>
              <a:rPr lang="nb-NO" sz="1400" dirty="0" smtClean="0"/>
              <a:t> tubes</a:t>
            </a:r>
            <a:endParaRPr lang="nb-NO" sz="1400" dirty="0"/>
          </a:p>
        </p:txBody>
      </p:sp>
      <p:sp>
        <p:nvSpPr>
          <p:cNvPr id="30" name="Curved Right Arrow 29"/>
          <p:cNvSpPr/>
          <p:nvPr/>
        </p:nvSpPr>
        <p:spPr>
          <a:xfrm rot="19180345">
            <a:off x="780663" y="3441745"/>
            <a:ext cx="529091" cy="1314421"/>
          </a:xfrm>
          <a:prstGeom prst="curvedRightArrow">
            <a:avLst/>
          </a:prstGeom>
          <a:solidFill>
            <a:srgbClr val="CCFF66">
              <a:alpha val="6313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31" name="Curved Right Arrow 30"/>
          <p:cNvSpPr/>
          <p:nvPr/>
        </p:nvSpPr>
        <p:spPr>
          <a:xfrm>
            <a:off x="337540" y="3431013"/>
            <a:ext cx="529091" cy="1586564"/>
          </a:xfrm>
          <a:prstGeom prst="curvedRightArrow">
            <a:avLst/>
          </a:prstGeom>
          <a:solidFill>
            <a:srgbClr val="CCFF66">
              <a:alpha val="6313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pic>
        <p:nvPicPr>
          <p:cNvPr id="32" name="Picture 4" descr="C:\Users\marielf\AppData\Local\Microsoft\Windows\Temporary Internet Files\Content.IE5\Q872IH3N\metronome-hi[1]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204" y="1440422"/>
            <a:ext cx="448597" cy="56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marielf\AppData\Local\Microsoft\Windows\Temporary Internet Files\Content.IE5\Q872IH3N\metronome-hi[1]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50" y="1447281"/>
            <a:ext cx="448597" cy="56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3" descr="C:\Users\marielf\AppData\Local\Microsoft\Windows\Temporary Internet Files\Content.IE5\PPJBMUOK\MP900437338[1]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217" y="3431013"/>
            <a:ext cx="408449" cy="45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107504" y="5713511"/>
            <a:ext cx="1643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i="1" dirty="0" err="1" smtClean="0">
                <a:latin typeface="Times" pitchFamily="18" charset="0"/>
              </a:rPr>
              <a:t>NiO</a:t>
            </a:r>
            <a:r>
              <a:rPr lang="nb-NO" sz="1400" i="1" dirty="0" smtClean="0">
                <a:latin typeface="Times" pitchFamily="18" charset="0"/>
              </a:rPr>
              <a:t> </a:t>
            </a:r>
            <a:r>
              <a:rPr lang="nb-NO" sz="1400" i="1" dirty="0" err="1" smtClean="0">
                <a:latin typeface="Times" pitchFamily="18" charset="0"/>
              </a:rPr>
              <a:t>based</a:t>
            </a:r>
            <a:r>
              <a:rPr lang="nb-NO" sz="1400" i="1" dirty="0" smtClean="0">
                <a:latin typeface="Times" pitchFamily="18" charset="0"/>
              </a:rPr>
              <a:t> </a:t>
            </a:r>
            <a:r>
              <a:rPr lang="nb-NO" sz="1400" i="1" dirty="0" err="1" smtClean="0">
                <a:latin typeface="Times" pitchFamily="18" charset="0"/>
              </a:rPr>
              <a:t>paste</a:t>
            </a:r>
            <a:endParaRPr lang="nb-NO" sz="1400" i="1" dirty="0">
              <a:latin typeface="Times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584428" y="2041103"/>
            <a:ext cx="1098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err="1" smtClean="0"/>
              <a:t>Drying</a:t>
            </a:r>
            <a:r>
              <a:rPr lang="nb-NO" sz="1400" dirty="0" smtClean="0"/>
              <a:t> in air</a:t>
            </a:r>
            <a:endParaRPr lang="nb-NO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5969200" y="2026473"/>
            <a:ext cx="1143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400" dirty="0" err="1" smtClean="0"/>
              <a:t>Drying</a:t>
            </a:r>
            <a:r>
              <a:rPr lang="nb-NO" sz="1400" dirty="0" smtClean="0"/>
              <a:t> in air</a:t>
            </a:r>
            <a:endParaRPr lang="nb-NO" sz="1400" dirty="0"/>
          </a:p>
        </p:txBody>
      </p:sp>
      <p:pic>
        <p:nvPicPr>
          <p:cNvPr id="38" name="Picture 4" descr="C:\Users\marielf\Documents\Electra\Pictures\25 10 2014\IMG_0911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7" t="34791" r="27282" b="33599"/>
          <a:stretch/>
        </p:blipFill>
        <p:spPr bwMode="auto">
          <a:xfrm rot="5400000">
            <a:off x="6850664" y="4288783"/>
            <a:ext cx="2615319" cy="95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juvik.photoshelter.com/img/pixel.g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http://juvik.photoshelter.com/img/pixel.g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5" descr="C:\Users\marielf\Documents\Electra\Pictures\wj20150609_SIN_MatChemLabs_684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114" y="2563607"/>
            <a:ext cx="1332204" cy="201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C:\Users\marielf\Documents\Electra\Pictures\wj20150609_SIN_MatChemLabs_671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23"/>
          <a:stretch/>
        </p:blipFill>
        <p:spPr bwMode="auto">
          <a:xfrm>
            <a:off x="3702574" y="3274458"/>
            <a:ext cx="1393238" cy="159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C:\Users\marielf\Documents\Electra\Pictures\wj20150609_SIN_MatChemLabs_675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941" y="4713519"/>
            <a:ext cx="1579801" cy="105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95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17A9B3F3-0CDD-4032-910D-70E772557002}" type="slidenum">
              <a:rPr lang="en-GB" noProof="0" smtClean="0"/>
              <a:pPr/>
              <a:t>4</a:t>
            </a:fld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idx="22"/>
          </p:nvPr>
        </p:nvSpPr>
        <p:spPr>
          <a:xfrm>
            <a:off x="216270" y="143698"/>
            <a:ext cx="8429684" cy="642942"/>
          </a:xfrm>
        </p:spPr>
        <p:txBody>
          <a:bodyPr/>
          <a:lstStyle/>
          <a:p>
            <a:r>
              <a:rPr lang="nb-NO" dirty="0" smtClean="0"/>
              <a:t>Half-</a:t>
            </a:r>
            <a:r>
              <a:rPr lang="nb-NO" dirty="0" err="1" smtClean="0"/>
              <a:t>cells</a:t>
            </a:r>
            <a:endParaRPr lang="nb-NO" dirty="0"/>
          </a:p>
        </p:txBody>
      </p:sp>
      <p:pic>
        <p:nvPicPr>
          <p:cNvPr id="2054" name="Picture 6" descr="C:\Users\marielf\Documents\Electra\Pictures\22 10 2014\IMG_086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5" t="16100" r="31792"/>
          <a:stretch/>
        </p:blipFill>
        <p:spPr bwMode="auto">
          <a:xfrm>
            <a:off x="-232549" y="809685"/>
            <a:ext cx="2334268" cy="408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marielf\Documents\Electra\Pictures\22 10 2014\IMG_087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28" t="54616" b="25482"/>
          <a:stretch/>
        </p:blipFill>
        <p:spPr bwMode="auto">
          <a:xfrm rot="5400000">
            <a:off x="457873" y="3163240"/>
            <a:ext cx="4238088" cy="1789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U:\prosjekt\Bærekraftig_energiteknologi\MK102007212_ELECTRA_EUFP7_MLF\Sci_tech\WP1 Dvpt of supported cathode electrolyte tubes\SEM\429-Protia-disp-1CV05-Xsec-b-00300xCBS_074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9"/>
          <a:stretch/>
        </p:blipFill>
        <p:spPr bwMode="auto">
          <a:xfrm>
            <a:off x="4355976" y="366647"/>
            <a:ext cx="3024285" cy="260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2101720" y="719366"/>
            <a:ext cx="225425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Sintering @ </a:t>
            </a:r>
          </a:p>
          <a:p>
            <a:pPr algn="ctr"/>
            <a:r>
              <a:rPr lang="en-GB" dirty="0" smtClean="0"/>
              <a:t>1550</a:t>
            </a:r>
            <a:r>
              <a:rPr lang="en-GB" dirty="0" smtClean="0">
                <a:sym typeface="Symbol"/>
              </a:rPr>
              <a:t></a:t>
            </a:r>
            <a:r>
              <a:rPr lang="en-GB" dirty="0" smtClean="0"/>
              <a:t>C – 24h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4571974" y="2630126"/>
            <a:ext cx="129614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1600" dirty="0" smtClean="0"/>
              <a:t>100 </a:t>
            </a:r>
            <a:r>
              <a:rPr lang="nb-NO" sz="1600" dirty="0" err="1" smtClean="0"/>
              <a:t>microns</a:t>
            </a:r>
            <a:endParaRPr lang="nb-NO" sz="1600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846125" y="2681662"/>
            <a:ext cx="733961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6732240" y="980728"/>
            <a:ext cx="2520280" cy="2240557"/>
            <a:chOff x="4716016" y="3094384"/>
            <a:chExt cx="2998498" cy="2654896"/>
          </a:xfrm>
        </p:grpSpPr>
        <p:pic>
          <p:nvPicPr>
            <p:cNvPr id="21" name="Picture 2" descr="U:\prosjekt\Bærekraftig_energiteknologi\MK102007212_ELECTRA_EUFP7_MLF\Sci_tech\WP1 Dvpt of supported cathode electrolyte tubes\SEM\430-Protia-cornstarch-susp-1CV1-Xsec-a-01000xCBS_077.tif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44"/>
            <a:stretch/>
          </p:blipFill>
          <p:spPr bwMode="auto">
            <a:xfrm>
              <a:off x="4716016" y="3094384"/>
              <a:ext cx="2998498" cy="26054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6215264" y="5348118"/>
              <a:ext cx="1495612" cy="4011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nb-NO" sz="1600" dirty="0"/>
                <a:t>4</a:t>
              </a:r>
              <a:r>
                <a:rPr lang="nb-NO" sz="1600" dirty="0" smtClean="0"/>
                <a:t>0 </a:t>
              </a:r>
              <a:r>
                <a:rPr lang="nb-NO" sz="1600" dirty="0" err="1" smtClean="0"/>
                <a:t>microns</a:t>
              </a:r>
              <a:endParaRPr lang="nb-NO" sz="1600" dirty="0"/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6429443" y="5399654"/>
              <a:ext cx="96776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184586" y="4581128"/>
            <a:ext cx="2428655" cy="1077218"/>
          </a:xfrm>
          <a:prstGeom prst="rect">
            <a:avLst/>
          </a:prstGeom>
          <a:solidFill>
            <a:schemeClr val="bg1"/>
          </a:solidFill>
          <a:ln w="28575">
            <a:solidFill>
              <a:srgbClr val="CCFF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b-NO" sz="1600" i="1" dirty="0" smtClean="0"/>
              <a:t>BZCY72-NiO green tube </a:t>
            </a:r>
            <a:r>
              <a:rPr lang="nb-NO" sz="1600" i="1" dirty="0" err="1" smtClean="0"/>
              <a:t>before</a:t>
            </a:r>
            <a:r>
              <a:rPr lang="nb-NO" sz="1600" i="1" dirty="0" smtClean="0"/>
              <a:t> and </a:t>
            </a:r>
            <a:r>
              <a:rPr lang="nb-NO" sz="1600" i="1" dirty="0" err="1" smtClean="0"/>
              <a:t>after</a:t>
            </a:r>
            <a:r>
              <a:rPr lang="nb-NO" sz="1600" i="1" dirty="0" smtClean="0"/>
              <a:t> </a:t>
            </a:r>
            <a:r>
              <a:rPr lang="nb-NO" sz="1600" i="1" dirty="0" err="1" smtClean="0"/>
              <a:t>dip-coating</a:t>
            </a:r>
            <a:r>
              <a:rPr lang="nb-NO" sz="1600" i="1" dirty="0" smtClean="0"/>
              <a:t> in water </a:t>
            </a:r>
            <a:r>
              <a:rPr lang="nb-NO" sz="1600" i="1" dirty="0" err="1" smtClean="0"/>
              <a:t>based</a:t>
            </a:r>
            <a:r>
              <a:rPr lang="nb-NO" sz="1600" i="1" dirty="0" smtClean="0"/>
              <a:t> </a:t>
            </a:r>
            <a:r>
              <a:rPr lang="nb-NO" sz="1600" i="1" dirty="0" err="1" smtClean="0"/>
              <a:t>suspension</a:t>
            </a:r>
            <a:endParaRPr lang="nb-NO" sz="1600" i="1" dirty="0"/>
          </a:p>
        </p:txBody>
      </p:sp>
      <p:sp>
        <p:nvSpPr>
          <p:cNvPr id="32" name="TextBox 31"/>
          <p:cNvSpPr txBox="1"/>
          <p:nvPr/>
        </p:nvSpPr>
        <p:spPr>
          <a:xfrm>
            <a:off x="4416913" y="3230725"/>
            <a:ext cx="4403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BZCY (2% Ce; 10% Y) // BZCY72-NiO</a:t>
            </a:r>
            <a:endParaRPr lang="en-GB" dirty="0"/>
          </a:p>
        </p:txBody>
      </p:sp>
      <p:pic>
        <p:nvPicPr>
          <p:cNvPr id="33" name="Picture 3" descr="U:\prosjekt\Bærekraftig_energiteknologi\MK102007212_ELECTRA_EUFP7_MLF\Sci_tech\WP1 Dvpt of supported cathode electrolyte tubes\SEM\428-SINTEF-BaSO4-susp-water-2CV2-Xsec-b-00300xCBS_065.ti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5"/>
          <a:stretch/>
        </p:blipFill>
        <p:spPr bwMode="auto">
          <a:xfrm>
            <a:off x="4369629" y="3847338"/>
            <a:ext cx="3010632" cy="260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11576843" y="7173416"/>
            <a:ext cx="230633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Dense electrolyte @ </a:t>
            </a:r>
            <a:r>
              <a:rPr lang="en-GB" dirty="0"/>
              <a:t>1550</a:t>
            </a:r>
            <a:r>
              <a:rPr lang="en-GB" dirty="0">
                <a:sym typeface="Symbol"/>
              </a:rPr>
              <a:t></a:t>
            </a:r>
            <a:r>
              <a:rPr lang="en-GB" dirty="0" smtClean="0"/>
              <a:t>C – 24 h</a:t>
            </a:r>
            <a:endParaRPr lang="en-GB" dirty="0"/>
          </a:p>
          <a:p>
            <a:r>
              <a:rPr lang="en-GB" dirty="0" smtClean="0"/>
              <a:t>1610</a:t>
            </a:r>
            <a:r>
              <a:rPr lang="en-GB" dirty="0" smtClean="0">
                <a:sym typeface="Symbol"/>
              </a:rPr>
              <a:t></a:t>
            </a:r>
            <a:r>
              <a:rPr lang="en-GB" dirty="0" smtClean="0"/>
              <a:t>C – 6 h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716016" y="5860631"/>
            <a:ext cx="129614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b-NO" sz="1600" dirty="0" smtClean="0"/>
              <a:t>100 </a:t>
            </a:r>
            <a:r>
              <a:rPr lang="nb-NO" sz="1600" dirty="0" err="1" smtClean="0"/>
              <a:t>microns</a:t>
            </a:r>
            <a:endParaRPr lang="nb-NO" sz="1600" dirty="0"/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4990167" y="5912167"/>
            <a:ext cx="733961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6732240" y="4137194"/>
            <a:ext cx="2447844" cy="2316142"/>
            <a:chOff x="6623720" y="3571329"/>
            <a:chExt cx="2998498" cy="2654991"/>
          </a:xfrm>
        </p:grpSpPr>
        <p:pic>
          <p:nvPicPr>
            <p:cNvPr id="31" name="Picture 2" descr="U:\prosjekt\Bærekraftig_energiteknologi\MK102007212_ELECTRA_EUFP7_MLF\Sci_tech\WP1 Dvpt of supported cathode electrolyte tubes\SEM\428-SINTEF-BaSO4-susp-water-2CV2-Xsec-b-01000xCBS_064.tif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44"/>
            <a:stretch/>
          </p:blipFill>
          <p:spPr bwMode="auto">
            <a:xfrm>
              <a:off x="6623720" y="3571329"/>
              <a:ext cx="2998498" cy="26054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8123231" y="5838236"/>
              <a:ext cx="1411927" cy="38808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nb-NO" sz="1600" dirty="0" smtClean="0"/>
                <a:t>40 </a:t>
              </a:r>
              <a:r>
                <a:rPr lang="nb-NO" sz="1600" dirty="0" err="1" smtClean="0"/>
                <a:t>microns</a:t>
              </a:r>
              <a:endParaRPr lang="nb-NO" sz="1600" dirty="0"/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>
              <a:off x="8423394" y="5889772"/>
              <a:ext cx="96776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ight Arrow 14"/>
          <p:cNvSpPr/>
          <p:nvPr/>
        </p:nvSpPr>
        <p:spPr>
          <a:xfrm rot="19570092">
            <a:off x="3081913" y="1619500"/>
            <a:ext cx="1021994" cy="698960"/>
          </a:xfrm>
          <a:prstGeom prst="rightArrow">
            <a:avLst/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2" name="Right Arrow 41"/>
          <p:cNvSpPr/>
          <p:nvPr/>
        </p:nvSpPr>
        <p:spPr>
          <a:xfrm rot="2151206">
            <a:off x="3087918" y="3354924"/>
            <a:ext cx="1021994" cy="698960"/>
          </a:xfrm>
          <a:prstGeom prst="rightArrow">
            <a:avLst/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3" name="TextBox 42"/>
          <p:cNvSpPr txBox="1"/>
          <p:nvPr/>
        </p:nvSpPr>
        <p:spPr>
          <a:xfrm>
            <a:off x="4379239" y="-677"/>
            <a:ext cx="4403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BZCY72 // BZCY72-NiO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947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6726" y="116632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Development of O</a:t>
            </a:r>
            <a:r>
              <a:rPr lang="en-GB" baseline="-25000" dirty="0" smtClean="0"/>
              <a:t>2</a:t>
            </a:r>
            <a:r>
              <a:rPr lang="en-GB" dirty="0" smtClean="0"/>
              <a:t>-H</a:t>
            </a:r>
            <a:r>
              <a:rPr lang="en-GB" baseline="-25000" dirty="0" smtClean="0"/>
              <a:t>2</a:t>
            </a:r>
            <a:r>
              <a:rPr lang="en-GB" dirty="0" smtClean="0"/>
              <a:t>O electrode, current collector and interconnect materials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4149080"/>
            <a:ext cx="5793008" cy="2117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559723" y="2098040"/>
            <a:ext cx="1971916" cy="1812992"/>
            <a:chOff x="6706586" y="3389489"/>
            <a:chExt cx="1587256" cy="145933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96" t="20084" r="52174" b="14911"/>
            <a:stretch/>
          </p:blipFill>
          <p:spPr>
            <a:xfrm>
              <a:off x="6706586" y="3389489"/>
              <a:ext cx="1587256" cy="145933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cxnSp>
          <p:nvCxnSpPr>
            <p:cNvPr id="9" name="Straight Connector 8"/>
            <p:cNvCxnSpPr/>
            <p:nvPr/>
          </p:nvCxnSpPr>
          <p:spPr>
            <a:xfrm>
              <a:off x="7346190" y="4757443"/>
              <a:ext cx="8172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7475652" y="4527692"/>
              <a:ext cx="558277" cy="2297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100 µm</a:t>
              </a:r>
              <a:endParaRPr lang="en-GB" sz="1600" dirty="0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"/>
          <a:stretch/>
        </p:blipFill>
        <p:spPr bwMode="auto">
          <a:xfrm>
            <a:off x="3275856" y="1537458"/>
            <a:ext cx="5330222" cy="214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5748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Design and build module for multi-tubular testing</a:t>
            </a:r>
          </a:p>
          <a:p>
            <a:pPr lvl="1"/>
            <a:r>
              <a:rPr lang="en-GB" dirty="0" smtClean="0"/>
              <a:t>7-10 tubes </a:t>
            </a:r>
            <a:r>
              <a:rPr lang="en-GB" dirty="0" err="1" smtClean="0"/>
              <a:t>pr</a:t>
            </a:r>
            <a:r>
              <a:rPr lang="en-GB" dirty="0" smtClean="0"/>
              <a:t> module</a:t>
            </a:r>
          </a:p>
          <a:p>
            <a:pPr lvl="1"/>
            <a:r>
              <a:rPr lang="en-GB" dirty="0" smtClean="0"/>
              <a:t>Replaceable individual tubes</a:t>
            </a:r>
          </a:p>
          <a:p>
            <a:pPr lvl="1"/>
            <a:r>
              <a:rPr lang="en-GB" dirty="0" smtClean="0"/>
              <a:t>Monitoring of individual tubes</a:t>
            </a:r>
          </a:p>
          <a:p>
            <a:endParaRPr lang="en-GB" dirty="0" smtClean="0"/>
          </a:p>
          <a:p>
            <a:r>
              <a:rPr lang="en-GB" dirty="0" smtClean="0"/>
              <a:t>Balance of Plant modelling</a:t>
            </a:r>
          </a:p>
          <a:p>
            <a:pPr lvl="1"/>
            <a:r>
              <a:rPr lang="en-GB" dirty="0" smtClean="0"/>
              <a:t>Heat, flow, mass and charge balances</a:t>
            </a:r>
          </a:p>
          <a:p>
            <a:endParaRPr lang="en-GB" dirty="0"/>
          </a:p>
          <a:p>
            <a:r>
              <a:rPr lang="en-GB" dirty="0" smtClean="0"/>
              <a:t>Goal: Test unit for 1kW electrochemical energy conversion</a:t>
            </a:r>
          </a:p>
          <a:p>
            <a:endParaRPr lang="en-GB" dirty="0" smtClean="0"/>
          </a:p>
          <a:p>
            <a:pPr lvl="1"/>
            <a:endParaRPr lang="en-GB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Multi-tube module</a:t>
            </a:r>
            <a:endParaRPr lang="en-GB" dirty="0"/>
          </a:p>
        </p:txBody>
      </p:sp>
      <p:pic>
        <p:nvPicPr>
          <p:cNvPr id="6" name="Picture 5" descr="C:\Users\trulsn\Desktop\FCH JTI\Tubinder - cross overview 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1276346"/>
            <a:ext cx="2748400" cy="4938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266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Techno-economic evaluation of PCEC integrated with renewable energy sources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189058"/>
            <a:ext cx="6209777" cy="36689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7544" y="2492896"/>
            <a:ext cx="3024336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u="sng" dirty="0" smtClean="0"/>
              <a:t>DME/Ethanol production from steam, CO</a:t>
            </a:r>
            <a:r>
              <a:rPr lang="en-GB" u="sng" baseline="-25000" dirty="0" smtClean="0"/>
              <a:t>2</a:t>
            </a:r>
            <a:r>
              <a:rPr lang="en-GB" u="sng" dirty="0" smtClean="0"/>
              <a:t> and electricity</a:t>
            </a:r>
            <a:endParaRPr lang="en-GB" u="sng" dirty="0"/>
          </a:p>
        </p:txBody>
      </p:sp>
      <p:sp>
        <p:nvSpPr>
          <p:cNvPr id="10" name="TextBox 9"/>
          <p:cNvSpPr txBox="1"/>
          <p:nvPr/>
        </p:nvSpPr>
        <p:spPr>
          <a:xfrm>
            <a:off x="2195736" y="1268760"/>
            <a:ext cx="2744274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u="sng" dirty="0" smtClean="0"/>
              <a:t>H</a:t>
            </a:r>
            <a:r>
              <a:rPr lang="en-GB" u="sng" baseline="-25000" dirty="0" smtClean="0"/>
              <a:t>2</a:t>
            </a:r>
            <a:r>
              <a:rPr lang="en-GB" u="sng" dirty="0" smtClean="0"/>
              <a:t> production from steam and electricity</a:t>
            </a:r>
            <a:endParaRPr lang="en-GB" u="sng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921" y="1484784"/>
            <a:ext cx="4126567" cy="28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720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Key differences between SOEC and PCEC</a:t>
            </a:r>
            <a:br>
              <a:rPr lang="en-GB" dirty="0" smtClean="0"/>
            </a:br>
            <a:r>
              <a:rPr lang="en-GB" sz="2400" dirty="0" smtClean="0"/>
              <a:t>- advantages and challenges</a:t>
            </a:r>
            <a:endParaRPr lang="en-GB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3528" y="1219200"/>
            <a:ext cx="8229600" cy="4937760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Solid Oxide Electrolyser Cell</a:t>
            </a:r>
          </a:p>
          <a:p>
            <a:pPr lvl="1"/>
            <a:r>
              <a:rPr lang="en-GB" dirty="0" smtClean="0"/>
              <a:t>Well proven technology</a:t>
            </a:r>
          </a:p>
          <a:p>
            <a:pPr lvl="2"/>
            <a:r>
              <a:rPr lang="en-GB" dirty="0" smtClean="0"/>
              <a:t>Scalable production</a:t>
            </a:r>
          </a:p>
          <a:p>
            <a:pPr lvl="2"/>
            <a:r>
              <a:rPr lang="en-GB" dirty="0" smtClean="0"/>
              <a:t>High current densities at thermo-neutral voltage</a:t>
            </a:r>
          </a:p>
          <a:p>
            <a:pPr lvl="1"/>
            <a:r>
              <a:rPr lang="en-GB" dirty="0" smtClean="0"/>
              <a:t>Long term stability challenges</a:t>
            </a:r>
          </a:p>
          <a:p>
            <a:pPr lvl="2"/>
            <a:r>
              <a:rPr lang="en-GB" dirty="0" smtClean="0"/>
              <a:t>Delamination of O</a:t>
            </a:r>
            <a:r>
              <a:rPr lang="en-GB" baseline="-25000" dirty="0" smtClean="0"/>
              <a:t>2</a:t>
            </a:r>
            <a:r>
              <a:rPr lang="en-GB" dirty="0" smtClean="0"/>
              <a:t>-electrode</a:t>
            </a:r>
          </a:p>
          <a:p>
            <a:pPr lvl="2"/>
            <a:r>
              <a:rPr lang="en-GB" dirty="0"/>
              <a:t>Oxidation of </a:t>
            </a:r>
            <a:r>
              <a:rPr lang="en-GB" dirty="0" smtClean="0"/>
              <a:t>H</a:t>
            </a:r>
            <a:r>
              <a:rPr lang="en-GB" baseline="-25000" dirty="0" smtClean="0"/>
              <a:t>2</a:t>
            </a:r>
            <a:r>
              <a:rPr lang="en-GB" dirty="0" smtClean="0"/>
              <a:t>-electrode </a:t>
            </a:r>
            <a:r>
              <a:rPr lang="en-GB" dirty="0"/>
              <a:t>at OCV</a:t>
            </a:r>
          </a:p>
          <a:p>
            <a:pPr lvl="1"/>
            <a:r>
              <a:rPr lang="en-GB" dirty="0" smtClean="0"/>
              <a:t>High temperatures</a:t>
            </a:r>
          </a:p>
          <a:p>
            <a:pPr marL="594360" lvl="2" indent="0">
              <a:buNone/>
            </a:pPr>
            <a:endParaRPr lang="en-GB" dirty="0"/>
          </a:p>
          <a:p>
            <a:r>
              <a:rPr lang="en-GB" dirty="0" smtClean="0"/>
              <a:t>Proton Ceramic Electrolyser Cell</a:t>
            </a:r>
          </a:p>
          <a:p>
            <a:pPr lvl="1"/>
            <a:r>
              <a:rPr lang="en-GB" dirty="0" smtClean="0"/>
              <a:t>Less mature technology</a:t>
            </a:r>
          </a:p>
          <a:p>
            <a:pPr lvl="2"/>
            <a:r>
              <a:rPr lang="en-GB" dirty="0" smtClean="0"/>
              <a:t>Fabrication and processing challenges</a:t>
            </a:r>
          </a:p>
          <a:p>
            <a:pPr lvl="1"/>
            <a:r>
              <a:rPr lang="en-GB" dirty="0" smtClean="0"/>
              <a:t>Produces </a:t>
            </a:r>
            <a:r>
              <a:rPr lang="en-GB" dirty="0" smtClean="0"/>
              <a:t>dry, pressurized </a:t>
            </a:r>
            <a:r>
              <a:rPr lang="en-GB" dirty="0" smtClean="0"/>
              <a:t>H</a:t>
            </a:r>
            <a:r>
              <a:rPr lang="en-GB" baseline="-25000" dirty="0" smtClean="0"/>
              <a:t>2</a:t>
            </a:r>
            <a:r>
              <a:rPr lang="en-GB" dirty="0" smtClean="0"/>
              <a:t> directly</a:t>
            </a:r>
          </a:p>
          <a:p>
            <a:pPr lvl="1"/>
            <a:r>
              <a:rPr lang="en-GB" dirty="0" smtClean="0"/>
              <a:t>Potentially intermediate </a:t>
            </a:r>
            <a:r>
              <a:rPr lang="en-GB" dirty="0" smtClean="0"/>
              <a:t>temperatures</a:t>
            </a:r>
          </a:p>
          <a:p>
            <a:pPr lvl="2"/>
            <a:r>
              <a:rPr lang="en-GB" dirty="0" smtClean="0"/>
              <a:t>Slower degradation</a:t>
            </a:r>
            <a:endParaRPr lang="en-GB" dirty="0" smtClean="0"/>
          </a:p>
          <a:p>
            <a:pPr lvl="2"/>
            <a:r>
              <a:rPr lang="en-GB" dirty="0" smtClean="0"/>
              <a:t>Slow O</a:t>
            </a:r>
            <a:r>
              <a:rPr lang="en-GB" baseline="-25000" dirty="0" smtClean="0"/>
              <a:t>2</a:t>
            </a:r>
            <a:r>
              <a:rPr lang="en-GB" dirty="0" smtClean="0"/>
              <a:t>-electrode kinetics</a:t>
            </a:r>
            <a:endParaRPr lang="en-GB" dirty="0"/>
          </a:p>
          <a:p>
            <a:pPr lvl="1"/>
            <a:endParaRPr lang="en-GB" dirty="0"/>
          </a:p>
        </p:txBody>
      </p:sp>
      <p:grpSp>
        <p:nvGrpSpPr>
          <p:cNvPr id="9" name="Group 67"/>
          <p:cNvGrpSpPr>
            <a:grpSpLocks noChangeAspect="1"/>
          </p:cNvGrpSpPr>
          <p:nvPr/>
        </p:nvGrpSpPr>
        <p:grpSpPr>
          <a:xfrm>
            <a:off x="6156176" y="1485024"/>
            <a:ext cx="3033898" cy="2160000"/>
            <a:chOff x="5340054" y="12649"/>
            <a:chExt cx="3742869" cy="2001610"/>
          </a:xfrm>
        </p:grpSpPr>
        <p:grpSp>
          <p:nvGrpSpPr>
            <p:cNvPr id="10" name="Group 59"/>
            <p:cNvGrpSpPr/>
            <p:nvPr/>
          </p:nvGrpSpPr>
          <p:grpSpPr>
            <a:xfrm>
              <a:off x="5340054" y="12649"/>
              <a:ext cx="3417238" cy="2001610"/>
              <a:chOff x="5340054" y="12649"/>
              <a:chExt cx="3417238" cy="2001610"/>
            </a:xfrm>
          </p:grpSpPr>
          <p:grpSp>
            <p:nvGrpSpPr>
              <p:cNvPr id="14" name="Group 54"/>
              <p:cNvGrpSpPr/>
              <p:nvPr/>
            </p:nvGrpSpPr>
            <p:grpSpPr>
              <a:xfrm>
                <a:off x="5340054" y="12649"/>
                <a:ext cx="3417238" cy="2001610"/>
                <a:chOff x="5340054" y="12649"/>
                <a:chExt cx="3417238" cy="2001610"/>
              </a:xfrm>
            </p:grpSpPr>
            <p:grpSp>
              <p:nvGrpSpPr>
                <p:cNvPr id="16" name="Group 52"/>
                <p:cNvGrpSpPr/>
                <p:nvPr/>
              </p:nvGrpSpPr>
              <p:grpSpPr>
                <a:xfrm>
                  <a:off x="5340054" y="12649"/>
                  <a:ext cx="3417238" cy="2001610"/>
                  <a:chOff x="5340054" y="12649"/>
                  <a:chExt cx="3417238" cy="2001610"/>
                </a:xfrm>
              </p:grpSpPr>
              <p:sp>
                <p:nvSpPr>
                  <p:cNvPr id="18" name="Rectangle 17"/>
                  <p:cNvSpPr/>
                  <p:nvPr/>
                </p:nvSpPr>
                <p:spPr>
                  <a:xfrm>
                    <a:off x="6516216" y="495424"/>
                    <a:ext cx="144016" cy="1518835"/>
                  </a:xfrm>
                  <a:prstGeom prst="rect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sp>
                <p:nvSpPr>
                  <p:cNvPr id="19" name="Rectangle 18"/>
                  <p:cNvSpPr/>
                  <p:nvPr/>
                </p:nvSpPr>
                <p:spPr>
                  <a:xfrm>
                    <a:off x="7668344" y="495424"/>
                    <a:ext cx="144016" cy="1518835"/>
                  </a:xfrm>
                  <a:prstGeom prst="rect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/>
                  </a:p>
                </p:txBody>
              </p:sp>
              <p:cxnSp>
                <p:nvCxnSpPr>
                  <p:cNvPr id="20" name="Straight Connector 19"/>
                  <p:cNvCxnSpPr/>
                  <p:nvPr/>
                </p:nvCxnSpPr>
                <p:spPr>
                  <a:xfrm flipV="1">
                    <a:off x="6588224" y="201289"/>
                    <a:ext cx="0" cy="277976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Connector 20"/>
                  <p:cNvCxnSpPr/>
                  <p:nvPr/>
                </p:nvCxnSpPr>
                <p:spPr>
                  <a:xfrm>
                    <a:off x="6588224" y="201289"/>
                    <a:ext cx="1152128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2" name="Rounded Rectangle 21"/>
                  <p:cNvSpPr/>
                  <p:nvPr/>
                </p:nvSpPr>
                <p:spPr>
                  <a:xfrm>
                    <a:off x="6948264" y="12649"/>
                    <a:ext cx="360040" cy="332656"/>
                  </a:xfrm>
                  <a:prstGeom prst="roundRect">
                    <a:avLst/>
                  </a:prstGeom>
                  <a:solidFill>
                    <a:schemeClr val="bg1">
                      <a:lumMod val="5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GB" sz="1600" dirty="0" smtClean="0"/>
                      <a:t>U</a:t>
                    </a:r>
                    <a:endParaRPr lang="en-GB" sz="1600" dirty="0"/>
                  </a:p>
                </p:txBody>
              </p:sp>
              <p:cxnSp>
                <p:nvCxnSpPr>
                  <p:cNvPr id="23" name="Straight Connector 22"/>
                  <p:cNvCxnSpPr/>
                  <p:nvPr/>
                </p:nvCxnSpPr>
                <p:spPr>
                  <a:xfrm flipV="1">
                    <a:off x="7740352" y="201289"/>
                    <a:ext cx="0" cy="28803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" name="Rectangle 23"/>
                  <p:cNvSpPr/>
                  <p:nvPr/>
                </p:nvSpPr>
                <p:spPr>
                  <a:xfrm>
                    <a:off x="6660232" y="495424"/>
                    <a:ext cx="1008112" cy="1518835"/>
                  </a:xfrm>
                  <a:prstGeom prst="rec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GB" sz="1600" dirty="0" smtClean="0">
                        <a:solidFill>
                          <a:srgbClr val="002060"/>
                        </a:solidFill>
                      </a:rPr>
                      <a:t>2O</a:t>
                    </a:r>
                    <a:r>
                      <a:rPr lang="en-GB" sz="1600" baseline="30000" dirty="0" smtClean="0">
                        <a:solidFill>
                          <a:srgbClr val="002060"/>
                        </a:solidFill>
                      </a:rPr>
                      <a:t>2-</a:t>
                    </a:r>
                    <a:endParaRPr lang="en-GB" sz="1600" baseline="30000" dirty="0">
                      <a:solidFill>
                        <a:srgbClr val="002060"/>
                      </a:solidFill>
                    </a:endParaRPr>
                  </a:p>
                </p:txBody>
              </p:sp>
              <p:sp>
                <p:nvSpPr>
                  <p:cNvPr id="25" name="Curved Left Arrow 24"/>
                  <p:cNvSpPr/>
                  <p:nvPr/>
                </p:nvSpPr>
                <p:spPr>
                  <a:xfrm>
                    <a:off x="6084168" y="865520"/>
                    <a:ext cx="288032" cy="936104"/>
                  </a:xfrm>
                  <a:prstGeom prst="curvedLeftArrow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05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26" name="Straight Arrow Connector 25"/>
                  <p:cNvCxnSpPr/>
                  <p:nvPr/>
                </p:nvCxnSpPr>
                <p:spPr>
                  <a:xfrm flipV="1">
                    <a:off x="6895069" y="1459320"/>
                    <a:ext cx="560917" cy="1630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7" name="TextBox 26"/>
                  <p:cNvSpPr txBox="1"/>
                  <p:nvPr/>
                </p:nvSpPr>
                <p:spPr>
                  <a:xfrm>
                    <a:off x="5340054" y="620688"/>
                    <a:ext cx="830987" cy="31372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600" dirty="0" smtClean="0"/>
                      <a:t>2H</a:t>
                    </a:r>
                    <a:r>
                      <a:rPr lang="en-GB" sz="1600" baseline="-25000" dirty="0" smtClean="0"/>
                      <a:t>2</a:t>
                    </a:r>
                    <a:r>
                      <a:rPr lang="en-GB" sz="1600" dirty="0" smtClean="0"/>
                      <a:t>O</a:t>
                    </a:r>
                    <a:endParaRPr lang="en-GB" sz="1600" dirty="0"/>
                  </a:p>
                </p:txBody>
              </p:sp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5484070" y="1628800"/>
                    <a:ext cx="623339" cy="31372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600" dirty="0" smtClean="0"/>
                      <a:t>2H</a:t>
                    </a:r>
                    <a:r>
                      <a:rPr lang="en-GB" sz="1600" baseline="-25000" dirty="0" smtClean="0"/>
                      <a:t>2</a:t>
                    </a:r>
                    <a:endParaRPr lang="en-GB" sz="1600" dirty="0"/>
                  </a:p>
                </p:txBody>
              </p:sp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8236789" y="1155224"/>
                    <a:ext cx="520503" cy="31372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sz="1600" dirty="0" smtClean="0"/>
                      <a:t>O</a:t>
                    </a:r>
                    <a:r>
                      <a:rPr lang="en-GB" sz="1600" baseline="-25000" dirty="0" smtClean="0"/>
                      <a:t>2</a:t>
                    </a:r>
                    <a:endParaRPr lang="en-GB" sz="1600" dirty="0"/>
                  </a:p>
                </p:txBody>
              </p:sp>
            </p:grpSp>
            <p:sp>
              <p:nvSpPr>
                <p:cNvPr id="17" name="Right Arrow 16"/>
                <p:cNvSpPr/>
                <p:nvPr/>
              </p:nvSpPr>
              <p:spPr>
                <a:xfrm>
                  <a:off x="7956376" y="1268760"/>
                  <a:ext cx="288032" cy="144016"/>
                </a:xfrm>
                <a:prstGeom prst="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50"/>
                </a:p>
              </p:txBody>
            </p:sp>
          </p:grpSp>
          <p:sp>
            <p:nvSpPr>
              <p:cNvPr id="15" name="TextBox 14"/>
              <p:cNvSpPr txBox="1"/>
              <p:nvPr/>
            </p:nvSpPr>
            <p:spPr>
              <a:xfrm>
                <a:off x="5722648" y="175657"/>
                <a:ext cx="858673" cy="3137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 smtClean="0"/>
                  <a:t>SOEC</a:t>
                </a:r>
                <a:endParaRPr lang="en-GB" sz="1600" dirty="0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7876192" y="954265"/>
              <a:ext cx="1206731" cy="2852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 smtClean="0">
                  <a:solidFill>
                    <a:srgbClr val="FF0000"/>
                  </a:solidFill>
                </a:rPr>
                <a:t>600-800°C</a:t>
              </a:r>
              <a:endParaRPr lang="en-GB" sz="1400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884368" y="116632"/>
              <a:ext cx="530392" cy="3137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4e</a:t>
              </a:r>
              <a:r>
                <a:rPr lang="en-GB" sz="1600" baseline="30000" dirty="0" smtClean="0"/>
                <a:t>-</a:t>
              </a:r>
              <a:endParaRPr lang="en-GB" sz="1600" baseline="30000" dirty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7884368" y="159832"/>
              <a:ext cx="0" cy="28803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68"/>
          <p:cNvGrpSpPr>
            <a:grpSpLocks noChangeAspect="1"/>
          </p:cNvGrpSpPr>
          <p:nvPr/>
        </p:nvGrpSpPr>
        <p:grpSpPr>
          <a:xfrm>
            <a:off x="6341736" y="4090821"/>
            <a:ext cx="2910784" cy="2160000"/>
            <a:chOff x="5580112" y="2132856"/>
            <a:chExt cx="3603180" cy="2160240"/>
          </a:xfrm>
        </p:grpSpPr>
        <p:grpSp>
          <p:nvGrpSpPr>
            <p:cNvPr id="31" name="Group 61"/>
            <p:cNvGrpSpPr/>
            <p:nvPr/>
          </p:nvGrpSpPr>
          <p:grpSpPr>
            <a:xfrm>
              <a:off x="5580112" y="2132856"/>
              <a:ext cx="3263428" cy="2160240"/>
              <a:chOff x="5580112" y="4365104"/>
              <a:chExt cx="3263428" cy="2160240"/>
            </a:xfrm>
          </p:grpSpPr>
          <p:grpSp>
            <p:nvGrpSpPr>
              <p:cNvPr id="35" name="Group 55"/>
              <p:cNvGrpSpPr/>
              <p:nvPr/>
            </p:nvGrpSpPr>
            <p:grpSpPr>
              <a:xfrm>
                <a:off x="5580112" y="4365104"/>
                <a:ext cx="3263428" cy="2160240"/>
                <a:chOff x="5580112" y="4365104"/>
                <a:chExt cx="3263428" cy="2160240"/>
              </a:xfrm>
            </p:grpSpPr>
            <p:grpSp>
              <p:nvGrpSpPr>
                <p:cNvPr id="37" name="Group 53"/>
                <p:cNvGrpSpPr/>
                <p:nvPr/>
              </p:nvGrpSpPr>
              <p:grpSpPr>
                <a:xfrm>
                  <a:off x="5580112" y="4365104"/>
                  <a:ext cx="3263428" cy="2160240"/>
                  <a:chOff x="5580112" y="4365104"/>
                  <a:chExt cx="3263428" cy="2160240"/>
                </a:xfrm>
              </p:grpSpPr>
              <p:sp>
                <p:nvSpPr>
                  <p:cNvPr id="39" name="Rectangle 38"/>
                  <p:cNvSpPr/>
                  <p:nvPr/>
                </p:nvSpPr>
                <p:spPr>
                  <a:xfrm>
                    <a:off x="6516216" y="4841776"/>
                    <a:ext cx="144016" cy="1683568"/>
                  </a:xfrm>
                  <a:prstGeom prst="rect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sp>
                <p:nvSpPr>
                  <p:cNvPr id="40" name="Rectangle 39"/>
                  <p:cNvSpPr/>
                  <p:nvPr/>
                </p:nvSpPr>
                <p:spPr>
                  <a:xfrm>
                    <a:off x="7668344" y="4841776"/>
                    <a:ext cx="144016" cy="1683568"/>
                  </a:xfrm>
                  <a:prstGeom prst="rect">
                    <a:avLst/>
                  </a:prstGeom>
                  <a:solidFill>
                    <a:schemeClr val="bg2">
                      <a:lumMod val="60000"/>
                      <a:lumOff val="40000"/>
                    </a:schemeClr>
                  </a:solidFill>
                  <a:ln>
                    <a:solidFill>
                      <a:schemeClr val="tx1">
                        <a:lumMod val="50000"/>
                        <a:lumOff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/>
                  </a:p>
                </p:txBody>
              </p:sp>
              <p:cxnSp>
                <p:nvCxnSpPr>
                  <p:cNvPr id="41" name="Straight Connector 40"/>
                  <p:cNvCxnSpPr>
                    <a:stCxn id="39" idx="0"/>
                  </p:cNvCxnSpPr>
                  <p:nvPr/>
                </p:nvCxnSpPr>
                <p:spPr>
                  <a:xfrm flipV="1">
                    <a:off x="6588224" y="4553744"/>
                    <a:ext cx="0" cy="28803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41"/>
                  <p:cNvCxnSpPr/>
                  <p:nvPr/>
                </p:nvCxnSpPr>
                <p:spPr>
                  <a:xfrm>
                    <a:off x="6588224" y="4553744"/>
                    <a:ext cx="1152128" cy="0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3" name="Rounded Rectangle 42"/>
                  <p:cNvSpPr/>
                  <p:nvPr/>
                </p:nvSpPr>
                <p:spPr>
                  <a:xfrm>
                    <a:off x="6948264" y="4365104"/>
                    <a:ext cx="360040" cy="332656"/>
                  </a:xfrm>
                  <a:prstGeom prst="roundRect">
                    <a:avLst/>
                  </a:prstGeom>
                  <a:solidFill>
                    <a:schemeClr val="bg1">
                      <a:lumMod val="50000"/>
                    </a:schemeClr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GB" dirty="0" smtClean="0"/>
                      <a:t>U</a:t>
                    </a:r>
                    <a:endParaRPr lang="en-GB" dirty="0"/>
                  </a:p>
                </p:txBody>
              </p:sp>
              <p:cxnSp>
                <p:nvCxnSpPr>
                  <p:cNvPr id="44" name="Straight Connector 43"/>
                  <p:cNvCxnSpPr/>
                  <p:nvPr/>
                </p:nvCxnSpPr>
                <p:spPr>
                  <a:xfrm flipV="1">
                    <a:off x="7740352" y="4553744"/>
                    <a:ext cx="0" cy="28803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5" name="Rectangle 44"/>
                  <p:cNvSpPr/>
                  <p:nvPr/>
                </p:nvSpPr>
                <p:spPr>
                  <a:xfrm>
                    <a:off x="6660232" y="4841776"/>
                    <a:ext cx="1008112" cy="1683568"/>
                  </a:xfrm>
                  <a:prstGeom prst="rect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GB" dirty="0" smtClean="0"/>
                      <a:t>4H</a:t>
                    </a:r>
                    <a:r>
                      <a:rPr lang="en-GB" baseline="30000" dirty="0" smtClean="0"/>
                      <a:t>+</a:t>
                    </a:r>
                    <a:endParaRPr lang="en-GB" baseline="30000" dirty="0"/>
                  </a:p>
                </p:txBody>
              </p:sp>
              <p:sp>
                <p:nvSpPr>
                  <p:cNvPr id="46" name="Curved Right Arrow 45"/>
                  <p:cNvSpPr/>
                  <p:nvPr/>
                </p:nvSpPr>
                <p:spPr>
                  <a:xfrm>
                    <a:off x="7956376" y="5201816"/>
                    <a:ext cx="288032" cy="936104"/>
                  </a:xfrm>
                  <a:prstGeom prst="curvedRightArrow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110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47" name="Straight Arrow Connector 46"/>
                  <p:cNvCxnSpPr/>
                  <p:nvPr/>
                </p:nvCxnSpPr>
                <p:spPr>
                  <a:xfrm flipH="1">
                    <a:off x="6890148" y="5886564"/>
                    <a:ext cx="505646" cy="0"/>
                  </a:xfrm>
                  <a:prstGeom prst="straightConnector1">
                    <a:avLst/>
                  </a:prstGeom>
                  <a:ln w="38100">
                    <a:solidFill>
                      <a:schemeClr val="bg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5580112" y="5445224"/>
                    <a:ext cx="675064" cy="36937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dirty="0" smtClean="0"/>
                      <a:t>2H</a:t>
                    </a:r>
                    <a:r>
                      <a:rPr lang="en-GB" baseline="-25000" dirty="0" smtClean="0"/>
                      <a:t>2</a:t>
                    </a:r>
                    <a:endParaRPr lang="en-GB" dirty="0"/>
                  </a:p>
                </p:txBody>
              </p:sp>
              <p:sp>
                <p:nvSpPr>
                  <p:cNvPr id="49" name="TextBox 48"/>
                  <p:cNvSpPr txBox="1"/>
                  <p:nvPr/>
                </p:nvSpPr>
                <p:spPr>
                  <a:xfrm>
                    <a:off x="8172400" y="6093296"/>
                    <a:ext cx="559974" cy="36937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dirty="0" smtClean="0"/>
                      <a:t>O</a:t>
                    </a:r>
                    <a:r>
                      <a:rPr lang="en-GB" baseline="-25000" dirty="0" smtClean="0"/>
                      <a:t>2</a:t>
                    </a:r>
                    <a:endParaRPr lang="en-GB" dirty="0"/>
                  </a:p>
                </p:txBody>
              </p:sp>
              <p:sp>
                <p:nvSpPr>
                  <p:cNvPr id="50" name="TextBox 49"/>
                  <p:cNvSpPr txBox="1"/>
                  <p:nvPr/>
                </p:nvSpPr>
                <p:spPr>
                  <a:xfrm>
                    <a:off x="7932343" y="4779060"/>
                    <a:ext cx="911197" cy="36937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dirty="0" smtClean="0"/>
                      <a:t>2H</a:t>
                    </a:r>
                    <a:r>
                      <a:rPr lang="en-GB" baseline="-25000" dirty="0" smtClean="0"/>
                      <a:t>2</a:t>
                    </a:r>
                    <a:r>
                      <a:rPr lang="en-GB" dirty="0" smtClean="0"/>
                      <a:t>O</a:t>
                    </a:r>
                    <a:endParaRPr lang="en-GB" dirty="0"/>
                  </a:p>
                </p:txBody>
              </p:sp>
            </p:grpSp>
            <p:sp>
              <p:nvSpPr>
                <p:cNvPr id="38" name="Left Arrow 37"/>
                <p:cNvSpPr/>
                <p:nvPr/>
              </p:nvSpPr>
              <p:spPr>
                <a:xfrm>
                  <a:off x="6156176" y="5589240"/>
                  <a:ext cx="288032" cy="144016"/>
                </a:xfrm>
                <a:prstGeom prst="lef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100"/>
                </a:p>
              </p:txBody>
            </p:sp>
          </p:grpSp>
          <p:sp>
            <p:nvSpPr>
              <p:cNvPr id="36" name="TextBox 35"/>
              <p:cNvSpPr txBox="1"/>
              <p:nvPr/>
            </p:nvSpPr>
            <p:spPr>
              <a:xfrm>
                <a:off x="5642807" y="4539562"/>
                <a:ext cx="921118" cy="3693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PCEC</a:t>
                </a:r>
                <a:endParaRPr lang="en-GB" dirty="0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7972463" y="3319492"/>
              <a:ext cx="1210829" cy="3078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accent3">
                      <a:lumMod val="75000"/>
                    </a:schemeClr>
                  </a:solidFill>
                </a:rPr>
                <a:t>4</a:t>
              </a:r>
              <a:r>
                <a:rPr lang="en-GB" sz="1400" dirty="0" smtClean="0">
                  <a:solidFill>
                    <a:schemeClr val="accent3">
                      <a:lumMod val="75000"/>
                    </a:schemeClr>
                  </a:solidFill>
                </a:rPr>
                <a:t>00-700°C</a:t>
              </a:r>
              <a:endParaRPr lang="en-GB" sz="1400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884367" y="2204864"/>
              <a:ext cx="569894" cy="3693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4e</a:t>
              </a:r>
              <a:r>
                <a:rPr lang="en-GB" baseline="30000" dirty="0" smtClean="0"/>
                <a:t>-</a:t>
              </a:r>
              <a:endParaRPr lang="en-GB" baseline="30000" dirty="0"/>
            </a:p>
          </p:txBody>
        </p:sp>
        <p:cxnSp>
          <p:nvCxnSpPr>
            <p:cNvPr id="34" name="Straight Arrow Connector 33"/>
            <p:cNvCxnSpPr/>
            <p:nvPr/>
          </p:nvCxnSpPr>
          <p:spPr>
            <a:xfrm flipV="1">
              <a:off x="7884368" y="2286164"/>
              <a:ext cx="0" cy="28803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6024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O</a:t>
            </a:r>
            <a:r>
              <a:rPr lang="en-GB" baseline="-25000" dirty="0" smtClean="0"/>
              <a:t>2</a:t>
            </a:r>
            <a:r>
              <a:rPr lang="en-GB" dirty="0" smtClean="0"/>
              <a:t>-electrodes for PCECs involve multiple species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1697951" y="1321878"/>
            <a:ext cx="2851489" cy="4336532"/>
            <a:chOff x="3059832" y="1038527"/>
            <a:chExt cx="2851489" cy="4336532"/>
          </a:xfrm>
        </p:grpSpPr>
        <p:grpSp>
          <p:nvGrpSpPr>
            <p:cNvPr id="5" name="Group 4"/>
            <p:cNvGrpSpPr/>
            <p:nvPr/>
          </p:nvGrpSpPr>
          <p:grpSpPr>
            <a:xfrm rot="5400000">
              <a:off x="2574666" y="2663624"/>
              <a:ext cx="3240360" cy="2160240"/>
              <a:chOff x="3795687" y="3513338"/>
              <a:chExt cx="3240360" cy="2160240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4227735" y="3513338"/>
                <a:ext cx="2376264" cy="2160240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3795687" y="4593458"/>
                <a:ext cx="3240360" cy="108012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4266854" y="1038527"/>
              <a:ext cx="10801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/>
                <a:t>Ideal</a:t>
              </a:r>
            </a:p>
            <a:p>
              <a:r>
                <a:rPr lang="en-GB" sz="1600" dirty="0" smtClean="0"/>
                <a:t>PCEC anode</a:t>
              </a:r>
              <a:endParaRPr lang="en-GB" sz="1600" dirty="0"/>
            </a:p>
          </p:txBody>
        </p:sp>
        <p:sp>
          <p:nvSpPr>
            <p:cNvPr id="7" name="Rectangle 6"/>
            <p:cNvSpPr/>
            <p:nvPr/>
          </p:nvSpPr>
          <p:spPr>
            <a:xfrm rot="1809298">
              <a:off x="4781736" y="2112303"/>
              <a:ext cx="191863" cy="64807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462159" y="4253034"/>
              <a:ext cx="4491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O</a:t>
              </a:r>
              <a:r>
                <a:rPr lang="en-GB" baseline="-25000" dirty="0" smtClean="0"/>
                <a:t>2</a:t>
              </a:r>
              <a:endParaRPr lang="en-GB" baseline="-250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163111" y="3994902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4H</a:t>
              </a:r>
              <a:r>
                <a:rPr lang="en-GB" baseline="30000" dirty="0" smtClean="0"/>
                <a:t>+</a:t>
              </a:r>
              <a:endParaRPr lang="en-GB" baseline="300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25959" y="3302404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4e</a:t>
              </a:r>
              <a:r>
                <a:rPr lang="en-GB" baseline="30000" dirty="0" smtClean="0"/>
                <a:t>-</a:t>
              </a:r>
              <a:endParaRPr lang="en-GB" baseline="300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74917" y="5005727"/>
              <a:ext cx="7441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2H</a:t>
              </a:r>
              <a:r>
                <a:rPr lang="en-GB" baseline="-25000" dirty="0" smtClean="0"/>
                <a:t>2</a:t>
              </a:r>
              <a:r>
                <a:rPr lang="en-GB" dirty="0" smtClean="0"/>
                <a:t>O</a:t>
              </a:r>
              <a:endParaRPr lang="en-GB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V="1">
              <a:off x="5035837" y="4437700"/>
              <a:ext cx="443073" cy="73090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 flipV="1">
              <a:off x="4877667" y="3743744"/>
              <a:ext cx="97250" cy="693956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9" idx="7"/>
            </p:cNvCxnSpPr>
            <p:nvPr/>
          </p:nvCxnSpPr>
          <p:spPr>
            <a:xfrm flipH="1" flipV="1">
              <a:off x="4625959" y="4291520"/>
              <a:ext cx="332647" cy="292360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 flipV="1">
              <a:off x="4974917" y="4583880"/>
              <a:ext cx="287501" cy="421848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3213623" y="3995772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4H</a:t>
              </a:r>
              <a:r>
                <a:rPr lang="en-GB" baseline="30000" dirty="0" smtClean="0"/>
                <a:t>+</a:t>
              </a:r>
              <a:endParaRPr lang="en-GB" baseline="30000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>
              <a:off x="3789687" y="4196682"/>
              <a:ext cx="363379" cy="0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059832" y="1052736"/>
              <a:ext cx="1080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/>
                <a:t>Ideal H</a:t>
              </a:r>
              <a:r>
                <a:rPr lang="en-GB" sz="1600" baseline="30000" dirty="0" smtClean="0"/>
                <a:t>+</a:t>
              </a:r>
              <a:r>
                <a:rPr lang="en-GB" sz="1600" dirty="0" smtClean="0"/>
                <a:t> conductor</a:t>
              </a:r>
              <a:endParaRPr lang="en-GB" sz="1600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614742" y="1551389"/>
            <a:ext cx="2287142" cy="4197064"/>
            <a:chOff x="6228184" y="1155725"/>
            <a:chExt cx="2287142" cy="4197064"/>
          </a:xfrm>
        </p:grpSpPr>
        <p:sp>
          <p:nvSpPr>
            <p:cNvPr id="32" name="TextBox 31"/>
            <p:cNvSpPr txBox="1"/>
            <p:nvPr/>
          </p:nvSpPr>
          <p:spPr>
            <a:xfrm>
              <a:off x="7435206" y="1155725"/>
              <a:ext cx="10801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/>
                <a:t>Typical</a:t>
              </a:r>
            </a:p>
            <a:p>
              <a:r>
                <a:rPr lang="en-GB" sz="1600" dirty="0" smtClean="0"/>
                <a:t>PCEC anode</a:t>
              </a:r>
              <a:endParaRPr lang="en-GB" sz="1600" dirty="0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6283078" y="2101168"/>
              <a:ext cx="2160240" cy="3251621"/>
              <a:chOff x="6283078" y="2101168"/>
              <a:chExt cx="2160240" cy="3251621"/>
            </a:xfrm>
          </p:grpSpPr>
          <p:grpSp>
            <p:nvGrpSpPr>
              <p:cNvPr id="35" name="Group 34"/>
              <p:cNvGrpSpPr/>
              <p:nvPr/>
            </p:nvGrpSpPr>
            <p:grpSpPr>
              <a:xfrm rot="5400000">
                <a:off x="5743018" y="2652489"/>
                <a:ext cx="3240360" cy="2160240"/>
                <a:chOff x="3795687" y="3513338"/>
                <a:chExt cx="3240360" cy="2160240"/>
              </a:xfrm>
            </p:grpSpPr>
            <p:sp>
              <p:nvSpPr>
                <p:cNvPr id="37" name="Oval 36"/>
                <p:cNvSpPr/>
                <p:nvPr/>
              </p:nvSpPr>
              <p:spPr>
                <a:xfrm>
                  <a:off x="4227735" y="3513338"/>
                  <a:ext cx="2376264" cy="2160240"/>
                </a:xfrm>
                <a:prstGeom prst="ellipse">
                  <a:avLst/>
                </a:prstGeom>
                <a:solidFill>
                  <a:schemeClr val="bg2">
                    <a:lumMod val="75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3795687" y="4593458"/>
                  <a:ext cx="3240360" cy="1080120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36" name="Rectangle 35"/>
              <p:cNvSpPr/>
              <p:nvPr/>
            </p:nvSpPr>
            <p:spPr>
              <a:xfrm rot="1809298">
                <a:off x="7950088" y="2101168"/>
                <a:ext cx="191863" cy="64807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6228184" y="1172436"/>
              <a:ext cx="108012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 smtClean="0"/>
                <a:t>Typical H</a:t>
              </a:r>
              <a:r>
                <a:rPr lang="en-GB" sz="1600" baseline="30000" dirty="0" smtClean="0"/>
                <a:t>+</a:t>
              </a:r>
              <a:r>
                <a:rPr lang="en-GB" sz="1600" dirty="0" smtClean="0"/>
                <a:t> conductor</a:t>
              </a:r>
              <a:endParaRPr lang="en-GB" sz="16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680074" y="4527002"/>
            <a:ext cx="2180709" cy="1394136"/>
            <a:chOff x="5680074" y="4527002"/>
            <a:chExt cx="2180709" cy="1394136"/>
          </a:xfrm>
        </p:grpSpPr>
        <p:sp>
          <p:nvSpPr>
            <p:cNvPr id="43" name="TextBox 42"/>
            <p:cNvSpPr txBox="1"/>
            <p:nvPr/>
          </p:nvSpPr>
          <p:spPr>
            <a:xfrm>
              <a:off x="6989767" y="5551806"/>
              <a:ext cx="7441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2H</a:t>
              </a:r>
              <a:r>
                <a:rPr lang="en-GB" baseline="-25000" dirty="0" smtClean="0"/>
                <a:t>2</a:t>
              </a:r>
              <a:r>
                <a:rPr lang="en-GB" dirty="0" smtClean="0"/>
                <a:t>O</a:t>
              </a:r>
              <a:endParaRPr lang="en-GB" dirty="0"/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5680074" y="4527002"/>
              <a:ext cx="2180709" cy="1120274"/>
              <a:chOff x="5680074" y="4527002"/>
              <a:chExt cx="2180709" cy="1120274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5680074" y="5111878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4H</a:t>
                </a:r>
                <a:r>
                  <a:rPr lang="en-GB" baseline="30000" dirty="0" smtClean="0"/>
                  <a:t>+</a:t>
                </a:r>
                <a:endParaRPr lang="en-GB" baseline="30000" dirty="0"/>
              </a:p>
            </p:txBody>
          </p:sp>
          <p:cxnSp>
            <p:nvCxnSpPr>
              <p:cNvPr id="40" name="Straight Arrow Connector 39"/>
              <p:cNvCxnSpPr/>
              <p:nvPr/>
            </p:nvCxnSpPr>
            <p:spPr>
              <a:xfrm flipH="1">
                <a:off x="6256138" y="5312788"/>
                <a:ext cx="363379" cy="0"/>
              </a:xfrm>
              <a:prstGeom prst="straightConnector1">
                <a:avLst/>
              </a:prstGeom>
              <a:ln w="127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7411621" y="5191766"/>
                <a:ext cx="4491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O</a:t>
                </a:r>
                <a:r>
                  <a:rPr lang="en-GB" baseline="-25000" dirty="0" smtClean="0"/>
                  <a:t>2</a:t>
                </a:r>
                <a:endParaRPr lang="en-GB" baseline="-25000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6986572" y="4527002"/>
                <a:ext cx="4924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4e</a:t>
                </a:r>
                <a:r>
                  <a:rPr lang="en-GB" baseline="30000" dirty="0" smtClean="0"/>
                  <a:t>-</a:t>
                </a:r>
                <a:endParaRPr lang="en-GB" baseline="30000" dirty="0"/>
              </a:p>
            </p:txBody>
          </p:sp>
          <p:cxnSp>
            <p:nvCxnSpPr>
              <p:cNvPr id="44" name="Straight Arrow Connector 43"/>
              <p:cNvCxnSpPr>
                <a:endCxn id="41" idx="1"/>
              </p:cNvCxnSpPr>
              <p:nvPr/>
            </p:nvCxnSpPr>
            <p:spPr>
              <a:xfrm>
                <a:off x="6893953" y="5366996"/>
                <a:ext cx="517668" cy="9436"/>
              </a:xfrm>
              <a:prstGeom prst="straightConnector1">
                <a:avLst/>
              </a:prstGeom>
              <a:ln w="127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>
                <a:stCxn id="37" idx="6"/>
              </p:cNvCxnSpPr>
              <p:nvPr/>
            </p:nvCxnSpPr>
            <p:spPr>
              <a:xfrm flipV="1">
                <a:off x="6749756" y="4867231"/>
                <a:ext cx="437096" cy="449174"/>
              </a:xfrm>
              <a:prstGeom prst="straightConnector1">
                <a:avLst/>
              </a:prstGeom>
              <a:ln w="127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 flipH="1" flipV="1">
                <a:off x="6749756" y="5376432"/>
                <a:ext cx="403031" cy="270844"/>
              </a:xfrm>
              <a:prstGeom prst="straightConnector1">
                <a:avLst/>
              </a:prstGeom>
              <a:ln w="127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0" name="Group 69"/>
          <p:cNvGrpSpPr/>
          <p:nvPr/>
        </p:nvGrpSpPr>
        <p:grpSpPr>
          <a:xfrm>
            <a:off x="5710847" y="3593146"/>
            <a:ext cx="2893601" cy="812982"/>
            <a:chOff x="5710847" y="3593146"/>
            <a:chExt cx="2893601" cy="812982"/>
          </a:xfrm>
        </p:grpSpPr>
        <p:grpSp>
          <p:nvGrpSpPr>
            <p:cNvPr id="62" name="Group 61"/>
            <p:cNvGrpSpPr/>
            <p:nvPr/>
          </p:nvGrpSpPr>
          <p:grpSpPr>
            <a:xfrm>
              <a:off x="5710847" y="3955087"/>
              <a:ext cx="2893601" cy="451041"/>
              <a:chOff x="5809129" y="3608136"/>
              <a:chExt cx="2893601" cy="451041"/>
            </a:xfrm>
          </p:grpSpPr>
          <p:sp>
            <p:nvSpPr>
              <p:cNvPr id="56" name="TextBox 55"/>
              <p:cNvSpPr txBox="1"/>
              <p:nvPr/>
            </p:nvSpPr>
            <p:spPr>
              <a:xfrm>
                <a:off x="6918678" y="3689845"/>
                <a:ext cx="6286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2O</a:t>
                </a:r>
                <a:r>
                  <a:rPr lang="en-GB" baseline="30000" dirty="0" smtClean="0"/>
                  <a:t>2-</a:t>
                </a:r>
                <a:endParaRPr lang="en-GB" baseline="30000" dirty="0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5809129" y="3689845"/>
                <a:ext cx="6286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2O</a:t>
                </a:r>
                <a:r>
                  <a:rPr lang="en-GB" baseline="30000" dirty="0" smtClean="0"/>
                  <a:t>2-</a:t>
                </a:r>
                <a:endParaRPr lang="en-GB" baseline="30000" dirty="0"/>
              </a:p>
            </p:txBody>
          </p:sp>
          <p:cxnSp>
            <p:nvCxnSpPr>
              <p:cNvPr id="58" name="Straight Arrow Connector 57"/>
              <p:cNvCxnSpPr>
                <a:stCxn id="37" idx="0"/>
              </p:cNvCxnSpPr>
              <p:nvPr/>
            </p:nvCxnSpPr>
            <p:spPr>
              <a:xfrm flipH="1" flipV="1">
                <a:off x="7509903" y="3608136"/>
                <a:ext cx="418255" cy="173186"/>
              </a:xfrm>
              <a:prstGeom prst="straightConnector1">
                <a:avLst/>
              </a:prstGeom>
              <a:ln w="127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/>
              <p:cNvCxnSpPr/>
              <p:nvPr/>
            </p:nvCxnSpPr>
            <p:spPr>
              <a:xfrm>
                <a:off x="6422978" y="3874511"/>
                <a:ext cx="277526" cy="0"/>
              </a:xfrm>
              <a:prstGeom prst="straightConnector1">
                <a:avLst/>
              </a:prstGeom>
              <a:ln w="127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>
                <a:off x="7579499" y="3874511"/>
                <a:ext cx="277526" cy="0"/>
              </a:xfrm>
              <a:prstGeom prst="straightConnector1">
                <a:avLst/>
              </a:prstGeom>
              <a:ln w="127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TextBox 60"/>
              <p:cNvSpPr txBox="1"/>
              <p:nvPr/>
            </p:nvSpPr>
            <p:spPr>
              <a:xfrm>
                <a:off x="8253568" y="3689845"/>
                <a:ext cx="4491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O</a:t>
                </a:r>
                <a:r>
                  <a:rPr lang="en-GB" baseline="-25000" dirty="0" smtClean="0"/>
                  <a:t>2</a:t>
                </a:r>
                <a:endParaRPr lang="en-GB" baseline="-25000" dirty="0"/>
              </a:p>
            </p:txBody>
          </p:sp>
        </p:grpSp>
        <p:cxnSp>
          <p:nvCxnSpPr>
            <p:cNvPr id="67" name="Straight Arrow Connector 66"/>
            <p:cNvCxnSpPr/>
            <p:nvPr/>
          </p:nvCxnSpPr>
          <p:spPr>
            <a:xfrm>
              <a:off x="7860783" y="4221462"/>
              <a:ext cx="277526" cy="0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6986571" y="3593146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4e</a:t>
              </a:r>
              <a:r>
                <a:rPr lang="en-GB" baseline="30000" dirty="0" smtClean="0"/>
                <a:t>-</a:t>
              </a:r>
              <a:endParaRPr lang="en-GB" baseline="300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952930" y="3140968"/>
            <a:ext cx="1416876" cy="406265"/>
            <a:chOff x="5952930" y="3140968"/>
            <a:chExt cx="1416876" cy="406265"/>
          </a:xfrm>
        </p:grpSpPr>
        <p:cxnSp>
          <p:nvCxnSpPr>
            <p:cNvPr id="49" name="Straight Arrow Connector 48"/>
            <p:cNvCxnSpPr/>
            <p:nvPr/>
          </p:nvCxnSpPr>
          <p:spPr>
            <a:xfrm>
              <a:off x="6323292" y="3344100"/>
              <a:ext cx="277526" cy="0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7092280" y="3344100"/>
              <a:ext cx="277526" cy="0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5952930" y="3140968"/>
              <a:ext cx="344966" cy="4062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e</a:t>
              </a:r>
              <a:r>
                <a:rPr lang="en-GB" baseline="30000" dirty="0" smtClean="0"/>
                <a:t>-</a:t>
              </a:r>
              <a:endParaRPr lang="en-GB" baseline="30000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744427" y="3159434"/>
              <a:ext cx="3449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e</a:t>
              </a:r>
              <a:r>
                <a:rPr lang="en-GB" baseline="30000" dirty="0" smtClean="0"/>
                <a:t>-</a:t>
              </a:r>
              <a:endParaRPr lang="en-GB" baseline="30000" dirty="0"/>
            </a:p>
          </p:txBody>
        </p:sp>
      </p:grpSp>
      <p:sp>
        <p:nvSpPr>
          <p:cNvPr id="3" name="Right Arrow 2"/>
          <p:cNvSpPr/>
          <p:nvPr/>
        </p:nvSpPr>
        <p:spPr>
          <a:xfrm flipH="1">
            <a:off x="4153194" y="3717032"/>
            <a:ext cx="1103043" cy="5044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023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CCD70445FB314FB3BE31179BAF947A" ma:contentTypeVersion="0" ma:contentTypeDescription="Create a new document." ma:contentTypeScope="" ma:versionID="da109caf820465c27b703554405f71f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B4D9FAD-00B8-4BED-863A-E8A26AFEB7EF}"/>
</file>

<file path=customXml/itemProps2.xml><?xml version="1.0" encoding="utf-8"?>
<ds:datastoreItem xmlns:ds="http://schemas.openxmlformats.org/officeDocument/2006/customXml" ds:itemID="{1DEED889-B973-44F0-8A01-7DC7425CD319}"/>
</file>

<file path=customXml/itemProps3.xml><?xml version="1.0" encoding="utf-8"?>
<ds:datastoreItem xmlns:ds="http://schemas.openxmlformats.org/officeDocument/2006/customXml" ds:itemID="{096312BB-C43A-425F-8D5C-D66E88C016C8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40184</TotalTime>
  <Words>1195</Words>
  <Application>Microsoft Office PowerPoint</Application>
  <PresentationFormat>On-screen Show (4:3)</PresentationFormat>
  <Paragraphs>294</Paragraphs>
  <Slides>27</Slides>
  <Notes>5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Origin</vt:lpstr>
      <vt:lpstr>PowerPoint Presentation</vt:lpstr>
      <vt:lpstr>PowerPoint Presentation</vt:lpstr>
      <vt:lpstr>Solid state reactive sintering for BZCY based cell production</vt:lpstr>
      <vt:lpstr>PowerPoint Presentation</vt:lpstr>
      <vt:lpstr>Development of O2-H2O electrode, current collector and interconnect materials</vt:lpstr>
      <vt:lpstr>Multi-tube module</vt:lpstr>
      <vt:lpstr>Techno-economic evaluation of PCEC integrated with renewable energy sources</vt:lpstr>
      <vt:lpstr>Key differences between SOEC and PCEC - advantages and challenges</vt:lpstr>
      <vt:lpstr>O2-electrodes for PCECs involve multiple species</vt:lpstr>
      <vt:lpstr>Double Perovskite oxides show promise as O2-electrodes for PCEC</vt:lpstr>
      <vt:lpstr>Carefully modelled data reveal a lower active surface area for H+ than for O2-</vt:lpstr>
      <vt:lpstr>Infiltrated backbones may increase active surface area for PCEC O2 electrodes</vt:lpstr>
      <vt:lpstr>Three types of BZCY backbone microstructures were investigated</vt:lpstr>
      <vt:lpstr>Infiltrated BGLC yields well-dispersed nanostructure after calcination at 800°C</vt:lpstr>
      <vt:lpstr>Polarization resistances of infiltrated and single phase electrodes</vt:lpstr>
      <vt:lpstr>Polarization resistances of infiltrated and single phase electrodes</vt:lpstr>
      <vt:lpstr>No apparent improvement in the active surface area of the infiltrated electrodes</vt:lpstr>
      <vt:lpstr>Infiltrated electrodes display higher ohmic resistivity - Possible indication of current collection losses</vt:lpstr>
      <vt:lpstr>Electroless deposition of Ag into BZCY backbones on BZCY tube segments</vt:lpstr>
      <vt:lpstr>Two different backbone samples deposited on tube segments studied by EIS in wet 5% H2</vt:lpstr>
      <vt:lpstr>Significant Ag-coarsening above 600°C</vt:lpstr>
      <vt:lpstr>SSRS based backbone presents much lower polarization resistance upon cooling</vt:lpstr>
      <vt:lpstr>Less significant silver coarsening with the SSRS backbone</vt:lpstr>
      <vt:lpstr>Conclusions</vt:lpstr>
      <vt:lpstr>Acknowledgements</vt:lpstr>
      <vt:lpstr>Conclusions</vt:lpstr>
      <vt:lpstr>PowerPoint Presentation</vt:lpstr>
    </vt:vector>
  </TitlesOfParts>
  <Company>Universitetet i Oslo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Einar Vøllestad</dc:creator>
  <cp:lastModifiedBy>Einar Vøllestad</cp:lastModifiedBy>
  <cp:revision>111</cp:revision>
  <dcterms:created xsi:type="dcterms:W3CDTF">2015-06-03T12:47:41Z</dcterms:created>
  <dcterms:modified xsi:type="dcterms:W3CDTF">2015-07-06T19:07:47Z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0x010100EDCCD70445FB314FB3BE31179BAF947A</vt:lpwstr>
  </property>
</Properties>
</file>