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0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86" y="28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1DF0-BF64-46BD-A4E5-35D664D00DF6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71CF-FA3A-4314-ABE4-119E80134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5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71CF-FA3A-4314-ABE4-119E801348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71CF-FA3A-4314-ABE4-119E801348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7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53DA2B0-473E-432A-9217-FCB96A8E4679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B180-B271-4013-B2BC-D26B6C07EC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4367" y="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447616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44208" y="6447616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DEB180-B271-4013-B2BC-D26B6C07EC2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07202" y="6422241"/>
            <a:ext cx="1656184" cy="3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e 7" descr="MN_KJEMI_A_ENG.png"/>
          <p:cNvPicPr>
            <a:picLocks noChangeAspect="1"/>
          </p:cNvPicPr>
          <p:nvPr/>
        </p:nvPicPr>
        <p:blipFill>
          <a:blip r:embed="rId14" cstate="print"/>
          <a:srcRect b="67255"/>
          <a:stretch>
            <a:fillRect/>
          </a:stretch>
        </p:blipFill>
        <p:spPr>
          <a:xfrm>
            <a:off x="468086" y="6489125"/>
            <a:ext cx="2304256" cy="311583"/>
          </a:xfrm>
          <a:prstGeom prst="rect">
            <a:avLst/>
          </a:prstGeom>
        </p:spPr>
      </p:pic>
      <p:pic>
        <p:nvPicPr>
          <p:cNvPr id="15" name="Bilde 8" descr="MN_KJEMI_A.png"/>
          <p:cNvPicPr>
            <a:picLocks noChangeAspect="1"/>
          </p:cNvPicPr>
          <p:nvPr/>
        </p:nvPicPr>
        <p:blipFill>
          <a:blip r:embed="rId15" cstate="print"/>
          <a:srcRect t="55556" r="75190"/>
          <a:stretch>
            <a:fillRect/>
          </a:stretch>
        </p:blipFill>
        <p:spPr>
          <a:xfrm>
            <a:off x="-18510" y="6408028"/>
            <a:ext cx="630070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5"/>
          <p:cNvSpPr txBox="1"/>
          <p:nvPr/>
        </p:nvSpPr>
        <p:spPr>
          <a:xfrm>
            <a:off x="398032" y="2420888"/>
            <a:ext cx="76185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/>
              <a:t>Infiltrated</a:t>
            </a:r>
            <a:r>
              <a:rPr lang="nb-NO" sz="3200" dirty="0" smtClean="0"/>
              <a:t> Double </a:t>
            </a:r>
            <a:r>
              <a:rPr lang="nb-NO" sz="3200" dirty="0" err="1" smtClean="0"/>
              <a:t>Perovskite</a:t>
            </a:r>
            <a:r>
              <a:rPr lang="nb-NO" sz="3200" dirty="0" smtClean="0"/>
              <a:t> </a:t>
            </a:r>
            <a:r>
              <a:rPr lang="nb-NO" sz="3200" dirty="0" err="1" smtClean="0"/>
              <a:t>Electrodes</a:t>
            </a:r>
            <a:r>
              <a:rPr lang="nb-NO" sz="3200" dirty="0" smtClean="0"/>
              <a:t> for Proton </a:t>
            </a:r>
            <a:r>
              <a:rPr lang="nb-NO" sz="3200" dirty="0" err="1" smtClean="0"/>
              <a:t>Conducting</a:t>
            </a:r>
            <a:r>
              <a:rPr lang="nb-NO" sz="3200" dirty="0" smtClean="0"/>
              <a:t> Steam </a:t>
            </a:r>
            <a:r>
              <a:rPr lang="nb-NO" sz="3200" dirty="0" err="1" smtClean="0"/>
              <a:t>Electrolysers</a:t>
            </a:r>
            <a:endParaRPr lang="nb-NO" sz="3200" dirty="0" smtClean="0"/>
          </a:p>
          <a:p>
            <a:r>
              <a:rPr lang="nb-NO" sz="1400" dirty="0" smtClean="0"/>
              <a:t> </a:t>
            </a:r>
          </a:p>
        </p:txBody>
      </p:sp>
      <p:pic>
        <p:nvPicPr>
          <p:cNvPr id="7" name="Bilde 9" descr="2010-10-22 16.14.49.jpg"/>
          <p:cNvPicPr>
            <a:picLocks noChangeAspect="1"/>
          </p:cNvPicPr>
          <p:nvPr/>
        </p:nvPicPr>
        <p:blipFill>
          <a:blip r:embed="rId2" cstate="print"/>
          <a:srcRect t="45844" b="2229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8" name="Bilde 7" descr="MN_KJEMI_A_ENG.png"/>
          <p:cNvPicPr>
            <a:picLocks noChangeAspect="1"/>
          </p:cNvPicPr>
          <p:nvPr/>
        </p:nvPicPr>
        <p:blipFill>
          <a:blip r:embed="rId3" cstate="print"/>
          <a:srcRect b="67255"/>
          <a:stretch>
            <a:fillRect/>
          </a:stretch>
        </p:blipFill>
        <p:spPr>
          <a:xfrm>
            <a:off x="152400" y="1904999"/>
            <a:ext cx="3282652" cy="443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8859" y="5283244"/>
            <a:ext cx="1656184" cy="3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0500" y="3664188"/>
            <a:ext cx="5191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Einar Vøllestad, Ragnar Strandbakke and Truls Norby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5953800" y="4221088"/>
            <a:ext cx="3240000" cy="2160240"/>
            <a:chOff x="5436096" y="2132856"/>
            <a:chExt cx="3398531" cy="2160240"/>
          </a:xfrm>
        </p:grpSpPr>
        <p:grpSp>
          <p:nvGrpSpPr>
            <p:cNvPr id="17" name="Group 61"/>
            <p:cNvGrpSpPr/>
            <p:nvPr/>
          </p:nvGrpSpPr>
          <p:grpSpPr>
            <a:xfrm>
              <a:off x="5436096" y="2132856"/>
              <a:ext cx="3240360" cy="2160240"/>
              <a:chOff x="5436096" y="4365104"/>
              <a:chExt cx="3240360" cy="2160240"/>
            </a:xfrm>
          </p:grpSpPr>
          <p:grpSp>
            <p:nvGrpSpPr>
              <p:cNvPr id="21" name="Group 55"/>
              <p:cNvGrpSpPr/>
              <p:nvPr/>
            </p:nvGrpSpPr>
            <p:grpSpPr>
              <a:xfrm>
                <a:off x="5580112" y="4365104"/>
                <a:ext cx="3096344" cy="2160240"/>
                <a:chOff x="5580112" y="4365104"/>
                <a:chExt cx="3096344" cy="2160240"/>
              </a:xfrm>
            </p:grpSpPr>
            <p:grpSp>
              <p:nvGrpSpPr>
                <p:cNvPr id="23" name="Group 53"/>
                <p:cNvGrpSpPr/>
                <p:nvPr/>
              </p:nvGrpSpPr>
              <p:grpSpPr>
                <a:xfrm>
                  <a:off x="5580112" y="4365104"/>
                  <a:ext cx="3096344" cy="2160240"/>
                  <a:chOff x="5580112" y="4365104"/>
                  <a:chExt cx="3096344" cy="2160240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6516216" y="4841776"/>
                    <a:ext cx="144016" cy="1683568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668344" y="4841776"/>
                    <a:ext cx="144016" cy="1683568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7" name="Straight Connector 26"/>
                  <p:cNvCxnSpPr>
                    <a:stCxn id="25" idx="0"/>
                  </p:cNvCxnSpPr>
                  <p:nvPr/>
                </p:nvCxnSpPr>
                <p:spPr>
                  <a:xfrm flipV="1">
                    <a:off x="6588224" y="4553744"/>
                    <a:ext cx="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6588224" y="4553744"/>
                    <a:ext cx="115212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6948264" y="4365104"/>
                    <a:ext cx="360040" cy="332656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/>
                      <a:t>U</a:t>
                    </a:r>
                    <a:endParaRPr lang="en-GB" dirty="0"/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7740352" y="4553744"/>
                    <a:ext cx="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/>
                  <p:nvPr/>
                </p:nvSpPr>
                <p:spPr>
                  <a:xfrm>
                    <a:off x="6660232" y="4841776"/>
                    <a:ext cx="1008112" cy="1683568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000" dirty="0" smtClean="0"/>
                      <a:t>4H</a:t>
                    </a:r>
                    <a:r>
                      <a:rPr lang="en-GB" sz="2000" baseline="30000" dirty="0" smtClean="0"/>
                      <a:t>+</a:t>
                    </a:r>
                    <a:endParaRPr lang="en-GB" sz="2000" baseline="30000" dirty="0"/>
                  </a:p>
                </p:txBody>
              </p:sp>
              <p:sp>
                <p:nvSpPr>
                  <p:cNvPr id="32" name="Curved Right Arrow 31"/>
                  <p:cNvSpPr/>
                  <p:nvPr/>
                </p:nvSpPr>
                <p:spPr>
                  <a:xfrm>
                    <a:off x="7956376" y="5201816"/>
                    <a:ext cx="288032" cy="936104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6948264" y="5877272"/>
                    <a:ext cx="360040" cy="9292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580112" y="5445224"/>
                    <a:ext cx="5645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2H</a:t>
                    </a:r>
                    <a:r>
                      <a:rPr lang="en-GB" baseline="-25000" dirty="0" smtClean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8172400" y="6093296"/>
                    <a:ext cx="4491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O</a:t>
                    </a:r>
                    <a:r>
                      <a:rPr lang="en-GB" baseline="-25000" dirty="0" smtClean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932342" y="4779060"/>
                    <a:ext cx="7441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2H</a:t>
                    </a:r>
                    <a:r>
                      <a:rPr lang="en-GB" baseline="-25000" dirty="0" smtClean="0"/>
                      <a:t>2</a:t>
                    </a:r>
                    <a:r>
                      <a:rPr lang="en-GB" dirty="0" smtClean="0"/>
                      <a:t>O</a:t>
                    </a:r>
                    <a:endParaRPr lang="en-GB" dirty="0"/>
                  </a:p>
                </p:txBody>
              </p:sp>
            </p:grpSp>
            <p:sp>
              <p:nvSpPr>
                <p:cNvPr id="24" name="Left Arrow 23"/>
                <p:cNvSpPr/>
                <p:nvPr/>
              </p:nvSpPr>
              <p:spPr>
                <a:xfrm>
                  <a:off x="6156176" y="5589240"/>
                  <a:ext cx="288032" cy="144016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436096" y="4509120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PCEC</a:t>
                </a:r>
                <a:endParaRPr lang="en-GB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149824" y="330858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600°C</a:t>
              </a:r>
              <a:endParaRPr lang="en-GB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4368" y="220486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884368" y="2286164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" y="5981927"/>
            <a:ext cx="1798975" cy="36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52" y="5598282"/>
            <a:ext cx="666883" cy="8050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0" y="5581650"/>
            <a:ext cx="1187434" cy="36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3" y="5117773"/>
            <a:ext cx="918461" cy="36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50" y="4632440"/>
            <a:ext cx="826666" cy="36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" y="5067793"/>
            <a:ext cx="1744616" cy="36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" y="4536353"/>
            <a:ext cx="2207036" cy="360000"/>
          </a:xfrm>
          <a:prstGeom prst="rect">
            <a:avLst/>
          </a:prstGeom>
        </p:spPr>
      </p:pic>
      <p:sp>
        <p:nvSpPr>
          <p:cNvPr id="46" name="Left Brace 45"/>
          <p:cNvSpPr/>
          <p:nvPr/>
        </p:nvSpPr>
        <p:spPr>
          <a:xfrm flipH="1">
            <a:off x="3193398" y="4297646"/>
            <a:ext cx="427668" cy="2448272"/>
          </a:xfrm>
          <a:prstGeom prst="leftBrace">
            <a:avLst>
              <a:gd name="adj1" fmla="val 25302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Chevron 3"/>
          <p:cNvSpPr/>
          <p:nvPr/>
        </p:nvSpPr>
        <p:spPr>
          <a:xfrm>
            <a:off x="4965003" y="4549770"/>
            <a:ext cx="720080" cy="1931329"/>
          </a:xfrm>
          <a:prstGeom prst="chevron">
            <a:avLst>
              <a:gd name="adj" fmla="val 72744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9277" y="1371560"/>
            <a:ext cx="4041648" cy="4937760"/>
          </a:xfrm>
        </p:spPr>
        <p:txBody>
          <a:bodyPr>
            <a:normAutofit/>
          </a:bodyPr>
          <a:lstStyle/>
          <a:p>
            <a:r>
              <a:rPr lang="en-US" sz="1800" dirty="0"/>
              <a:t>Cation nitrate solution:  </a:t>
            </a:r>
            <a:r>
              <a:rPr lang="en-US" sz="1800" dirty="0" err="1"/>
              <a:t>Gd</a:t>
            </a:r>
            <a:r>
              <a:rPr lang="en-US" sz="1800" dirty="0"/>
              <a:t>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, La(NO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, Co(NO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 and </a:t>
            </a:r>
            <a:r>
              <a:rPr lang="en-US" sz="1800" dirty="0" smtClean="0"/>
              <a:t>BaCO</a:t>
            </a:r>
            <a:r>
              <a:rPr lang="en-US" sz="1800" baseline="-25000" dirty="0" smtClean="0"/>
              <a:t>3</a:t>
            </a:r>
            <a:endParaRPr lang="en-US" sz="1800" dirty="0"/>
          </a:p>
          <a:p>
            <a:pPr lvl="1"/>
            <a:endParaRPr lang="en-US" sz="1500" dirty="0" smtClean="0"/>
          </a:p>
          <a:p>
            <a:pPr lvl="1"/>
            <a:r>
              <a:rPr lang="en-US" sz="1500" dirty="0" smtClean="0"/>
              <a:t>Selective </a:t>
            </a:r>
            <a:r>
              <a:rPr lang="en-US" sz="1500" dirty="0" err="1"/>
              <a:t>complexing</a:t>
            </a:r>
            <a:r>
              <a:rPr lang="en-US" sz="1500" dirty="0"/>
              <a:t> agents: </a:t>
            </a:r>
          </a:p>
          <a:p>
            <a:pPr lvl="2"/>
            <a:r>
              <a:rPr lang="en-US" sz="1300" dirty="0"/>
              <a:t>Ammonium EDTA (large </a:t>
            </a:r>
            <a:r>
              <a:rPr lang="en-US" sz="1300" dirty="0" err="1"/>
              <a:t>cations</a:t>
            </a:r>
            <a:r>
              <a:rPr lang="en-US" sz="1300" dirty="0"/>
              <a:t>), </a:t>
            </a:r>
            <a:br>
              <a:rPr lang="en-US" sz="1300" dirty="0"/>
            </a:br>
            <a:r>
              <a:rPr lang="en-US" sz="1300" dirty="0" smtClean="0"/>
              <a:t>1:1 </a:t>
            </a:r>
            <a:r>
              <a:rPr lang="en-US" sz="1300" dirty="0"/>
              <a:t>molar ratio</a:t>
            </a:r>
          </a:p>
          <a:p>
            <a:pPr lvl="2"/>
            <a:r>
              <a:rPr lang="en-US" sz="1300" dirty="0" err="1"/>
              <a:t>Triethanolamine</a:t>
            </a:r>
            <a:r>
              <a:rPr lang="en-US" sz="1300" dirty="0"/>
              <a:t> (TEA) (for small Co),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2:1 </a:t>
            </a:r>
            <a:r>
              <a:rPr lang="en-US" sz="1300" dirty="0"/>
              <a:t>molar ratio</a:t>
            </a:r>
          </a:p>
          <a:p>
            <a:pPr lvl="1"/>
            <a:r>
              <a:rPr lang="nb-NO" sz="1500" dirty="0" err="1"/>
              <a:t>Wetting</a:t>
            </a:r>
            <a:r>
              <a:rPr lang="nb-NO" sz="1500" dirty="0"/>
              <a:t> agent: Triton </a:t>
            </a:r>
            <a:r>
              <a:rPr lang="nb-NO" sz="1500" dirty="0" err="1" smtClean="0"/>
              <a:t>X</a:t>
            </a:r>
            <a:endParaRPr lang="nb-NO" sz="1500" dirty="0" smtClean="0"/>
          </a:p>
          <a:p>
            <a:pPr lvl="1"/>
            <a:r>
              <a:rPr lang="nb-NO" sz="1500" dirty="0" err="1" smtClean="0"/>
              <a:t>Concentration</a:t>
            </a:r>
            <a:r>
              <a:rPr lang="nb-NO" sz="1500" dirty="0" smtClean="0"/>
              <a:t>:  0.5M</a:t>
            </a:r>
          </a:p>
          <a:p>
            <a:pPr lvl="1"/>
            <a:r>
              <a:rPr lang="nb-NO" sz="1500" dirty="0" err="1" smtClean="0"/>
              <a:t>Loading</a:t>
            </a:r>
            <a:r>
              <a:rPr lang="nb-NO" sz="1500" dirty="0" smtClean="0"/>
              <a:t>: 1 </a:t>
            </a:r>
            <a:r>
              <a:rPr lang="nb-NO" sz="1500" dirty="0" err="1" smtClean="0"/>
              <a:t>mL</a:t>
            </a:r>
            <a:r>
              <a:rPr lang="nb-NO" sz="1500" dirty="0" smtClean="0"/>
              <a:t>/cm</a:t>
            </a:r>
            <a:r>
              <a:rPr lang="nb-NO" sz="1500" baseline="30000" dirty="0" smtClean="0"/>
              <a:t>2</a:t>
            </a:r>
            <a:r>
              <a:rPr lang="nb-NO" sz="1500" dirty="0" smtClean="0"/>
              <a:t> </a:t>
            </a:r>
          </a:p>
          <a:p>
            <a:endParaRPr lang="nb-NO" sz="1800" dirty="0" smtClean="0"/>
          </a:p>
          <a:p>
            <a:r>
              <a:rPr lang="nb-NO" sz="1800" dirty="0" err="1" smtClean="0"/>
              <a:t>Calcination</a:t>
            </a:r>
            <a:r>
              <a:rPr lang="nb-NO" sz="1800" dirty="0" smtClean="0"/>
              <a:t> at </a:t>
            </a:r>
            <a:r>
              <a:rPr lang="nb-NO" sz="1800" dirty="0" smtClean="0"/>
              <a:t>850°C </a:t>
            </a:r>
            <a:r>
              <a:rPr lang="nb-NO" sz="1800" dirty="0" smtClean="0"/>
              <a:t>for 5h</a:t>
            </a:r>
            <a:endParaRPr lang="nb-N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Infiltrated BGLC yields well-dispersed nanostructure after calcination at </a:t>
            </a:r>
            <a:r>
              <a:rPr lang="en-GB" dirty="0"/>
              <a:t>800°C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320"/>
            <a:ext cx="3127381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5064"/>
            <a:ext cx="31273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Polarization resistances of infiltrated and single phase electrodes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72" y="1412776"/>
            <a:ext cx="6099784" cy="4269310"/>
          </a:xfrm>
        </p:spPr>
      </p:pic>
      <p:sp>
        <p:nvSpPr>
          <p:cNvPr id="8" name="TextBox 7"/>
          <p:cNvSpPr txBox="1"/>
          <p:nvPr/>
        </p:nvSpPr>
        <p:spPr>
          <a:xfrm>
            <a:off x="107504" y="177281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infiltrated electrodes display similar ASR as the single phase electrode.</a:t>
            </a:r>
          </a:p>
          <a:p>
            <a:endParaRPr lang="en-GB" sz="1600" dirty="0"/>
          </a:p>
          <a:p>
            <a:r>
              <a:rPr lang="en-GB" sz="1600" dirty="0" smtClean="0"/>
              <a:t>Only small variations between the different backbone </a:t>
            </a:r>
            <a:r>
              <a:rPr lang="en-GB" sz="1600" dirty="0" smtClean="0"/>
              <a:t>microstructures.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No significant increase of the active surface area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841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0072" y="1536501"/>
            <a:ext cx="3455551" cy="4937125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95536" y="1196752"/>
            <a:ext cx="4041648" cy="316835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Insufficient electronic conductivity within the composite electrode may reduced the active surface area to the upper layers</a:t>
            </a:r>
          </a:p>
          <a:p>
            <a:endParaRPr lang="en-GB" sz="1800" dirty="0" smtClean="0"/>
          </a:p>
          <a:p>
            <a:r>
              <a:rPr lang="en-GB" sz="1800" dirty="0" smtClean="0"/>
              <a:t>Possible optimization strategies</a:t>
            </a:r>
          </a:p>
          <a:p>
            <a:pPr lvl="1"/>
            <a:r>
              <a:rPr lang="en-GB" sz="1600" dirty="0" smtClean="0"/>
              <a:t>Increase BGLC loading </a:t>
            </a:r>
          </a:p>
          <a:p>
            <a:pPr lvl="1"/>
            <a:r>
              <a:rPr lang="en-GB" sz="1600" dirty="0" smtClean="0"/>
              <a:t>Integrate current collector</a:t>
            </a:r>
          </a:p>
          <a:p>
            <a:pPr lvl="1"/>
            <a:r>
              <a:rPr lang="en-GB" sz="1600" dirty="0" smtClean="0"/>
              <a:t>Improve microstructure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Infiltrated electrodes display higher </a:t>
            </a:r>
            <a:r>
              <a:rPr lang="en-GB" sz="2700" dirty="0" err="1" smtClean="0"/>
              <a:t>ohmic</a:t>
            </a:r>
            <a:r>
              <a:rPr lang="en-GB" sz="2700" dirty="0" smtClean="0"/>
              <a:t> resistivity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- Possible indication of current collection losses</a:t>
            </a:r>
            <a:endParaRPr lang="en-GB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843560" y="1268760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Ohmic</a:t>
            </a:r>
            <a:r>
              <a:rPr lang="en-GB" dirty="0" smtClean="0"/>
              <a:t> resistivity: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0"/>
          <a:stretch/>
        </p:blipFill>
        <p:spPr bwMode="auto">
          <a:xfrm>
            <a:off x="468720" y="4437112"/>
            <a:ext cx="3971768" cy="152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Mixed proton electron conductivity is desired for PCEC electrodes</a:t>
            </a:r>
          </a:p>
          <a:p>
            <a:endParaRPr lang="en-GB" sz="2400" dirty="0" smtClean="0"/>
          </a:p>
          <a:p>
            <a:r>
              <a:rPr lang="en-GB" sz="2400" dirty="0" smtClean="0"/>
              <a:t>BGLC identified as a candidate material </a:t>
            </a:r>
            <a:r>
              <a:rPr lang="en-GB" sz="2400" dirty="0" smtClean="0"/>
              <a:t>with fast electrode kinetics </a:t>
            </a:r>
            <a:endParaRPr lang="en-GB" sz="2400" dirty="0" smtClean="0"/>
          </a:p>
          <a:p>
            <a:pPr lvl="1"/>
            <a:r>
              <a:rPr lang="en-GB" sz="2000" dirty="0" smtClean="0"/>
              <a:t>Low activation energy indicates proton reaction dominates at low temperatures</a:t>
            </a:r>
          </a:p>
          <a:p>
            <a:pPr lvl="1"/>
            <a:r>
              <a:rPr lang="en-GB" sz="2000" dirty="0" smtClean="0"/>
              <a:t>Increased mixed proton-electron conduction is needed to utilize more of the electrode surface and further enhance the pre-exponential</a:t>
            </a:r>
          </a:p>
          <a:p>
            <a:endParaRPr lang="en-GB" sz="2400" dirty="0" smtClean="0"/>
          </a:p>
          <a:p>
            <a:r>
              <a:rPr lang="en-GB" sz="2400" dirty="0" smtClean="0"/>
              <a:t>Further work on improved microstructure and optimized current collection within the composite electrode is needed to further reduce the polarization resistance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71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9150" y="1628800"/>
            <a:ext cx="4104456" cy="200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The </a:t>
            </a:r>
            <a:r>
              <a:rPr lang="en-AU" sz="1800" dirty="0"/>
              <a:t>research leading to these results has received funding from the European Union's Seventh Framework Programme (FP7/2007-2013) for the Fuel Cells and Hydrogen Joint Technology Initiative under grant agreement n° 621244</a:t>
            </a:r>
            <a:r>
              <a:rPr lang="en-AU" sz="1800" dirty="0" smtClean="0"/>
              <a:t>.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74" y="2688726"/>
            <a:ext cx="1798975" cy="3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43" y="2826214"/>
            <a:ext cx="666883" cy="805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33" y="3063744"/>
            <a:ext cx="1187434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53" y="2449527"/>
            <a:ext cx="918461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93" y="1962837"/>
            <a:ext cx="826666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33" y="2073959"/>
            <a:ext cx="1744616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05" y="1628800"/>
            <a:ext cx="2207036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3" y="1878392"/>
            <a:ext cx="1656184" cy="3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:\10. COMMUNICATION\LOGO\New energy World\NewEnergyWorldJU_4c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30" y="2568704"/>
            <a:ext cx="16319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 Brace 13"/>
          <p:cNvSpPr/>
          <p:nvPr/>
        </p:nvSpPr>
        <p:spPr>
          <a:xfrm>
            <a:off x="1547664" y="1514667"/>
            <a:ext cx="336500" cy="2062760"/>
          </a:xfrm>
          <a:prstGeom prst="leftBrace">
            <a:avLst>
              <a:gd name="adj1" fmla="val 25302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211056" y="3964414"/>
            <a:ext cx="328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My colleagues at UiO/ELECTRA: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0372" y="4437112"/>
            <a:ext cx="2467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Ragnar Strandbakke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Truls Norby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Jose Serra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Cecilia Solis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Marie-Laure Fontaine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Nuria Martínez</a:t>
            </a:r>
            <a:endParaRPr lang="en-GB" dirty="0"/>
          </a:p>
        </p:txBody>
      </p:sp>
      <p:sp>
        <p:nvSpPr>
          <p:cNvPr id="16" name="Flowchart: Sequential Access Storage 15"/>
          <p:cNvSpPr/>
          <p:nvPr/>
        </p:nvSpPr>
        <p:spPr>
          <a:xfrm>
            <a:off x="4112741" y="3975327"/>
            <a:ext cx="3816424" cy="223224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9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Mixed proton electron conductivity is desired for PCEC electrodes</a:t>
            </a:r>
          </a:p>
          <a:p>
            <a:endParaRPr lang="en-GB" sz="2400" dirty="0" smtClean="0"/>
          </a:p>
          <a:p>
            <a:r>
              <a:rPr lang="en-GB" sz="2400" dirty="0" smtClean="0"/>
              <a:t>BGLC identified as a candidate material </a:t>
            </a:r>
            <a:r>
              <a:rPr lang="en-GB" sz="2400" dirty="0" smtClean="0"/>
              <a:t>with fast electrode kinetics </a:t>
            </a:r>
            <a:endParaRPr lang="en-GB" sz="2400" dirty="0" smtClean="0"/>
          </a:p>
          <a:p>
            <a:pPr lvl="1"/>
            <a:r>
              <a:rPr lang="en-GB" sz="2000" dirty="0" smtClean="0"/>
              <a:t>Low activation energy indicates proton reaction dominates at low temperatures</a:t>
            </a:r>
          </a:p>
          <a:p>
            <a:pPr lvl="1"/>
            <a:r>
              <a:rPr lang="en-GB" sz="2000" dirty="0" smtClean="0"/>
              <a:t>Increased mixed proton-electron conduction is needed to utilize more of the electrode surface and further enhance the pre-exponential</a:t>
            </a:r>
          </a:p>
          <a:p>
            <a:endParaRPr lang="en-GB" sz="2400" dirty="0" smtClean="0"/>
          </a:p>
          <a:p>
            <a:r>
              <a:rPr lang="en-GB" sz="2400" dirty="0" smtClean="0"/>
              <a:t>Further work on improved microstructure and optimized current collection within the composite electrode is needed to further reduce the polarization resistance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72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25" y="873125"/>
            <a:ext cx="3455551" cy="4937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61223" cy="59453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Proton conducting oxides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20791" y="205661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Zr</a:t>
            </a:r>
            <a:r>
              <a:rPr lang="en-GB" baseline="-25000" dirty="0" smtClean="0"/>
              <a:t>0.9</a:t>
            </a:r>
            <a:r>
              <a:rPr lang="en-GB" dirty="0" smtClean="0"/>
              <a:t>Y</a:t>
            </a:r>
            <a:r>
              <a:rPr lang="en-GB" baseline="-25000" dirty="0" smtClean="0"/>
              <a:t>0.1</a:t>
            </a:r>
            <a:r>
              <a:rPr lang="en-GB" dirty="0" smtClean="0"/>
              <a:t>O</a:t>
            </a:r>
            <a:r>
              <a:rPr lang="en-GB" baseline="-25000" dirty="0" smtClean="0"/>
              <a:t>1.95</a:t>
            </a:r>
            <a:endParaRPr lang="en-GB" dirty="0"/>
          </a:p>
        </p:txBody>
      </p:sp>
      <p:pic>
        <p:nvPicPr>
          <p:cNvPr id="11" name="Picture 10" descr="MO2-5x5-Ydoped-H2O"/>
          <p:cNvPicPr>
            <a:picLocks noChangeAspect="1" noChangeArrowheads="1"/>
          </p:cNvPicPr>
          <p:nvPr/>
        </p:nvPicPr>
        <p:blipFill rotWithShape="1">
          <a:blip r:embed="rId3" cstate="print"/>
          <a:srcRect l="19383"/>
          <a:stretch/>
        </p:blipFill>
        <p:spPr bwMode="auto">
          <a:xfrm>
            <a:off x="1552856" y="1871947"/>
            <a:ext cx="1915817" cy="17865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04248" y="269180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Ba</a:t>
            </a:r>
            <a:r>
              <a:rPr lang="en-GB" dirty="0" smtClean="0"/>
              <a:t>Zr</a:t>
            </a:r>
            <a:r>
              <a:rPr lang="en-GB" baseline="-25000" dirty="0" smtClean="0"/>
              <a:t>0.9</a:t>
            </a:r>
            <a:r>
              <a:rPr lang="en-GB" dirty="0" smtClean="0"/>
              <a:t>Y</a:t>
            </a:r>
            <a:r>
              <a:rPr lang="en-GB" baseline="-25000" dirty="0" smtClean="0"/>
              <a:t>0.1</a:t>
            </a:r>
            <a:r>
              <a:rPr lang="en-GB" dirty="0" smtClean="0"/>
              <a:t>O</a:t>
            </a:r>
            <a:r>
              <a:rPr lang="en-GB" baseline="-25000" dirty="0"/>
              <a:t>2</a:t>
            </a:r>
            <a:r>
              <a:rPr lang="en-GB" baseline="-25000" dirty="0" smtClean="0"/>
              <a:t>.95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67140" y="208192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</a:t>
            </a:r>
            <a:r>
              <a:rPr lang="en-GB" dirty="0" err="1" smtClean="0">
                <a:solidFill>
                  <a:srgbClr val="0070C0"/>
                </a:solidFill>
              </a:rPr>
              <a:t>Ba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2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25" y="873125"/>
            <a:ext cx="3455551" cy="4937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8"/>
          <a:stretch/>
        </p:blipFill>
        <p:spPr>
          <a:xfrm>
            <a:off x="4858660" y="1134723"/>
            <a:ext cx="4161223" cy="5534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Proton conducting oxides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69180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Ba</a:t>
            </a:r>
            <a:r>
              <a:rPr lang="en-GB" dirty="0" smtClean="0"/>
              <a:t>Zr</a:t>
            </a:r>
            <a:r>
              <a:rPr lang="en-GB" baseline="-25000" dirty="0" smtClean="0"/>
              <a:t>0.9</a:t>
            </a:r>
            <a:r>
              <a:rPr lang="en-GB" dirty="0" smtClean="0"/>
              <a:t>Y</a:t>
            </a:r>
            <a:r>
              <a:rPr lang="en-GB" baseline="-25000" dirty="0" smtClean="0"/>
              <a:t>0.1</a:t>
            </a:r>
            <a:r>
              <a:rPr lang="en-GB" dirty="0" smtClean="0"/>
              <a:t>O</a:t>
            </a:r>
            <a:r>
              <a:rPr lang="en-GB" baseline="-25000" dirty="0"/>
              <a:t>2</a:t>
            </a:r>
            <a:r>
              <a:rPr lang="en-GB" baseline="-25000" dirty="0" smtClean="0"/>
              <a:t>.95</a:t>
            </a:r>
            <a:endParaRPr lang="en-GB" dirty="0"/>
          </a:p>
        </p:txBody>
      </p:sp>
      <p:grpSp>
        <p:nvGrpSpPr>
          <p:cNvPr id="10" name="Group 15"/>
          <p:cNvGrpSpPr>
            <a:grpSpLocks noChangeAspect="1"/>
          </p:cNvGrpSpPr>
          <p:nvPr/>
        </p:nvGrpSpPr>
        <p:grpSpPr>
          <a:xfrm>
            <a:off x="364382" y="1484784"/>
            <a:ext cx="4581818" cy="1800000"/>
            <a:chOff x="5138738" y="764704"/>
            <a:chExt cx="3825875" cy="1484312"/>
          </a:xfrm>
        </p:grpSpPr>
        <p:pic>
          <p:nvPicPr>
            <p:cNvPr id="11" name="Picture 10" descr="MO2-5x5-Ydoped-H2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8738" y="764704"/>
              <a:ext cx="1984375" cy="1473200"/>
            </a:xfrm>
            <a:prstGeom prst="rect">
              <a:avLst/>
            </a:prstGeom>
            <a:noFill/>
          </p:spPr>
        </p:pic>
        <p:pic>
          <p:nvPicPr>
            <p:cNvPr id="12" name="Picture 11" descr="MO2-5x5-Ydoped-hydrat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3475" y="764704"/>
              <a:ext cx="1481138" cy="1484312"/>
            </a:xfrm>
            <a:prstGeom prst="rect">
              <a:avLst/>
            </a:prstGeom>
            <a:noFill/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196138" y="1574329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6"/>
          <p:cNvGrpSpPr>
            <a:grpSpLocks noChangeAspect="1"/>
          </p:cNvGrpSpPr>
          <p:nvPr/>
        </p:nvGrpSpPr>
        <p:grpSpPr>
          <a:xfrm>
            <a:off x="265969" y="4365104"/>
            <a:ext cx="4868679" cy="3415122"/>
            <a:chOff x="900113" y="1484314"/>
            <a:chExt cx="7186612" cy="5041030"/>
          </a:xfrm>
        </p:grpSpPr>
        <p:pic>
          <p:nvPicPr>
            <p:cNvPr id="15" name="Picture 5" descr="kreuer_fig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50000"/>
            <a:stretch/>
          </p:blipFill>
          <p:spPr bwMode="auto">
            <a:xfrm>
              <a:off x="900113" y="1484314"/>
              <a:ext cx="7186612" cy="2436812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292080" y="6250706"/>
              <a:ext cx="23034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From K.-D. </a:t>
              </a:r>
              <a:r>
                <a:rPr lang="en-GB" sz="1200" dirty="0" err="1"/>
                <a:t>Kreuer</a:t>
              </a:r>
              <a:r>
                <a:rPr lang="en-GB" sz="1200" dirty="0"/>
                <a:t>, 2008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15703"/>
              </p:ext>
            </p:extLst>
          </p:nvPr>
        </p:nvGraphicFramePr>
        <p:xfrm>
          <a:off x="1330123" y="3501008"/>
          <a:ext cx="3254906" cy="45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1701800" imgH="241300" progId="Equation.3">
                  <p:embed/>
                </p:oleObj>
              </mc:Choice>
              <mc:Fallback>
                <p:oleObj name="Equation" r:id="rId8" imgW="170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123" y="3501008"/>
                        <a:ext cx="3254906" cy="4554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06048" y="3356992"/>
                <a:ext cx="1527982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nb-NO" sz="14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nb-NO" sz="1400" b="0" i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nb-NO" sz="1400" b="0" i="1" smtClean="0">
                          <a:latin typeface="Cambria Math"/>
                        </a:rPr>
                        <m:t> </m:t>
                      </m:r>
                      <m:r>
                        <a:rPr lang="nb-NO" sz="1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nb-NO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nb-NO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b-NO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nb-NO" sz="14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/>
                                  <a:ea typeface="Cambria Math"/>
                                </a:rPr>
                                <m:t>2−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48" y="3356992"/>
                <a:ext cx="1527982" cy="497059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20791" y="205661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Zr</a:t>
            </a:r>
            <a:r>
              <a:rPr lang="en-GB" baseline="-25000" dirty="0" smtClean="0"/>
              <a:t>0.9</a:t>
            </a:r>
            <a:r>
              <a:rPr lang="en-GB" dirty="0" smtClean="0"/>
              <a:t>Y</a:t>
            </a:r>
            <a:r>
              <a:rPr lang="en-GB" baseline="-25000" dirty="0" smtClean="0"/>
              <a:t>0.1</a:t>
            </a:r>
            <a:r>
              <a:rPr lang="en-GB" dirty="0" smtClean="0"/>
              <a:t>O</a:t>
            </a:r>
            <a:r>
              <a:rPr lang="en-GB" baseline="-25000" dirty="0" smtClean="0"/>
              <a:t>1.95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067140" y="208192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</a:t>
            </a:r>
            <a:r>
              <a:rPr lang="en-GB" dirty="0" err="1" smtClean="0">
                <a:solidFill>
                  <a:srgbClr val="0070C0"/>
                </a:solidFill>
              </a:rPr>
              <a:t>Ba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328842" y="6580235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Kreuer</a:t>
            </a:r>
            <a:r>
              <a:rPr lang="en-GB" sz="1100" dirty="0" smtClean="0"/>
              <a:t>, 2001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696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differences between SOEC and PCEC</a:t>
            </a:r>
            <a:br>
              <a:rPr lang="en-GB" dirty="0" smtClean="0"/>
            </a:br>
            <a:r>
              <a:rPr lang="en-GB" sz="2400" dirty="0" smtClean="0"/>
              <a:t>- advantages and challenges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Solid Oxide Electrolyser Cell</a:t>
            </a:r>
          </a:p>
          <a:p>
            <a:pPr lvl="1"/>
            <a:r>
              <a:rPr lang="en-GB" dirty="0" smtClean="0"/>
              <a:t>Well established technology</a:t>
            </a:r>
          </a:p>
          <a:p>
            <a:pPr lvl="1"/>
            <a:r>
              <a:rPr lang="en-GB" dirty="0" smtClean="0"/>
              <a:t>Delamination of anode</a:t>
            </a:r>
          </a:p>
          <a:p>
            <a:pPr lvl="1"/>
            <a:r>
              <a:rPr lang="en-GB" dirty="0"/>
              <a:t>Oxidation of cathode at OCV</a:t>
            </a:r>
          </a:p>
          <a:p>
            <a:pPr lvl="1"/>
            <a:r>
              <a:rPr lang="en-GB" dirty="0" smtClean="0"/>
              <a:t>High temperatures</a:t>
            </a:r>
          </a:p>
          <a:p>
            <a:pPr marL="594360" lvl="2" indent="0">
              <a:buNone/>
            </a:pPr>
            <a:endParaRPr lang="en-GB" dirty="0"/>
          </a:p>
          <a:p>
            <a:r>
              <a:rPr lang="en-GB" dirty="0" smtClean="0"/>
              <a:t>Proton Ceramic Electrolyser Cell</a:t>
            </a:r>
          </a:p>
          <a:p>
            <a:pPr lvl="1"/>
            <a:r>
              <a:rPr lang="en-GB" dirty="0" smtClean="0"/>
              <a:t>Less mature technology</a:t>
            </a:r>
          </a:p>
          <a:p>
            <a:pPr lvl="1"/>
            <a:r>
              <a:rPr lang="en-GB" dirty="0" smtClean="0"/>
              <a:t>Produces dry H</a:t>
            </a:r>
            <a:r>
              <a:rPr lang="en-GB" baseline="-25000" dirty="0" smtClean="0"/>
              <a:t>2</a:t>
            </a:r>
            <a:r>
              <a:rPr lang="en-GB" dirty="0" smtClean="0"/>
              <a:t> directly</a:t>
            </a:r>
          </a:p>
          <a:p>
            <a:pPr lvl="1"/>
            <a:r>
              <a:rPr lang="en-GB" dirty="0" smtClean="0"/>
              <a:t>Potentially intermediate </a:t>
            </a:r>
            <a:r>
              <a:rPr lang="en-GB" dirty="0" smtClean="0"/>
              <a:t>temperatures</a:t>
            </a:r>
          </a:p>
          <a:p>
            <a:pPr lvl="2"/>
            <a:r>
              <a:rPr lang="en-GB" dirty="0" smtClean="0"/>
              <a:t>Slow anode kinetics</a:t>
            </a:r>
            <a:endParaRPr lang="en-GB" dirty="0"/>
          </a:p>
          <a:p>
            <a:pPr lvl="1"/>
            <a:endParaRPr lang="en-GB" dirty="0"/>
          </a:p>
        </p:txBody>
      </p:sp>
      <p:grpSp>
        <p:nvGrpSpPr>
          <p:cNvPr id="9" name="Group 67"/>
          <p:cNvGrpSpPr>
            <a:grpSpLocks noChangeAspect="1"/>
          </p:cNvGrpSpPr>
          <p:nvPr/>
        </p:nvGrpSpPr>
        <p:grpSpPr>
          <a:xfrm>
            <a:off x="5964609" y="1256071"/>
            <a:ext cx="3033898" cy="2160000"/>
            <a:chOff x="5340054" y="12649"/>
            <a:chExt cx="3742869" cy="2001610"/>
          </a:xfrm>
        </p:grpSpPr>
        <p:grpSp>
          <p:nvGrpSpPr>
            <p:cNvPr id="10" name="Group 59"/>
            <p:cNvGrpSpPr/>
            <p:nvPr/>
          </p:nvGrpSpPr>
          <p:grpSpPr>
            <a:xfrm>
              <a:off x="5340054" y="12649"/>
              <a:ext cx="3417238" cy="2001610"/>
              <a:chOff x="5340054" y="12649"/>
              <a:chExt cx="3417238" cy="2001610"/>
            </a:xfrm>
          </p:grpSpPr>
          <p:grpSp>
            <p:nvGrpSpPr>
              <p:cNvPr id="14" name="Group 54"/>
              <p:cNvGrpSpPr/>
              <p:nvPr/>
            </p:nvGrpSpPr>
            <p:grpSpPr>
              <a:xfrm>
                <a:off x="5340054" y="12649"/>
                <a:ext cx="3417238" cy="2001610"/>
                <a:chOff x="5340054" y="12649"/>
                <a:chExt cx="3417238" cy="2001610"/>
              </a:xfrm>
            </p:grpSpPr>
            <p:grpSp>
              <p:nvGrpSpPr>
                <p:cNvPr id="16" name="Group 52"/>
                <p:cNvGrpSpPr/>
                <p:nvPr/>
              </p:nvGrpSpPr>
              <p:grpSpPr>
                <a:xfrm>
                  <a:off x="5340054" y="12649"/>
                  <a:ext cx="3417238" cy="2001610"/>
                  <a:chOff x="5340054" y="12649"/>
                  <a:chExt cx="3417238" cy="2001610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6516216" y="495424"/>
                    <a:ext cx="144016" cy="1518835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7668344" y="495424"/>
                    <a:ext cx="144016" cy="1518835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6588224" y="201289"/>
                    <a:ext cx="0" cy="2779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6588224" y="201289"/>
                    <a:ext cx="115212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6948264" y="12649"/>
                    <a:ext cx="360040" cy="332656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/>
                      <a:t>U</a:t>
                    </a:r>
                    <a:endParaRPr lang="en-GB" sz="1600" dirty="0"/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7740352" y="201289"/>
                    <a:ext cx="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6660232" y="495424"/>
                    <a:ext cx="1008112" cy="151883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solidFill>
                          <a:srgbClr val="002060"/>
                        </a:solidFill>
                      </a:rPr>
                      <a:t>2O</a:t>
                    </a:r>
                    <a:r>
                      <a:rPr lang="en-GB" sz="1600" baseline="30000" dirty="0" smtClean="0">
                        <a:solidFill>
                          <a:srgbClr val="002060"/>
                        </a:solidFill>
                      </a:rPr>
                      <a:t>2-</a:t>
                    </a:r>
                    <a:endParaRPr lang="en-GB" sz="1600" baseline="300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5" name="Curved Left Arrow 24"/>
                  <p:cNvSpPr/>
                  <p:nvPr/>
                </p:nvSpPr>
                <p:spPr>
                  <a:xfrm>
                    <a:off x="6084168" y="865520"/>
                    <a:ext cx="288032" cy="936104"/>
                  </a:xfrm>
                  <a:prstGeom prst="curved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6895069" y="1459320"/>
                    <a:ext cx="560917" cy="163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340054" y="620688"/>
                    <a:ext cx="830987" cy="3137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 smtClean="0"/>
                      <a:t>2H</a:t>
                    </a:r>
                    <a:r>
                      <a:rPr lang="en-GB" sz="1600" baseline="-25000" dirty="0" smtClean="0"/>
                      <a:t>2</a:t>
                    </a:r>
                    <a:r>
                      <a:rPr lang="en-GB" sz="1600" dirty="0" smtClean="0"/>
                      <a:t>O</a:t>
                    </a:r>
                    <a:endParaRPr lang="en-GB" sz="1600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484070" y="1628800"/>
                    <a:ext cx="623339" cy="3137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 smtClean="0"/>
                      <a:t>2H</a:t>
                    </a:r>
                    <a:r>
                      <a:rPr lang="en-GB" sz="1600" baseline="-25000" dirty="0" smtClean="0"/>
                      <a:t>2</a:t>
                    </a:r>
                    <a:endParaRPr lang="en-GB" sz="1600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236789" y="1155224"/>
                    <a:ext cx="520503" cy="3137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 smtClean="0"/>
                      <a:t>O</a:t>
                    </a:r>
                    <a:r>
                      <a:rPr lang="en-GB" sz="1600" baseline="-25000" dirty="0" smtClean="0"/>
                      <a:t>2</a:t>
                    </a:r>
                    <a:endParaRPr lang="en-GB" sz="1600" dirty="0"/>
                  </a:p>
                </p:txBody>
              </p:sp>
            </p:grpSp>
            <p:sp>
              <p:nvSpPr>
                <p:cNvPr id="17" name="Right Arrow 16"/>
                <p:cNvSpPr/>
                <p:nvPr/>
              </p:nvSpPr>
              <p:spPr>
                <a:xfrm>
                  <a:off x="7956376" y="1268760"/>
                  <a:ext cx="288032" cy="14401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2648" y="175657"/>
                <a:ext cx="858673" cy="31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SOEC</a:t>
                </a:r>
                <a:endParaRPr lang="en-GB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76192" y="954265"/>
              <a:ext cx="1206731" cy="285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600-800°C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84368" y="116632"/>
              <a:ext cx="530392" cy="313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4e</a:t>
              </a:r>
              <a:r>
                <a:rPr lang="en-GB" sz="1600" baseline="30000" dirty="0" smtClean="0"/>
                <a:t>-</a:t>
              </a:r>
              <a:endParaRPr lang="en-GB" sz="1600" baseline="30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884368" y="159832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68"/>
          <p:cNvGrpSpPr>
            <a:grpSpLocks noChangeAspect="1"/>
          </p:cNvGrpSpPr>
          <p:nvPr/>
        </p:nvGrpSpPr>
        <p:grpSpPr>
          <a:xfrm>
            <a:off x="6115269" y="3776324"/>
            <a:ext cx="3026200" cy="2160000"/>
            <a:chOff x="5580112" y="2132856"/>
            <a:chExt cx="3746050" cy="2160240"/>
          </a:xfrm>
        </p:grpSpPr>
        <p:grpSp>
          <p:nvGrpSpPr>
            <p:cNvPr id="31" name="Group 61"/>
            <p:cNvGrpSpPr/>
            <p:nvPr/>
          </p:nvGrpSpPr>
          <p:grpSpPr>
            <a:xfrm>
              <a:off x="5580112" y="2132856"/>
              <a:ext cx="3263428" cy="2160240"/>
              <a:chOff x="5580112" y="4365104"/>
              <a:chExt cx="3263428" cy="2160240"/>
            </a:xfrm>
          </p:grpSpPr>
          <p:grpSp>
            <p:nvGrpSpPr>
              <p:cNvPr id="35" name="Group 55"/>
              <p:cNvGrpSpPr/>
              <p:nvPr/>
            </p:nvGrpSpPr>
            <p:grpSpPr>
              <a:xfrm>
                <a:off x="5580112" y="4365104"/>
                <a:ext cx="3263428" cy="2160240"/>
                <a:chOff x="5580112" y="4365104"/>
                <a:chExt cx="3263428" cy="2160240"/>
              </a:xfrm>
            </p:grpSpPr>
            <p:grpSp>
              <p:nvGrpSpPr>
                <p:cNvPr id="37" name="Group 53"/>
                <p:cNvGrpSpPr/>
                <p:nvPr/>
              </p:nvGrpSpPr>
              <p:grpSpPr>
                <a:xfrm>
                  <a:off x="5580112" y="4365104"/>
                  <a:ext cx="3263428" cy="2160240"/>
                  <a:chOff x="5580112" y="4365104"/>
                  <a:chExt cx="3263428" cy="216024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6516216" y="4841776"/>
                    <a:ext cx="144016" cy="1683568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7668344" y="4841776"/>
                    <a:ext cx="144016" cy="1683568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41" name="Straight Connector 40"/>
                  <p:cNvCxnSpPr>
                    <a:stCxn id="39" idx="0"/>
                  </p:cNvCxnSpPr>
                  <p:nvPr/>
                </p:nvCxnSpPr>
                <p:spPr>
                  <a:xfrm flipV="1">
                    <a:off x="6588224" y="4553744"/>
                    <a:ext cx="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6588224" y="4553744"/>
                    <a:ext cx="115212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6948264" y="4365104"/>
                    <a:ext cx="360040" cy="332656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/>
                      <a:t>U</a:t>
                    </a:r>
                    <a:endParaRPr lang="en-GB" dirty="0"/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7740352" y="4553744"/>
                    <a:ext cx="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 44"/>
                  <p:cNvSpPr/>
                  <p:nvPr/>
                </p:nvSpPr>
                <p:spPr>
                  <a:xfrm>
                    <a:off x="6660232" y="4841776"/>
                    <a:ext cx="1008112" cy="1683568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/>
                      <a:t>4H</a:t>
                    </a:r>
                    <a:r>
                      <a:rPr lang="en-GB" baseline="30000" dirty="0" smtClean="0"/>
                      <a:t>+</a:t>
                    </a:r>
                    <a:endParaRPr lang="en-GB" baseline="30000" dirty="0"/>
                  </a:p>
                </p:txBody>
              </p:sp>
              <p:sp>
                <p:nvSpPr>
                  <p:cNvPr id="46" name="Curved Right Arrow 45"/>
                  <p:cNvSpPr/>
                  <p:nvPr/>
                </p:nvSpPr>
                <p:spPr>
                  <a:xfrm>
                    <a:off x="7956376" y="5201816"/>
                    <a:ext cx="288032" cy="936104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" name="Straight Arrow Connector 46"/>
                  <p:cNvCxnSpPr/>
                  <p:nvPr/>
                </p:nvCxnSpPr>
                <p:spPr>
                  <a:xfrm flipH="1">
                    <a:off x="6890148" y="5886564"/>
                    <a:ext cx="505646" cy="0"/>
                  </a:xfrm>
                  <a:prstGeom prst="straightConnector1">
                    <a:avLst/>
                  </a:prstGeom>
                  <a:ln w="3810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580112" y="5445224"/>
                    <a:ext cx="675064" cy="369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2H</a:t>
                    </a:r>
                    <a:r>
                      <a:rPr lang="en-GB" baseline="-25000" dirty="0" smtClean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8172400" y="6093296"/>
                    <a:ext cx="559974" cy="369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O</a:t>
                    </a:r>
                    <a:r>
                      <a:rPr lang="en-GB" baseline="-25000" dirty="0" smtClean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932343" y="4779060"/>
                    <a:ext cx="911197" cy="3693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2H</a:t>
                    </a:r>
                    <a:r>
                      <a:rPr lang="en-GB" baseline="-25000" dirty="0" smtClean="0"/>
                      <a:t>2</a:t>
                    </a:r>
                    <a:r>
                      <a:rPr lang="en-GB" dirty="0" smtClean="0"/>
                      <a:t>O</a:t>
                    </a:r>
                    <a:endParaRPr lang="en-GB" dirty="0"/>
                  </a:p>
                </p:txBody>
              </p:sp>
            </p:grpSp>
            <p:sp>
              <p:nvSpPr>
                <p:cNvPr id="38" name="Left Arrow 37"/>
                <p:cNvSpPr/>
                <p:nvPr/>
              </p:nvSpPr>
              <p:spPr>
                <a:xfrm>
                  <a:off x="6156176" y="5589240"/>
                  <a:ext cx="288032" cy="144016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642807" y="4539562"/>
                <a:ext cx="921118" cy="36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PCEC</a:t>
                </a:r>
                <a:endParaRPr lang="en-GB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972463" y="3319492"/>
              <a:ext cx="1353699" cy="338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3">
                      <a:lumMod val="75000"/>
                    </a:schemeClr>
                  </a:solidFill>
                </a:rPr>
                <a:t>4</a:t>
              </a:r>
              <a:r>
                <a:rPr lang="en-GB" sz="1600" dirty="0" smtClean="0">
                  <a:solidFill>
                    <a:schemeClr val="accent3">
                      <a:lumMod val="75000"/>
                    </a:schemeClr>
                  </a:solidFill>
                </a:rPr>
                <a:t>00-700°C</a:t>
              </a:r>
              <a:endParaRPr lang="en-GB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84367" y="2204864"/>
              <a:ext cx="569894" cy="36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7884368" y="2286164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02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-electrodes for PCECs involve multiple species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7951" y="1321878"/>
            <a:ext cx="2851489" cy="4336532"/>
            <a:chOff x="3059832" y="1038527"/>
            <a:chExt cx="2851489" cy="4336532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574666" y="2663624"/>
              <a:ext cx="3240360" cy="2160240"/>
              <a:chOff x="3795687" y="3513338"/>
              <a:chExt cx="3240360" cy="216024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227735" y="3513338"/>
                <a:ext cx="2376264" cy="216024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95687" y="4593458"/>
                <a:ext cx="3240360" cy="10801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6854" y="1038527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Ideal</a:t>
              </a:r>
            </a:p>
            <a:p>
              <a:r>
                <a:rPr lang="en-GB" sz="1600" dirty="0" smtClean="0"/>
                <a:t>PCEC anode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 rot="1809298">
              <a:off x="4781736" y="2112303"/>
              <a:ext cx="191863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2159" y="4253034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</a:t>
              </a:r>
              <a:r>
                <a:rPr lang="en-GB" baseline="-25000" dirty="0" smtClean="0"/>
                <a:t>2</a:t>
              </a:r>
              <a:endParaRPr lang="en-GB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3111" y="39949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4H</a:t>
              </a:r>
              <a:r>
                <a:rPr lang="en-GB" baseline="30000" dirty="0" smtClean="0"/>
                <a:t>+</a:t>
              </a:r>
              <a:endParaRPr lang="en-GB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5959" y="330240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4917" y="5005727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2H</a:t>
              </a:r>
              <a:r>
                <a:rPr lang="en-GB" baseline="-25000" dirty="0" smtClean="0"/>
                <a:t>2</a:t>
              </a:r>
              <a:r>
                <a:rPr lang="en-GB" dirty="0" smtClean="0"/>
                <a:t>O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035837" y="4437700"/>
              <a:ext cx="443073" cy="7309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877667" y="3743744"/>
              <a:ext cx="97250" cy="693956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7"/>
            </p:cNvCxnSpPr>
            <p:nvPr/>
          </p:nvCxnSpPr>
          <p:spPr>
            <a:xfrm flipH="1" flipV="1">
              <a:off x="4625959" y="4291520"/>
              <a:ext cx="332647" cy="29236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974917" y="4583880"/>
              <a:ext cx="287501" cy="42184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13623" y="399577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4H</a:t>
              </a:r>
              <a:r>
                <a:rPr lang="en-GB" baseline="30000" dirty="0" smtClean="0"/>
                <a:t>+</a:t>
              </a:r>
              <a:endParaRPr lang="en-GB" baseline="30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789687" y="4196682"/>
              <a:ext cx="363379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59832" y="1052736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Ideal H</a:t>
              </a:r>
              <a:r>
                <a:rPr lang="en-GB" sz="1600" baseline="30000" dirty="0" smtClean="0"/>
                <a:t>+</a:t>
              </a:r>
              <a:r>
                <a:rPr lang="en-GB" sz="1600" dirty="0" smtClean="0"/>
                <a:t> conductor</a:t>
              </a:r>
              <a:endParaRPr lang="en-GB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14742" y="1423056"/>
            <a:ext cx="2287142" cy="4325397"/>
            <a:chOff x="6228184" y="1027392"/>
            <a:chExt cx="2287142" cy="4325397"/>
          </a:xfrm>
        </p:grpSpPr>
        <p:sp>
          <p:nvSpPr>
            <p:cNvPr id="32" name="TextBox 31"/>
            <p:cNvSpPr txBox="1"/>
            <p:nvPr/>
          </p:nvSpPr>
          <p:spPr>
            <a:xfrm>
              <a:off x="7435206" y="1027392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Typical</a:t>
              </a:r>
            </a:p>
            <a:p>
              <a:r>
                <a:rPr lang="en-GB" sz="1600" dirty="0" smtClean="0"/>
                <a:t>PCEC anode</a:t>
              </a:r>
              <a:endParaRPr lang="en-GB" sz="16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283078" y="2101168"/>
              <a:ext cx="2160240" cy="3251621"/>
              <a:chOff x="6283078" y="2101168"/>
              <a:chExt cx="2160240" cy="3251621"/>
            </a:xfrm>
          </p:grpSpPr>
          <p:grpSp>
            <p:nvGrpSpPr>
              <p:cNvPr id="35" name="Group 34"/>
              <p:cNvGrpSpPr/>
              <p:nvPr/>
            </p:nvGrpSpPr>
            <p:grpSpPr>
              <a:xfrm rot="5400000">
                <a:off x="5743018" y="2652489"/>
                <a:ext cx="3240360" cy="2160240"/>
                <a:chOff x="3795687" y="3513338"/>
                <a:chExt cx="3240360" cy="216024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4227735" y="3513338"/>
                  <a:ext cx="2376264" cy="216024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795687" y="4593458"/>
                  <a:ext cx="3240360" cy="10801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 rot="1809298">
                <a:off x="7950088" y="2101168"/>
                <a:ext cx="191863" cy="6480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28184" y="1052736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Typical oxide H</a:t>
              </a:r>
              <a:r>
                <a:rPr lang="en-GB" sz="1600" baseline="30000" dirty="0" smtClean="0"/>
                <a:t>+</a:t>
              </a:r>
              <a:r>
                <a:rPr lang="en-GB" sz="1600" dirty="0" smtClean="0"/>
                <a:t> conductor</a:t>
              </a:r>
              <a:endParaRPr lang="en-GB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80074" y="4527002"/>
            <a:ext cx="2180709" cy="1394136"/>
            <a:chOff x="5680074" y="4527002"/>
            <a:chExt cx="2180709" cy="1394136"/>
          </a:xfrm>
        </p:grpSpPr>
        <p:sp>
          <p:nvSpPr>
            <p:cNvPr id="43" name="TextBox 42"/>
            <p:cNvSpPr txBox="1"/>
            <p:nvPr/>
          </p:nvSpPr>
          <p:spPr>
            <a:xfrm>
              <a:off x="6989767" y="555180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2H</a:t>
              </a:r>
              <a:r>
                <a:rPr lang="en-GB" baseline="-25000" dirty="0" smtClean="0"/>
                <a:t>2</a:t>
              </a:r>
              <a:r>
                <a:rPr lang="en-GB" dirty="0" smtClean="0"/>
                <a:t>O</a:t>
              </a:r>
              <a:endParaRPr lang="en-GB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680074" y="4527002"/>
              <a:ext cx="2180709" cy="1120274"/>
              <a:chOff x="5680074" y="4527002"/>
              <a:chExt cx="2180709" cy="112027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680074" y="511187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4H</a:t>
                </a:r>
                <a:r>
                  <a:rPr lang="en-GB" baseline="30000" dirty="0" smtClean="0"/>
                  <a:t>+</a:t>
                </a:r>
                <a:endParaRPr lang="en-GB" baseline="30000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6256138" y="5312788"/>
                <a:ext cx="363379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411621" y="5191766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</a:t>
                </a:r>
                <a:r>
                  <a:rPr lang="en-GB" baseline="-25000" dirty="0" smtClean="0"/>
                  <a:t>2</a:t>
                </a:r>
                <a:endParaRPr lang="en-GB" baseline="-25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86572" y="4527002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4e</a:t>
                </a:r>
                <a:r>
                  <a:rPr lang="en-GB" baseline="30000" dirty="0" smtClean="0"/>
                  <a:t>-</a:t>
                </a:r>
                <a:endParaRPr lang="en-GB" baseline="30000" dirty="0"/>
              </a:p>
            </p:txBody>
          </p:sp>
          <p:cxnSp>
            <p:nvCxnSpPr>
              <p:cNvPr id="44" name="Straight Arrow Connector 43"/>
              <p:cNvCxnSpPr>
                <a:endCxn id="41" idx="1"/>
              </p:cNvCxnSpPr>
              <p:nvPr/>
            </p:nvCxnSpPr>
            <p:spPr>
              <a:xfrm>
                <a:off x="6893953" y="5366996"/>
                <a:ext cx="517668" cy="94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7" idx="6"/>
              </p:cNvCxnSpPr>
              <p:nvPr/>
            </p:nvCxnSpPr>
            <p:spPr>
              <a:xfrm flipV="1">
                <a:off x="6749756" y="4867231"/>
                <a:ext cx="437096" cy="44917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6749756" y="5376432"/>
                <a:ext cx="403031" cy="27084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5710847" y="3593146"/>
            <a:ext cx="2893601" cy="812982"/>
            <a:chOff x="5710847" y="3593146"/>
            <a:chExt cx="2893601" cy="812982"/>
          </a:xfrm>
        </p:grpSpPr>
        <p:grpSp>
          <p:nvGrpSpPr>
            <p:cNvPr id="62" name="Group 61"/>
            <p:cNvGrpSpPr/>
            <p:nvPr/>
          </p:nvGrpSpPr>
          <p:grpSpPr>
            <a:xfrm>
              <a:off x="5710847" y="3955087"/>
              <a:ext cx="2893601" cy="451041"/>
              <a:chOff x="5809129" y="3608136"/>
              <a:chExt cx="2893601" cy="451041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918678" y="3689845"/>
                <a:ext cx="628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2O</a:t>
                </a:r>
                <a:r>
                  <a:rPr lang="en-GB" baseline="30000" dirty="0" smtClean="0"/>
                  <a:t>2-</a:t>
                </a:r>
                <a:endParaRPr lang="en-GB" baseline="30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809129" y="3689845"/>
                <a:ext cx="628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2O</a:t>
                </a:r>
                <a:r>
                  <a:rPr lang="en-GB" baseline="30000" dirty="0" smtClean="0"/>
                  <a:t>2-</a:t>
                </a:r>
                <a:endParaRPr lang="en-GB" baseline="30000" dirty="0"/>
              </a:p>
            </p:txBody>
          </p:sp>
          <p:cxnSp>
            <p:nvCxnSpPr>
              <p:cNvPr id="58" name="Straight Arrow Connector 57"/>
              <p:cNvCxnSpPr>
                <a:stCxn id="37" idx="0"/>
              </p:cNvCxnSpPr>
              <p:nvPr/>
            </p:nvCxnSpPr>
            <p:spPr>
              <a:xfrm flipH="1" flipV="1">
                <a:off x="7509903" y="3608136"/>
                <a:ext cx="418255" cy="17318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22978" y="3874511"/>
                <a:ext cx="277526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7579499" y="3874511"/>
                <a:ext cx="277526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253568" y="3689845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</a:t>
                </a:r>
                <a:r>
                  <a:rPr lang="en-GB" baseline="-25000" dirty="0" smtClean="0"/>
                  <a:t>2</a:t>
                </a:r>
                <a:endParaRPr lang="en-GB" baseline="-25000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7860783" y="4221462"/>
              <a:ext cx="277526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986571" y="359314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52930" y="3140968"/>
            <a:ext cx="1416876" cy="406265"/>
            <a:chOff x="5952930" y="3140968"/>
            <a:chExt cx="1416876" cy="406265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3292" y="3344100"/>
              <a:ext cx="277526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092280" y="3344100"/>
              <a:ext cx="277526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952930" y="3140968"/>
              <a:ext cx="344966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44427" y="3159434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2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Double Perovskite oxides show promise as O</a:t>
            </a:r>
            <a:r>
              <a:rPr lang="en-GB" baseline="-25000" dirty="0" smtClean="0"/>
              <a:t>2</a:t>
            </a:r>
            <a:r>
              <a:rPr lang="en-GB" dirty="0" smtClean="0"/>
              <a:t>-electrodes for PCEC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74606"/>
            <a:ext cx="4456111" cy="6083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774605"/>
            <a:ext cx="4456111" cy="607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16" y="764704"/>
            <a:ext cx="4456196" cy="6073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456111" cy="60734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012160" y="2083078"/>
            <a:ext cx="648072" cy="27140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84168" y="1988840"/>
            <a:ext cx="2088232" cy="1728192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421179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O</a:t>
            </a:r>
            <a:r>
              <a:rPr lang="nb-NO" b="1" baseline="30000" dirty="0" smtClean="0">
                <a:solidFill>
                  <a:srgbClr val="FF0000"/>
                </a:solidFill>
              </a:rPr>
              <a:t>2-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6869" y="18984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70C0"/>
                </a:solidFill>
              </a:rPr>
              <a:t>H</a:t>
            </a:r>
            <a:r>
              <a:rPr lang="nb-NO" b="1" baseline="30000" dirty="0" smtClean="0">
                <a:solidFill>
                  <a:srgbClr val="0070C0"/>
                </a:solidFill>
              </a:rPr>
              <a:t>+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536" y="1468200"/>
            <a:ext cx="4715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b-NO" sz="2800" dirty="0" smtClean="0"/>
              <a:t>BGLC: Ba</a:t>
            </a:r>
            <a:r>
              <a:rPr lang="nb-NO" sz="2800" baseline="-25000" dirty="0" smtClean="0"/>
              <a:t>1-x</a:t>
            </a:r>
            <a:r>
              <a:rPr lang="nb-NO" sz="2800" dirty="0" smtClean="0"/>
              <a:t>Gd</a:t>
            </a:r>
            <a:r>
              <a:rPr lang="nb-NO" sz="2800" baseline="-25000" dirty="0" smtClean="0"/>
              <a:t>0.8</a:t>
            </a:r>
            <a:r>
              <a:rPr lang="nb-NO" sz="2800" dirty="0" smtClean="0"/>
              <a:t>La</a:t>
            </a:r>
            <a:r>
              <a:rPr lang="nb-NO" sz="2800" baseline="-25000" dirty="0" smtClean="0"/>
              <a:t>0.2+x</a:t>
            </a:r>
            <a:r>
              <a:rPr lang="nb-NO" sz="2800" dirty="0" smtClean="0"/>
              <a:t>Co</a:t>
            </a:r>
            <a:r>
              <a:rPr lang="nb-NO" sz="2800" baseline="-25000" dirty="0" smtClean="0"/>
              <a:t>2</a:t>
            </a:r>
            <a:r>
              <a:rPr lang="nb-NO" sz="2800" dirty="0" smtClean="0"/>
              <a:t>O</a:t>
            </a:r>
            <a:r>
              <a:rPr lang="nb-NO" sz="2800" baseline="-25000" dirty="0" smtClean="0"/>
              <a:t>6-</a:t>
            </a:r>
            <a:r>
              <a:rPr lang="el-GR" sz="2800" baseline="-25000" dirty="0" smtClean="0"/>
              <a:t>δ</a:t>
            </a:r>
            <a:endParaRPr lang="en-US" sz="2800" baseline="-25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836109" y="2039898"/>
            <a:ext cx="1881708" cy="2630995"/>
            <a:chOff x="2016468" y="3237998"/>
            <a:chExt cx="3053781" cy="3459693"/>
          </a:xfrm>
        </p:grpSpPr>
        <p:grpSp>
          <p:nvGrpSpPr>
            <p:cNvPr id="24" name="Group 23"/>
            <p:cNvGrpSpPr/>
            <p:nvPr/>
          </p:nvGrpSpPr>
          <p:grpSpPr>
            <a:xfrm>
              <a:off x="2034606" y="3237998"/>
              <a:ext cx="2160240" cy="3251621"/>
              <a:chOff x="6283078" y="2101168"/>
              <a:chExt cx="2160240" cy="3251621"/>
            </a:xfrm>
          </p:grpSpPr>
          <p:grpSp>
            <p:nvGrpSpPr>
              <p:cNvPr id="26" name="Group 25"/>
              <p:cNvGrpSpPr/>
              <p:nvPr/>
            </p:nvGrpSpPr>
            <p:grpSpPr>
              <a:xfrm rot="5400000">
                <a:off x="5743018" y="2652489"/>
                <a:ext cx="3240360" cy="2160240"/>
                <a:chOff x="3795687" y="3513338"/>
                <a:chExt cx="3240360" cy="21602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227735" y="3513338"/>
                  <a:ext cx="2376264" cy="216024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795687" y="4593458"/>
                  <a:ext cx="3240360" cy="10801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 rot="1809298">
                <a:off x="7950088" y="2101168"/>
                <a:ext cx="191863" cy="6480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354737" y="6292972"/>
              <a:ext cx="994285" cy="404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70C0"/>
                  </a:solidFill>
                </a:rPr>
                <a:t>2H</a:t>
              </a:r>
              <a:r>
                <a:rPr lang="en-GB" sz="1400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GB" sz="1400" dirty="0" smtClean="0">
                  <a:solidFill>
                    <a:srgbClr val="0070C0"/>
                  </a:solidFill>
                </a:rPr>
                <a:t>O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045044" y="5268168"/>
              <a:ext cx="2366828" cy="1120274"/>
              <a:chOff x="5680074" y="4527002"/>
              <a:chExt cx="2366828" cy="112027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680074" y="5111878"/>
                <a:ext cx="773158" cy="404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4H</a:t>
                </a:r>
                <a:r>
                  <a:rPr lang="en-GB" sz="1400" baseline="30000" dirty="0" smtClean="0">
                    <a:solidFill>
                      <a:srgbClr val="0070C0"/>
                    </a:solidFill>
                  </a:rPr>
                  <a:t>+</a:t>
                </a:r>
                <a:endParaRPr lang="en-GB" sz="1400" baseline="30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6256138" y="5312788"/>
                <a:ext cx="363379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411620" y="5191766"/>
                <a:ext cx="635282" cy="404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GB" sz="1400" baseline="-25000" dirty="0" smtClean="0">
                    <a:solidFill>
                      <a:srgbClr val="0070C0"/>
                    </a:solidFill>
                  </a:rPr>
                  <a:t>2</a:t>
                </a:r>
                <a:endParaRPr lang="en-GB" sz="1400" baseline="-25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86573" y="4527002"/>
                <a:ext cx="648287" cy="404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70C0"/>
                    </a:solidFill>
                  </a:rPr>
                  <a:t>4e</a:t>
                </a:r>
                <a:r>
                  <a:rPr lang="en-GB" sz="1400" baseline="30000" dirty="0" smtClean="0">
                    <a:solidFill>
                      <a:srgbClr val="0070C0"/>
                    </a:solidFill>
                  </a:rPr>
                  <a:t>-</a:t>
                </a:r>
                <a:endParaRPr lang="en-GB" sz="1400" baseline="30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endCxn id="34" idx="1"/>
              </p:cNvCxnSpPr>
              <p:nvPr/>
            </p:nvCxnSpPr>
            <p:spPr>
              <a:xfrm>
                <a:off x="6893953" y="5366994"/>
                <a:ext cx="517667" cy="2713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768023" y="4847370"/>
                <a:ext cx="437096" cy="44917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6749756" y="5376432"/>
                <a:ext cx="403031" cy="27084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16468" y="4334312"/>
              <a:ext cx="3053781" cy="856484"/>
              <a:chOff x="5651498" y="3593146"/>
              <a:chExt cx="3053781" cy="85648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651498" y="3942089"/>
                <a:ext cx="3053781" cy="507541"/>
                <a:chOff x="5749780" y="3595138"/>
                <a:chExt cx="3053781" cy="5075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6809253" y="3681730"/>
                  <a:ext cx="843400" cy="404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rgbClr val="FF0000"/>
                      </a:solidFill>
                    </a:rPr>
                    <a:t>2O</a:t>
                  </a:r>
                  <a:r>
                    <a:rPr lang="en-GB" sz="1400" baseline="30000" dirty="0" smtClean="0">
                      <a:solidFill>
                        <a:srgbClr val="FF0000"/>
                      </a:solidFill>
                    </a:rPr>
                    <a:t>2-</a:t>
                  </a:r>
                  <a:endParaRPr lang="en-GB" sz="14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49780" y="3677507"/>
                  <a:ext cx="843399" cy="404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rgbClr val="FF0000"/>
                      </a:solidFill>
                    </a:rPr>
                    <a:t>2O</a:t>
                  </a:r>
                  <a:r>
                    <a:rPr lang="en-GB" sz="1400" baseline="30000" dirty="0" smtClean="0">
                      <a:solidFill>
                        <a:srgbClr val="FF0000"/>
                      </a:solidFill>
                    </a:rPr>
                    <a:t>2-</a:t>
                  </a:r>
                  <a:endParaRPr lang="en-GB" sz="14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7409448" y="3595138"/>
                  <a:ext cx="418255" cy="17318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6481862" y="3878547"/>
                  <a:ext cx="27752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7579499" y="3878547"/>
                  <a:ext cx="27752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8168279" y="3697960"/>
                  <a:ext cx="635282" cy="404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rgbClr val="FF0000"/>
                      </a:solidFill>
                    </a:rPr>
                    <a:t>O</a:t>
                  </a:r>
                  <a:r>
                    <a:rPr lang="en-GB" sz="1400" baseline="-25000" dirty="0" smtClean="0">
                      <a:solidFill>
                        <a:srgbClr val="FF0000"/>
                      </a:solidFill>
                    </a:rPr>
                    <a:t>2</a:t>
                  </a:r>
                  <a:endParaRPr lang="en-GB" sz="1400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1" name="Straight Arrow Connector 40"/>
              <p:cNvCxnSpPr/>
              <p:nvPr/>
            </p:nvCxnSpPr>
            <p:spPr>
              <a:xfrm>
                <a:off x="7860783" y="4223525"/>
                <a:ext cx="27752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986571" y="3593146"/>
                <a:ext cx="648287" cy="404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</a:rPr>
                  <a:t>4e</a:t>
                </a:r>
                <a:r>
                  <a:rPr lang="en-GB" sz="1400" baseline="30000" dirty="0" smtClean="0">
                    <a:solidFill>
                      <a:srgbClr val="FF0000"/>
                    </a:solidFill>
                  </a:rPr>
                  <a:t>-</a:t>
                </a:r>
                <a:endParaRPr lang="en-GB" sz="1400" baseline="30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497311" y="2145266"/>
            <a:ext cx="2379727" cy="1961475"/>
            <a:chOff x="2567199" y="2434987"/>
            <a:chExt cx="2379727" cy="196147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23" r="50000" b="7654"/>
            <a:stretch/>
          </p:blipFill>
          <p:spPr>
            <a:xfrm>
              <a:off x="2567199" y="2434987"/>
              <a:ext cx="2379727" cy="1961475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3707904" y="3828737"/>
              <a:ext cx="936104" cy="427842"/>
              <a:chOff x="3707904" y="3828737"/>
              <a:chExt cx="936104" cy="42784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707904" y="4256579"/>
                <a:ext cx="9361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744403" y="3828737"/>
                <a:ext cx="89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 µm</a:t>
                </a:r>
                <a:endParaRPr lang="en-GB" dirty="0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9936" y="3355396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BaZr</a:t>
            </a:r>
            <a:r>
              <a:rPr lang="en-GB" sz="1400" baseline="-25000" dirty="0" smtClean="0"/>
              <a:t>0.7</a:t>
            </a:r>
            <a:r>
              <a:rPr lang="en-GB" sz="1400" dirty="0" smtClean="0"/>
              <a:t>Ce</a:t>
            </a:r>
            <a:r>
              <a:rPr lang="en-GB" sz="1400" baseline="-25000" dirty="0" smtClean="0"/>
              <a:t>0.2</a:t>
            </a:r>
            <a:r>
              <a:rPr lang="en-GB" sz="1400" dirty="0" smtClean="0"/>
              <a:t>Y</a:t>
            </a:r>
            <a:r>
              <a:rPr lang="en-GB" sz="1400" baseline="-25000" dirty="0" smtClean="0"/>
              <a:t>0.1</a:t>
            </a:r>
            <a:r>
              <a:rPr lang="en-GB" sz="1400" dirty="0" smtClean="0"/>
              <a:t>O</a:t>
            </a:r>
            <a:r>
              <a:rPr lang="en-GB" sz="1400" baseline="-25000" dirty="0" smtClean="0"/>
              <a:t>3-d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000910" y="261380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BGLC</a:t>
            </a:r>
            <a:endParaRPr lang="en-GB" sz="1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9" y="4425719"/>
            <a:ext cx="3212299" cy="21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Carefully modelled data reveal a lower active surface area for H</a:t>
            </a:r>
            <a:r>
              <a:rPr lang="en-GB" baseline="30000" dirty="0" smtClean="0"/>
              <a:t>+</a:t>
            </a:r>
            <a:r>
              <a:rPr lang="en-GB" dirty="0" smtClean="0"/>
              <a:t> than for O</a:t>
            </a:r>
            <a:r>
              <a:rPr lang="en-GB" baseline="30000" dirty="0" smtClean="0"/>
              <a:t>2-</a:t>
            </a: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177" y="1392005"/>
            <a:ext cx="4752528" cy="41274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339704" y="5466802"/>
            <a:ext cx="402547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600" dirty="0" err="1" smtClean="0"/>
              <a:t>Improved</a:t>
            </a:r>
            <a:r>
              <a:rPr lang="nb-NO" sz="1600" dirty="0" smtClean="0"/>
              <a:t> </a:t>
            </a:r>
            <a:r>
              <a:rPr lang="nb-NO" sz="1600" dirty="0" err="1" smtClean="0"/>
              <a:t>microstructure</a:t>
            </a:r>
            <a:r>
              <a:rPr lang="nb-NO" sz="1600" dirty="0" smtClean="0"/>
              <a:t> for proton </a:t>
            </a:r>
            <a:r>
              <a:rPr lang="nb-NO" sz="1600" dirty="0" err="1" smtClean="0"/>
              <a:t>reaction</a:t>
            </a:r>
            <a:r>
              <a:rPr lang="nb-NO" sz="1600" dirty="0" smtClean="0"/>
              <a:t> </a:t>
            </a:r>
            <a:r>
              <a:rPr lang="nb-NO" sz="1600" dirty="0" err="1" smtClean="0"/>
              <a:t>needed</a:t>
            </a:r>
            <a:r>
              <a:rPr lang="nb-NO" sz="1600" dirty="0" smtClean="0"/>
              <a:t> to </a:t>
            </a:r>
            <a:r>
              <a:rPr lang="nb-NO" sz="1600" dirty="0" err="1" smtClean="0"/>
              <a:t>further</a:t>
            </a:r>
            <a:r>
              <a:rPr lang="nb-NO" sz="1600" dirty="0" smtClean="0"/>
              <a:t> </a:t>
            </a:r>
            <a:r>
              <a:rPr lang="nb-NO" sz="1600" dirty="0" err="1" smtClean="0"/>
              <a:t>improve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electrode</a:t>
            </a:r>
            <a:r>
              <a:rPr lang="nb-NO" sz="1600" dirty="0" smtClean="0"/>
              <a:t> </a:t>
            </a:r>
            <a:r>
              <a:rPr lang="nb-NO" sz="1600" dirty="0" err="1" smtClean="0"/>
              <a:t>performance</a:t>
            </a:r>
            <a:endParaRPr lang="en-US" sz="16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44" y="1484784"/>
            <a:ext cx="3622367" cy="2378694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52877" y="4104040"/>
            <a:ext cx="3115157" cy="1980000"/>
            <a:chOff x="1239887" y="3717032"/>
            <a:chExt cx="3949720" cy="2510450"/>
          </a:xfrm>
        </p:grpSpPr>
        <p:pic>
          <p:nvPicPr>
            <p:cNvPr id="34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4" t="27563" r="31757" b="12178"/>
            <a:stretch/>
          </p:blipFill>
          <p:spPr bwMode="auto">
            <a:xfrm>
              <a:off x="1547664" y="3717032"/>
              <a:ext cx="3641943" cy="2304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556848" y="4520883"/>
              <a:ext cx="16738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ln(1/</a:t>
              </a:r>
              <a:r>
                <a:rPr lang="nb-NO" sz="1400" i="1" dirty="0" err="1" smtClean="0"/>
                <a:t>R</a:t>
              </a:r>
              <a:r>
                <a:rPr lang="nb-NO" sz="1400" i="1" baseline="-25000" dirty="0" err="1" smtClean="0"/>
                <a:t>v</a:t>
              </a:r>
              <a:r>
                <a:rPr lang="nb-NO" sz="1400" dirty="0" err="1" smtClean="0"/>
                <a:t>T</a:t>
              </a:r>
              <a:r>
                <a:rPr lang="nb-NO" sz="1400" dirty="0" smtClean="0"/>
                <a:t>(Scm-</a:t>
              </a:r>
              <a:r>
                <a:rPr lang="nb-NO" sz="1400" baseline="30000" dirty="0" smtClean="0"/>
                <a:t>1</a:t>
              </a:r>
              <a:r>
                <a:rPr lang="nb-NO" sz="1400" dirty="0" smtClean="0"/>
                <a:t>K))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423585">
              <a:off x="1953763" y="5919705"/>
              <a:ext cx="12650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log(</a:t>
              </a:r>
              <a:r>
                <a:rPr lang="nb-NO" sz="1400" i="1" dirty="0" smtClean="0"/>
                <a:t>p</a:t>
              </a:r>
              <a:r>
                <a:rPr lang="nb-NO" sz="1400" dirty="0" smtClean="0"/>
                <a:t>O</a:t>
              </a:r>
              <a:r>
                <a:rPr lang="nb-NO" sz="1400" baseline="-25000" dirty="0" smtClean="0"/>
                <a:t>2</a:t>
              </a:r>
              <a:r>
                <a:rPr lang="nb-NO" sz="1400" dirty="0" smtClean="0"/>
                <a:t>(</a:t>
              </a:r>
              <a:r>
                <a:rPr lang="nb-NO" sz="1400" dirty="0" err="1" smtClean="0"/>
                <a:t>atm</a:t>
              </a:r>
              <a:r>
                <a:rPr lang="nb-NO" sz="1400" dirty="0" smtClean="0"/>
                <a:t>))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20235701">
              <a:off x="4082197" y="5858938"/>
              <a:ext cx="10871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1000/T(K</a:t>
              </a:r>
              <a:r>
                <a:rPr lang="nb-NO" sz="1400" baseline="30000" dirty="0" smtClean="0"/>
                <a:t>-1</a:t>
              </a:r>
              <a:r>
                <a:rPr lang="nb-NO" sz="1400" dirty="0" smtClean="0"/>
                <a:t>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1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Infiltrated backbones may increase active surface area for PCEC O</a:t>
            </a:r>
            <a:r>
              <a:rPr lang="en-GB" baseline="-25000" dirty="0" smtClean="0"/>
              <a:t>2</a:t>
            </a:r>
            <a:r>
              <a:rPr lang="en-GB" dirty="0" smtClean="0"/>
              <a:t> electrodes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19" y="1600200"/>
            <a:ext cx="5349361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6597352"/>
            <a:ext cx="2060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Ding et al., </a:t>
            </a:r>
            <a:r>
              <a:rPr lang="en-GB" sz="1000" i="1" dirty="0" smtClean="0"/>
              <a:t>Energy. Environ. Sci., </a:t>
            </a:r>
            <a:r>
              <a:rPr lang="en-GB" sz="1000" dirty="0" smtClean="0"/>
              <a:t>2014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3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1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Three types of BZCY backbone microstructures were investigated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68" y="3764254"/>
            <a:ext cx="2540997" cy="23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8" y="3764254"/>
            <a:ext cx="2540996" cy="2340000"/>
          </a:xfrm>
          <a:prstGeom prst="rect">
            <a:avLst/>
          </a:prstGeom>
        </p:spPr>
      </p:pic>
      <p:pic>
        <p:nvPicPr>
          <p:cNvPr id="5" name="Picture 2" descr="D:\Electra\infiltration\SEM\SEM fra Einar\bb3a_d\3a\pre infilt\bb3a pre infilt_Mix_0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3764254"/>
            <a:ext cx="258950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8550052"/>
              </p:ext>
            </p:extLst>
          </p:nvPr>
        </p:nvGraphicFramePr>
        <p:xfrm>
          <a:off x="323528" y="1052737"/>
          <a:ext cx="8820473" cy="261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672"/>
                <a:gridCol w="2554267"/>
                <a:gridCol w="2554267"/>
                <a:gridCol w="2554267"/>
              </a:tblGrid>
              <a:tr h="51369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Sample</a:t>
                      </a:r>
                      <a:r>
                        <a:rPr lang="en-GB" sz="1400" baseline="0" dirty="0" smtClean="0"/>
                        <a:t> name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BB1</a:t>
                      </a:r>
                      <a:r>
                        <a:rPr lang="en-GB" baseline="0" dirty="0" smtClean="0"/>
                        <a:t> a-d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BB2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BB3</a:t>
                      </a:r>
                      <a:endParaRPr lang="en-GB" dirty="0"/>
                    </a:p>
                  </a:txBody>
                  <a:tcPr anchor="b"/>
                </a:tc>
              </a:tr>
              <a:tr h="63456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Powder</a:t>
                      </a:r>
                      <a:r>
                        <a:rPr lang="en-GB" sz="1400" baseline="0" dirty="0" smtClean="0"/>
                        <a:t> batch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BZCY72, </a:t>
                      </a:r>
                      <a:r>
                        <a:rPr lang="en-GB" dirty="0" err="1" smtClean="0"/>
                        <a:t>Cerpotech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BZCY27, </a:t>
                      </a:r>
                      <a:r>
                        <a:rPr lang="en-GB" dirty="0" err="1" smtClean="0"/>
                        <a:t>Cerpotech</a:t>
                      </a:r>
                      <a:r>
                        <a:rPr lang="en-GB" dirty="0" smtClean="0"/>
                        <a:t> + 1wt%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ZnO</a:t>
                      </a:r>
                      <a:endParaRPr lang="en-GB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BZCY27, </a:t>
                      </a:r>
                      <a:r>
                        <a:rPr lang="en-GB" dirty="0" err="1" smtClean="0"/>
                        <a:t>Cerpotech</a:t>
                      </a:r>
                      <a:endParaRPr lang="en-GB" dirty="0" smtClean="0"/>
                    </a:p>
                  </a:txBody>
                  <a:tcPr anchor="b"/>
                </a:tc>
              </a:tr>
              <a:tr h="41664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Pore Former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Charcoal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Graphite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Charcoal</a:t>
                      </a:r>
                      <a:endParaRPr lang="en-GB" dirty="0"/>
                    </a:p>
                  </a:txBody>
                  <a:tcPr anchor="b"/>
                </a:tc>
              </a:tr>
              <a:tr h="51369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Sintering parameters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1500°C</a:t>
                      </a:r>
                      <a:r>
                        <a:rPr lang="en-GB" dirty="0" smtClean="0"/>
                        <a:t>, 5h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1400°C</a:t>
                      </a:r>
                      <a:r>
                        <a:rPr lang="en-GB" dirty="0" smtClean="0"/>
                        <a:t>, 8h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1500°C</a:t>
                      </a:r>
                      <a:r>
                        <a:rPr lang="en-GB" dirty="0" smtClean="0"/>
                        <a:t>, 5h</a:t>
                      </a:r>
                      <a:endParaRPr lang="en-GB" dirty="0"/>
                    </a:p>
                  </a:txBody>
                  <a:tcPr anchor="b"/>
                </a:tc>
              </a:tr>
              <a:tr h="51369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Deposition method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Spray</a:t>
                      </a:r>
                      <a:r>
                        <a:rPr lang="en-GB" baseline="0" dirty="0" smtClean="0"/>
                        <a:t> coating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Brush painting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Spray</a:t>
                      </a:r>
                      <a:r>
                        <a:rPr lang="en-GB" baseline="0" dirty="0" smtClean="0"/>
                        <a:t> Coating</a:t>
                      </a:r>
                      <a:endParaRPr lang="en-GB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316175" y="602128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BB1</a:t>
            </a:r>
            <a:r>
              <a:rPr lang="en-GB" baseline="0" dirty="0" smtClean="0"/>
              <a:t> a-d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037842" y="602128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BB2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64482" y="602128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BB3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CD70445FB314FB3BE31179BAF947A" ma:contentTypeVersion="0" ma:contentTypeDescription="Create a new document." ma:contentTypeScope="" ma:versionID="da109caf820465c27b703554405f71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55CADB-AD58-4C26-975A-9F7DBFE5FE9E}"/>
</file>

<file path=customXml/itemProps2.xml><?xml version="1.0" encoding="utf-8"?>
<ds:datastoreItem xmlns:ds="http://schemas.openxmlformats.org/officeDocument/2006/customXml" ds:itemID="{2D68CC99-96EE-4766-95A1-AC0DE18FAB3A}"/>
</file>

<file path=customXml/itemProps3.xml><?xml version="1.0" encoding="utf-8"?>
<ds:datastoreItem xmlns:ds="http://schemas.openxmlformats.org/officeDocument/2006/customXml" ds:itemID="{606DB2B6-D0B4-4CAC-BC9F-77D15968B7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Words>618</Words>
  <Application>Microsoft Office PowerPoint</Application>
  <PresentationFormat>On-screen Show (4:3)</PresentationFormat>
  <Paragraphs>170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Origin</vt:lpstr>
      <vt:lpstr>Equation</vt:lpstr>
      <vt:lpstr>PowerPoint Presentation</vt:lpstr>
      <vt:lpstr>Proton conducting oxides</vt:lpstr>
      <vt:lpstr>Proton conducting oxides</vt:lpstr>
      <vt:lpstr>Key differences between SOEC and PCEC - advantages and challenges</vt:lpstr>
      <vt:lpstr>O2-electrodes for PCECs involve multiple species</vt:lpstr>
      <vt:lpstr>Double Perovskite oxides show promise as O2-electrodes for PCEC</vt:lpstr>
      <vt:lpstr>Carefully modelled data reveal a lower active surface area for H+ than for O2-</vt:lpstr>
      <vt:lpstr>Infiltrated backbones may increase active surface area for PCEC O2 electrodes</vt:lpstr>
      <vt:lpstr>Three types of BZCY backbone microstructures were investigated</vt:lpstr>
      <vt:lpstr>Infiltrated BGLC yields well-dispersed nanostructure after calcination at 800°C</vt:lpstr>
      <vt:lpstr>Polarization resistances of infiltrated and single phase electrodes</vt:lpstr>
      <vt:lpstr>Infiltrated electrodes display higher ohmic resistivity - Possible indication of current collection losses</vt:lpstr>
      <vt:lpstr>Conclusions</vt:lpstr>
      <vt:lpstr>Acknowledgement</vt:lpstr>
      <vt:lpstr>Conclusions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Einar Vøllestad</dc:creator>
  <cp:lastModifiedBy>Einar Vøllestad</cp:lastModifiedBy>
  <cp:revision>51</cp:revision>
  <dcterms:created xsi:type="dcterms:W3CDTF">2015-06-03T12:47:41Z</dcterms:created>
  <dcterms:modified xsi:type="dcterms:W3CDTF">2015-06-10T10:02:32Z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0x010100EDCCD70445FB314FB3BE31179BAF947A</vt:lpwstr>
  </property>
</Properties>
</file>